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460" r:id="rId2"/>
    <p:sldId id="361" r:id="rId3"/>
    <p:sldId id="367" r:id="rId4"/>
    <p:sldId id="368" r:id="rId5"/>
    <p:sldId id="369" r:id="rId6"/>
    <p:sldId id="362" r:id="rId7"/>
    <p:sldId id="371" r:id="rId8"/>
    <p:sldId id="372" r:id="rId9"/>
    <p:sldId id="373" r:id="rId10"/>
    <p:sldId id="376" r:id="rId11"/>
    <p:sldId id="456" r:id="rId12"/>
    <p:sldId id="377" r:id="rId13"/>
    <p:sldId id="444" r:id="rId14"/>
    <p:sldId id="419" r:id="rId15"/>
    <p:sldId id="462" r:id="rId16"/>
    <p:sldId id="461" r:id="rId17"/>
    <p:sldId id="387" r:id="rId18"/>
    <p:sldId id="388" r:id="rId19"/>
    <p:sldId id="418" r:id="rId20"/>
    <p:sldId id="389" r:id="rId21"/>
    <p:sldId id="360" r:id="rId22"/>
    <p:sldId id="286" r:id="rId23"/>
    <p:sldId id="382" r:id="rId24"/>
    <p:sldId id="378" r:id="rId25"/>
    <p:sldId id="436" r:id="rId26"/>
    <p:sldId id="381" r:id="rId27"/>
    <p:sldId id="435" r:id="rId28"/>
    <p:sldId id="464" r:id="rId29"/>
    <p:sldId id="479" r:id="rId30"/>
    <p:sldId id="480" r:id="rId31"/>
    <p:sldId id="481" r:id="rId32"/>
    <p:sldId id="482" r:id="rId33"/>
    <p:sldId id="408" r:id="rId34"/>
    <p:sldId id="476" r:id="rId35"/>
    <p:sldId id="477" r:id="rId36"/>
    <p:sldId id="478" r:id="rId37"/>
    <p:sldId id="474" r:id="rId38"/>
    <p:sldId id="475" r:id="rId39"/>
    <p:sldId id="409" r:id="rId40"/>
    <p:sldId id="432" r:id="rId41"/>
    <p:sldId id="411" r:id="rId42"/>
    <p:sldId id="437" r:id="rId43"/>
    <p:sldId id="414" r:id="rId44"/>
    <p:sldId id="463" r:id="rId45"/>
    <p:sldId id="465" r:id="rId46"/>
    <p:sldId id="466" r:id="rId47"/>
    <p:sldId id="467" r:id="rId48"/>
    <p:sldId id="468" r:id="rId49"/>
    <p:sldId id="469" r:id="rId50"/>
    <p:sldId id="470" r:id="rId51"/>
    <p:sldId id="471" r:id="rId52"/>
    <p:sldId id="472" r:id="rId53"/>
    <p:sldId id="473" r:id="rId54"/>
    <p:sldId id="445" r:id="rId55"/>
    <p:sldId id="450" r:id="rId56"/>
    <p:sldId id="451" r:id="rId5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85"/>
  </p:normalViewPr>
  <p:slideViewPr>
    <p:cSldViewPr snapToGrid="0" snapToObjects="1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eru\Desktop\Epidemiologia_2016\Canales%20End&#233;micos%20Escritorio.Correg.2016\Enfer.%20MEtaxenicas%20Zoonosis\CANAL%20END&#201;MICO%20MALARIA%20REGI&#211;N%20LORETO%202015%20-%202016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Hugo%20Rodriguez\Desktop\Plan%20Malaria\Malaria%201994-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s-PE" sz="1600" b="1" i="0" u="none" strike="noStrike" baseline="0">
                <a:solidFill>
                  <a:sysClr val="windowText" lastClr="000000"/>
                </a:solidFill>
                <a:latin typeface="Arial"/>
                <a:ea typeface="Arial"/>
                <a:cs typeface="Arial"/>
              </a:defRPr>
            </a:pPr>
            <a:r>
              <a:rPr lang="es-ES">
                <a:solidFill>
                  <a:sysClr val="windowText" lastClr="000000"/>
                </a:solidFill>
              </a:rPr>
              <a:t>CANAL ENDÉMICO DE MALARIA EN LA REGIÓN LORETO. </a:t>
            </a:r>
          </a:p>
          <a:p>
            <a:pPr>
              <a:defRPr lang="es-PE" sz="1600" b="1" i="0" u="none" strike="noStrike" baseline="0">
                <a:solidFill>
                  <a:sysClr val="windowText" lastClr="000000"/>
                </a:solidFill>
                <a:latin typeface="Arial"/>
                <a:ea typeface="Arial"/>
                <a:cs typeface="Arial"/>
              </a:defRPr>
            </a:pPr>
            <a:r>
              <a:rPr lang="es-ES">
                <a:solidFill>
                  <a:sysClr val="windowText" lastClr="000000"/>
                </a:solidFill>
              </a:rPr>
              <a:t>AÑOS 2015 - 2016</a:t>
            </a:r>
            <a:r>
              <a:rPr lang="es-ES" baseline="0">
                <a:solidFill>
                  <a:sysClr val="windowText" lastClr="000000"/>
                </a:solidFill>
              </a:rPr>
              <a:t> (SE 25)</a:t>
            </a:r>
            <a:endParaRPr lang="es-ES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001251812583604"/>
          <c:y val="1.1667778815783693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1358152361253665E-2"/>
          <c:y val="0.10332569792412312"/>
          <c:w val="0.93243709065839364"/>
          <c:h val="0.79836936292054406"/>
        </c:manualLayout>
      </c:layout>
      <c:areaChart>
        <c:grouping val="standard"/>
        <c:varyColors val="0"/>
        <c:ser>
          <c:idx val="2"/>
          <c:order val="0"/>
          <c:tx>
            <c:strRef>
              <c:f>CASOS!$A$43</c:f>
              <c:strCache>
                <c:ptCount val="1"/>
                <c:pt idx="0">
                  <c:v>ALARMA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CASOS!$B$2:$DB$2</c:f>
              <c:numCache>
                <c:formatCode>0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</c:numCache>
            </c:numRef>
          </c:cat>
          <c:val>
            <c:numRef>
              <c:f>CASOS!$B$43:$DB$43</c:f>
              <c:numCache>
                <c:formatCode>0.00</c:formatCode>
                <c:ptCount val="104"/>
                <c:pt idx="0">
                  <c:v>555.34104937324787</c:v>
                </c:pt>
                <c:pt idx="1">
                  <c:v>574.97708862646141</c:v>
                </c:pt>
                <c:pt idx="2">
                  <c:v>511.85165447246402</c:v>
                </c:pt>
                <c:pt idx="3">
                  <c:v>505.18901684306832</c:v>
                </c:pt>
                <c:pt idx="4">
                  <c:v>580.37148974896479</c:v>
                </c:pt>
                <c:pt idx="5">
                  <c:v>641.28170351984352</c:v>
                </c:pt>
                <c:pt idx="6">
                  <c:v>634.1254848582505</c:v>
                </c:pt>
                <c:pt idx="7">
                  <c:v>622.82517358867779</c:v>
                </c:pt>
                <c:pt idx="8">
                  <c:v>741.88991838176844</c:v>
                </c:pt>
                <c:pt idx="9">
                  <c:v>812.5228399693508</c:v>
                </c:pt>
                <c:pt idx="10">
                  <c:v>850.49045452626592</c:v>
                </c:pt>
                <c:pt idx="11">
                  <c:v>923.75648764289133</c:v>
                </c:pt>
                <c:pt idx="12">
                  <c:v>879.5927863122804</c:v>
                </c:pt>
                <c:pt idx="13">
                  <c:v>911.84889675290151</c:v>
                </c:pt>
                <c:pt idx="14">
                  <c:v>815.88766535895729</c:v>
                </c:pt>
                <c:pt idx="15">
                  <c:v>975.86756968009524</c:v>
                </c:pt>
                <c:pt idx="16">
                  <c:v>914.77089481618884</c:v>
                </c:pt>
                <c:pt idx="17">
                  <c:v>984.85178576621911</c:v>
                </c:pt>
                <c:pt idx="18">
                  <c:v>1019.2902039199211</c:v>
                </c:pt>
                <c:pt idx="19">
                  <c:v>1100.8796796037561</c:v>
                </c:pt>
                <c:pt idx="20">
                  <c:v>1201.5531461205173</c:v>
                </c:pt>
                <c:pt idx="21">
                  <c:v>1172.7172144889064</c:v>
                </c:pt>
                <c:pt idx="22">
                  <c:v>1218.3996041665534</c:v>
                </c:pt>
                <c:pt idx="23">
                  <c:v>1274.4116279410446</c:v>
                </c:pt>
                <c:pt idx="24">
                  <c:v>1065.9652903828855</c:v>
                </c:pt>
                <c:pt idx="25">
                  <c:v>1146.8874543465615</c:v>
                </c:pt>
                <c:pt idx="26">
                  <c:v>1276.8232955951589</c:v>
                </c:pt>
                <c:pt idx="27">
                  <c:v>1115.7135352739879</c:v>
                </c:pt>
                <c:pt idx="28">
                  <c:v>898.97349882019478</c:v>
                </c:pt>
                <c:pt idx="29">
                  <c:v>785.74895878825396</c:v>
                </c:pt>
                <c:pt idx="30">
                  <c:v>943.27324562048591</c:v>
                </c:pt>
                <c:pt idx="31">
                  <c:v>893.41606278021129</c:v>
                </c:pt>
                <c:pt idx="32">
                  <c:v>824.05190366929799</c:v>
                </c:pt>
                <c:pt idx="33">
                  <c:v>714.29217660403617</c:v>
                </c:pt>
                <c:pt idx="34">
                  <c:v>726.5251079738847</c:v>
                </c:pt>
                <c:pt idx="35">
                  <c:v>823.87174327363073</c:v>
                </c:pt>
                <c:pt idx="36">
                  <c:v>696.93807810291196</c:v>
                </c:pt>
                <c:pt idx="37">
                  <c:v>592.95449567370076</c:v>
                </c:pt>
                <c:pt idx="38">
                  <c:v>487.45365786652974</c:v>
                </c:pt>
                <c:pt idx="39">
                  <c:v>533.84775639536838</c:v>
                </c:pt>
                <c:pt idx="40">
                  <c:v>630.19201394682966</c:v>
                </c:pt>
                <c:pt idx="41">
                  <c:v>548.00900491903235</c:v>
                </c:pt>
                <c:pt idx="42">
                  <c:v>584.58171491108487</c:v>
                </c:pt>
                <c:pt idx="43">
                  <c:v>574.8138410236802</c:v>
                </c:pt>
                <c:pt idx="44">
                  <c:v>607.25252201604462</c:v>
                </c:pt>
                <c:pt idx="45">
                  <c:v>594.92442324012563</c:v>
                </c:pt>
                <c:pt idx="46">
                  <c:v>540.05328748520958</c:v>
                </c:pt>
                <c:pt idx="47">
                  <c:v>494.79388047516784</c:v>
                </c:pt>
                <c:pt idx="48">
                  <c:v>593.90243846276496</c:v>
                </c:pt>
                <c:pt idx="49">
                  <c:v>542.11903936614715</c:v>
                </c:pt>
                <c:pt idx="50">
                  <c:v>430.54680367682045</c:v>
                </c:pt>
                <c:pt idx="51">
                  <c:v>427.43294657706059</c:v>
                </c:pt>
                <c:pt idx="52">
                  <c:v>530.2497879711301</c:v>
                </c:pt>
                <c:pt idx="53">
                  <c:v>515.36067039858938</c:v>
                </c:pt>
                <c:pt idx="54">
                  <c:v>518.62987834351895</c:v>
                </c:pt>
                <c:pt idx="55">
                  <c:v>536.83486254680201</c:v>
                </c:pt>
                <c:pt idx="56">
                  <c:v>561.85496762556886</c:v>
                </c:pt>
                <c:pt idx="57">
                  <c:v>565.51687987740286</c:v>
                </c:pt>
                <c:pt idx="58">
                  <c:v>613.0760667010062</c:v>
                </c:pt>
                <c:pt idx="59">
                  <c:v>689.00445281071256</c:v>
                </c:pt>
                <c:pt idx="60">
                  <c:v>753.49412739035063</c:v>
                </c:pt>
                <c:pt idx="61">
                  <c:v>810.21534728154927</c:v>
                </c:pt>
                <c:pt idx="62">
                  <c:v>892.77931035204733</c:v>
                </c:pt>
                <c:pt idx="63">
                  <c:v>939.21410997181442</c:v>
                </c:pt>
                <c:pt idx="64">
                  <c:v>851.4546010260982</c:v>
                </c:pt>
                <c:pt idx="65">
                  <c:v>892.16841038932182</c:v>
                </c:pt>
                <c:pt idx="66">
                  <c:v>823.07379096132911</c:v>
                </c:pt>
                <c:pt idx="67">
                  <c:v>898.95694092493352</c:v>
                </c:pt>
                <c:pt idx="68">
                  <c:v>865.5780586832775</c:v>
                </c:pt>
                <c:pt idx="69">
                  <c:v>914.65228598415069</c:v>
                </c:pt>
                <c:pt idx="70">
                  <c:v>932.89833416395538</c:v>
                </c:pt>
                <c:pt idx="71">
                  <c:v>1039.8252914831539</c:v>
                </c:pt>
                <c:pt idx="72">
                  <c:v>1234.7423622384924</c:v>
                </c:pt>
                <c:pt idx="73">
                  <c:v>1238.8188831757177</c:v>
                </c:pt>
                <c:pt idx="74">
                  <c:v>1369.9945681600436</c:v>
                </c:pt>
                <c:pt idx="75">
                  <c:v>1480.1367445787819</c:v>
                </c:pt>
                <c:pt idx="76">
                  <c:v>1284.3609836578753</c:v>
                </c:pt>
                <c:pt idx="77">
                  <c:v>1215.053726794469</c:v>
                </c:pt>
                <c:pt idx="78">
                  <c:v>1524.8742723381549</c:v>
                </c:pt>
                <c:pt idx="79">
                  <c:v>1367.927972541218</c:v>
                </c:pt>
                <c:pt idx="80">
                  <c:v>1164.8565273499264</c:v>
                </c:pt>
                <c:pt idx="81">
                  <c:v>972.76294638412037</c:v>
                </c:pt>
                <c:pt idx="82">
                  <c:v>1078.0282837190698</c:v>
                </c:pt>
                <c:pt idx="83">
                  <c:v>1042.2575278287356</c:v>
                </c:pt>
                <c:pt idx="84">
                  <c:v>993.93310181480831</c:v>
                </c:pt>
                <c:pt idx="85">
                  <c:v>771.57144283172988</c:v>
                </c:pt>
                <c:pt idx="86">
                  <c:v>788.74683732583799</c:v>
                </c:pt>
                <c:pt idx="87">
                  <c:v>909.87437220742072</c:v>
                </c:pt>
                <c:pt idx="88">
                  <c:v>848.52026084734575</c:v>
                </c:pt>
                <c:pt idx="89">
                  <c:v>687.28147232572223</c:v>
                </c:pt>
                <c:pt idx="90">
                  <c:v>648.7461119508913</c:v>
                </c:pt>
                <c:pt idx="91">
                  <c:v>697.43466819356115</c:v>
                </c:pt>
                <c:pt idx="92">
                  <c:v>684.96935411351365</c:v>
                </c:pt>
                <c:pt idx="93">
                  <c:v>688.95659489840887</c:v>
                </c:pt>
                <c:pt idx="94">
                  <c:v>696.37849247955523</c:v>
                </c:pt>
                <c:pt idx="95">
                  <c:v>637.14341235945494</c:v>
                </c:pt>
                <c:pt idx="96">
                  <c:v>685.61983323251775</c:v>
                </c:pt>
                <c:pt idx="97">
                  <c:v>687.89054636438925</c:v>
                </c:pt>
                <c:pt idx="98">
                  <c:v>648.69180816565529</c:v>
                </c:pt>
                <c:pt idx="99">
                  <c:v>547.11761304791469</c:v>
                </c:pt>
                <c:pt idx="100">
                  <c:v>620.52275060305544</c:v>
                </c:pt>
                <c:pt idx="101">
                  <c:v>569.83438853984694</c:v>
                </c:pt>
                <c:pt idx="102">
                  <c:v>472.99040056256104</c:v>
                </c:pt>
                <c:pt idx="103">
                  <c:v>410.89868650629927</c:v>
                </c:pt>
              </c:numCache>
            </c:numRef>
          </c:val>
        </c:ser>
        <c:ser>
          <c:idx val="1"/>
          <c:order val="1"/>
          <c:tx>
            <c:strRef>
              <c:f>CASOS!$A$42</c:f>
              <c:strCache>
                <c:ptCount val="1"/>
                <c:pt idx="0">
                  <c:v>SEGURIDAD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CASOS!$B$2:$DB$2</c:f>
              <c:numCache>
                <c:formatCode>0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</c:numCache>
            </c:numRef>
          </c:cat>
          <c:val>
            <c:numRef>
              <c:f>CASOS!$B$42:$DB$42</c:f>
              <c:numCache>
                <c:formatCode>0.00</c:formatCode>
                <c:ptCount val="104"/>
                <c:pt idx="0">
                  <c:v>362.579328489126</c:v>
                </c:pt>
                <c:pt idx="1">
                  <c:v>341.52137355019488</c:v>
                </c:pt>
                <c:pt idx="2">
                  <c:v>306.91142685164584</c:v>
                </c:pt>
                <c:pt idx="3">
                  <c:v>320.06690281264747</c:v>
                </c:pt>
                <c:pt idx="4">
                  <c:v>368.16623823077686</c:v>
                </c:pt>
                <c:pt idx="5">
                  <c:v>377.05981858891982</c:v>
                </c:pt>
                <c:pt idx="6">
                  <c:v>367.53245123257886</c:v>
                </c:pt>
                <c:pt idx="7">
                  <c:v>351.91480890489379</c:v>
                </c:pt>
                <c:pt idx="8">
                  <c:v>405.01453254813242</c:v>
                </c:pt>
                <c:pt idx="9">
                  <c:v>478.21486561241818</c:v>
                </c:pt>
                <c:pt idx="10">
                  <c:v>443.60940904858177</c:v>
                </c:pt>
                <c:pt idx="11">
                  <c:v>488.58302363595323</c:v>
                </c:pt>
                <c:pt idx="12">
                  <c:v>483.93651881654199</c:v>
                </c:pt>
                <c:pt idx="13">
                  <c:v>472.3036262357266</c:v>
                </c:pt>
                <c:pt idx="14">
                  <c:v>428.11630187155373</c:v>
                </c:pt>
                <c:pt idx="15">
                  <c:v>477.26488227138481</c:v>
                </c:pt>
                <c:pt idx="16">
                  <c:v>480.17655010138333</c:v>
                </c:pt>
                <c:pt idx="17">
                  <c:v>459.56771483977036</c:v>
                </c:pt>
                <c:pt idx="18">
                  <c:v>497.19092006288014</c:v>
                </c:pt>
                <c:pt idx="19">
                  <c:v>579.47869228258867</c:v>
                </c:pt>
                <c:pt idx="20">
                  <c:v>627.17545148632939</c:v>
                </c:pt>
                <c:pt idx="21">
                  <c:v>669.07763429307124</c:v>
                </c:pt>
                <c:pt idx="22">
                  <c:v>738.18137083951353</c:v>
                </c:pt>
                <c:pt idx="23">
                  <c:v>742.70809774494614</c:v>
                </c:pt>
                <c:pt idx="24">
                  <c:v>600.32105399529132</c:v>
                </c:pt>
                <c:pt idx="25">
                  <c:v>650.36613763815728</c:v>
                </c:pt>
                <c:pt idx="26">
                  <c:v>698.9380342920681</c:v>
                </c:pt>
                <c:pt idx="27">
                  <c:v>635.32196765457024</c:v>
                </c:pt>
                <c:pt idx="28">
                  <c:v>540.72109273787464</c:v>
                </c:pt>
                <c:pt idx="29">
                  <c:v>434.45644161457392</c:v>
                </c:pt>
                <c:pt idx="30">
                  <c:v>529.67812490784297</c:v>
                </c:pt>
                <c:pt idx="31">
                  <c:v>449.39626917372124</c:v>
                </c:pt>
                <c:pt idx="32">
                  <c:v>449.44091348912485</c:v>
                </c:pt>
                <c:pt idx="33">
                  <c:v>397.26491098019432</c:v>
                </c:pt>
                <c:pt idx="34">
                  <c:v>426.64303950676174</c:v>
                </c:pt>
                <c:pt idx="35">
                  <c:v>473.10021050049562</c:v>
                </c:pt>
                <c:pt idx="36">
                  <c:v>423.74156960807153</c:v>
                </c:pt>
                <c:pt idx="37">
                  <c:v>361.68703373031508</c:v>
                </c:pt>
                <c:pt idx="38">
                  <c:v>331.12622724120047</c:v>
                </c:pt>
                <c:pt idx="39">
                  <c:v>329.02723962941332</c:v>
                </c:pt>
                <c:pt idx="40">
                  <c:v>373.03460734521605</c:v>
                </c:pt>
                <c:pt idx="41">
                  <c:v>341.32608615170221</c:v>
                </c:pt>
                <c:pt idx="42">
                  <c:v>349.12642908640515</c:v>
                </c:pt>
                <c:pt idx="43">
                  <c:v>349.68688017445663</c:v>
                </c:pt>
                <c:pt idx="44">
                  <c:v>349.06703401012379</c:v>
                </c:pt>
                <c:pt idx="45">
                  <c:v>372.56353462485475</c:v>
                </c:pt>
                <c:pt idx="46">
                  <c:v>322.29963692695861</c:v>
                </c:pt>
                <c:pt idx="47">
                  <c:v>343.46386443920818</c:v>
                </c:pt>
                <c:pt idx="48">
                  <c:v>384.86721379779112</c:v>
                </c:pt>
                <c:pt idx="49">
                  <c:v>348.05566752328735</c:v>
                </c:pt>
                <c:pt idx="50">
                  <c:v>272.75177505742334</c:v>
                </c:pt>
                <c:pt idx="51">
                  <c:v>274.52516536815097</c:v>
                </c:pt>
                <c:pt idx="52">
                  <c:v>357.05864353824376</c:v>
                </c:pt>
                <c:pt idx="53">
                  <c:v>330.88960849724549</c:v>
                </c:pt>
                <c:pt idx="54">
                  <c:v>308.76862881301355</c:v>
                </c:pt>
                <c:pt idx="55">
                  <c:v>327.82631105914186</c:v>
                </c:pt>
                <c:pt idx="56">
                  <c:v>364.13673017188756</c:v>
                </c:pt>
                <c:pt idx="57">
                  <c:v>359.75893249436217</c:v>
                </c:pt>
                <c:pt idx="58">
                  <c:v>363.32264897724411</c:v>
                </c:pt>
                <c:pt idx="59">
                  <c:v>367.47164931812461</c:v>
                </c:pt>
                <c:pt idx="60">
                  <c:v>408.5199241335564</c:v>
                </c:pt>
                <c:pt idx="61">
                  <c:v>478.01607687016315</c:v>
                </c:pt>
                <c:pt idx="62">
                  <c:v>456.66925174368498</c:v>
                </c:pt>
                <c:pt idx="63">
                  <c:v>493.27842712536233</c:v>
                </c:pt>
                <c:pt idx="64">
                  <c:v>477.95264279991818</c:v>
                </c:pt>
                <c:pt idx="65">
                  <c:v>468.85381155356157</c:v>
                </c:pt>
                <c:pt idx="66">
                  <c:v>430.04151657028348</c:v>
                </c:pt>
                <c:pt idx="67">
                  <c:v>463.57517095946997</c:v>
                </c:pt>
                <c:pt idx="68">
                  <c:v>472.04269393956184</c:v>
                </c:pt>
                <c:pt idx="69">
                  <c:v>447.65043463493009</c:v>
                </c:pt>
                <c:pt idx="70">
                  <c:v>482.54291154411396</c:v>
                </c:pt>
                <c:pt idx="71">
                  <c:v>569.32295350270931</c:v>
                </c:pt>
                <c:pt idx="72">
                  <c:v>633.86976084901312</c:v>
                </c:pt>
                <c:pt idx="73">
                  <c:v>686.29498805551214</c:v>
                </c:pt>
                <c:pt idx="74">
                  <c:v>785.18748638293789</c:v>
                </c:pt>
                <c:pt idx="75">
                  <c:v>797.00385675671282</c:v>
                </c:pt>
                <c:pt idx="76">
                  <c:v>641.21124468550454</c:v>
                </c:pt>
                <c:pt idx="77">
                  <c:v>663.55177875214258</c:v>
                </c:pt>
                <c:pt idx="78">
                  <c:v>755.30714386225748</c:v>
                </c:pt>
                <c:pt idx="79">
                  <c:v>704.02915633113616</c:v>
                </c:pt>
                <c:pt idx="80">
                  <c:v>606.02982505263685</c:v>
                </c:pt>
                <c:pt idx="81">
                  <c:v>474.33793180729924</c:v>
                </c:pt>
                <c:pt idx="82">
                  <c:v>561.84844147814181</c:v>
                </c:pt>
                <c:pt idx="83">
                  <c:v>482.25069054598964</c:v>
                </c:pt>
                <c:pt idx="84">
                  <c:v>488.99549938228466</c:v>
                </c:pt>
                <c:pt idx="85">
                  <c:v>411.43209690628407</c:v>
                </c:pt>
                <c:pt idx="86">
                  <c:v>439.6039028729013</c:v>
                </c:pt>
                <c:pt idx="87">
                  <c:v>494.2665896443313</c:v>
                </c:pt>
                <c:pt idx="88">
                  <c:v>453.81800017835405</c:v>
                </c:pt>
                <c:pt idx="89">
                  <c:v>380.46269990099813</c:v>
                </c:pt>
                <c:pt idx="90">
                  <c:v>366.05787533922586</c:v>
                </c:pt>
                <c:pt idx="91">
                  <c:v>362.70854068472136</c:v>
                </c:pt>
                <c:pt idx="92">
                  <c:v>387.55793033913233</c:v>
                </c:pt>
                <c:pt idx="93">
                  <c:v>370.27697108288027</c:v>
                </c:pt>
                <c:pt idx="94">
                  <c:v>377.07267494866807</c:v>
                </c:pt>
                <c:pt idx="95">
                  <c:v>366.58825191322632</c:v>
                </c:pt>
                <c:pt idx="96">
                  <c:v>367.09096533351419</c:v>
                </c:pt>
                <c:pt idx="97">
                  <c:v>398.45169018361332</c:v>
                </c:pt>
                <c:pt idx="98">
                  <c:v>345.15126354655462</c:v>
                </c:pt>
                <c:pt idx="99">
                  <c:v>358.56780665074319</c:v>
                </c:pt>
                <c:pt idx="100">
                  <c:v>394.27043494624701</c:v>
                </c:pt>
                <c:pt idx="101">
                  <c:v>355.76558264958499</c:v>
                </c:pt>
                <c:pt idx="102">
                  <c:v>284.01912460972846</c:v>
                </c:pt>
                <c:pt idx="103">
                  <c:v>270.50381929820765</c:v>
                </c:pt>
              </c:numCache>
            </c:numRef>
          </c:val>
        </c:ser>
        <c:ser>
          <c:idx val="0"/>
          <c:order val="2"/>
          <c:tx>
            <c:strRef>
              <c:f>CASOS!$A$41</c:f>
              <c:strCache>
                <c:ptCount val="1"/>
                <c:pt idx="0">
                  <c:v>ÉXITO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CASOS!$B$2:$DB$2</c:f>
              <c:numCache>
                <c:formatCode>0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</c:numCache>
            </c:numRef>
          </c:cat>
          <c:val>
            <c:numRef>
              <c:f>CASOS!$B$41:$DB$41</c:f>
              <c:numCache>
                <c:formatCode>0.00</c:formatCode>
                <c:ptCount val="104"/>
                <c:pt idx="0">
                  <c:v>226.57305948385471</c:v>
                </c:pt>
                <c:pt idx="1">
                  <c:v>188.88973361205836</c:v>
                </c:pt>
                <c:pt idx="2">
                  <c:v>170.68951040519596</c:v>
                </c:pt>
                <c:pt idx="3">
                  <c:v>191.63327573848778</c:v>
                </c:pt>
                <c:pt idx="4">
                  <c:v>222.21063323077118</c:v>
                </c:pt>
                <c:pt idx="5">
                  <c:v>207.10009544950387</c:v>
                </c:pt>
                <c:pt idx="6">
                  <c:v>197.83726568508015</c:v>
                </c:pt>
                <c:pt idx="7">
                  <c:v>182.63185542173503</c:v>
                </c:pt>
                <c:pt idx="8">
                  <c:v>203.04181966722453</c:v>
                </c:pt>
                <c:pt idx="9">
                  <c:v>266.4703235532171</c:v>
                </c:pt>
                <c:pt idx="10">
                  <c:v>211.02375695509892</c:v>
                </c:pt>
                <c:pt idx="11">
                  <c:v>238.50917110805796</c:v>
                </c:pt>
                <c:pt idx="12">
                  <c:v>248.19200783024431</c:v>
                </c:pt>
                <c:pt idx="13">
                  <c:v>223.81941858981511</c:v>
                </c:pt>
                <c:pt idx="14">
                  <c:v>204.63802897056792</c:v>
                </c:pt>
                <c:pt idx="15">
                  <c:v>209.87630752886395</c:v>
                </c:pt>
                <c:pt idx="16">
                  <c:v>231.8252057510131</c:v>
                </c:pt>
                <c:pt idx="17">
                  <c:v>188.77895965211945</c:v>
                </c:pt>
                <c:pt idx="18">
                  <c:v>218.77011543763263</c:v>
                </c:pt>
                <c:pt idx="19">
                  <c:v>284.58419249065247</c:v>
                </c:pt>
                <c:pt idx="20">
                  <c:v>306.39899877928917</c:v>
                </c:pt>
                <c:pt idx="21">
                  <c:v>364.84068406816442</c:v>
                </c:pt>
                <c:pt idx="22">
                  <c:v>432.9661759921101</c:v>
                </c:pt>
                <c:pt idx="23">
                  <c:v>416.79673899681632</c:v>
                </c:pt>
                <c:pt idx="24">
                  <c:v>320.74253712055173</c:v>
                </c:pt>
                <c:pt idx="25">
                  <c:v>351.66758151197098</c:v>
                </c:pt>
                <c:pt idx="26">
                  <c:v>363.72006942400014</c:v>
                </c:pt>
                <c:pt idx="27">
                  <c:v>344.86017621699807</c:v>
                </c:pt>
                <c:pt idx="28">
                  <c:v>311.02947048730425</c:v>
                </c:pt>
                <c:pt idx="29">
                  <c:v>222.59120064328712</c:v>
                </c:pt>
                <c:pt idx="30">
                  <c:v>280.15139429204783</c:v>
                </c:pt>
                <c:pt idx="31">
                  <c:v>203.96736510150745</c:v>
                </c:pt>
                <c:pt idx="32">
                  <c:v>226.80485769868474</c:v>
                </c:pt>
                <c:pt idx="33">
                  <c:v>203.76459232581425</c:v>
                </c:pt>
                <c:pt idx="34">
                  <c:v>235.65110227673273</c:v>
                </c:pt>
                <c:pt idx="35">
                  <c:v>255.60234812269238</c:v>
                </c:pt>
                <c:pt idx="36">
                  <c:v>244.27580174902542</c:v>
                </c:pt>
                <c:pt idx="37">
                  <c:v>207.67592178747506</c:v>
                </c:pt>
                <c:pt idx="38">
                  <c:v>216.44546308264589</c:v>
                </c:pt>
                <c:pt idx="39">
                  <c:v>190.46040638324914</c:v>
                </c:pt>
                <c:pt idx="40">
                  <c:v>206.52346705064934</c:v>
                </c:pt>
                <c:pt idx="41">
                  <c:v>200.6313861233817</c:v>
                </c:pt>
                <c:pt idx="42">
                  <c:v>194.73111408115216</c:v>
                </c:pt>
                <c:pt idx="43">
                  <c:v>199.73811395757875</c:v>
                </c:pt>
                <c:pt idx="44">
                  <c:v>185.22042168897966</c:v>
                </c:pt>
                <c:pt idx="45">
                  <c:v>221.42033854888334</c:v>
                </c:pt>
                <c:pt idx="46">
                  <c:v>178.70406707092917</c:v>
                </c:pt>
                <c:pt idx="47">
                  <c:v>230.67823796681819</c:v>
                </c:pt>
                <c:pt idx="48">
                  <c:v>238.86235258428505</c:v>
                </c:pt>
                <c:pt idx="49">
                  <c:v>212.70254100982132</c:v>
                </c:pt>
                <c:pt idx="50">
                  <c:v>161.945973142931</c:v>
                </c:pt>
                <c:pt idx="51">
                  <c:v>166.00179383791397</c:v>
                </c:pt>
                <c:pt idx="52">
                  <c:v>231.50942247529346</c:v>
                </c:pt>
                <c:pt idx="53">
                  <c:v>201.77755462383703</c:v>
                </c:pt>
                <c:pt idx="54">
                  <c:v>170.17507489079262</c:v>
                </c:pt>
                <c:pt idx="55">
                  <c:v>187.48462916510329</c:v>
                </c:pt>
                <c:pt idx="56">
                  <c:v>225.54193735637901</c:v>
                </c:pt>
                <c:pt idx="57">
                  <c:v>217.6777368643256</c:v>
                </c:pt>
                <c:pt idx="58">
                  <c:v>201.12510450014747</c:v>
                </c:pt>
                <c:pt idx="59">
                  <c:v>177.07759660075448</c:v>
                </c:pt>
                <c:pt idx="60">
                  <c:v>203.08787386499623</c:v>
                </c:pt>
                <c:pt idx="61">
                  <c:v>267.14596053641742</c:v>
                </c:pt>
                <c:pt idx="62">
                  <c:v>212.26069283448109</c:v>
                </c:pt>
                <c:pt idx="63">
                  <c:v>238.81799744675067</c:v>
                </c:pt>
                <c:pt idx="64">
                  <c:v>251.17299051214567</c:v>
                </c:pt>
                <c:pt idx="65">
                  <c:v>226.26798334588307</c:v>
                </c:pt>
                <c:pt idx="66">
                  <c:v>204.47562371442123</c:v>
                </c:pt>
                <c:pt idx="67">
                  <c:v>218.07285061703416</c:v>
                </c:pt>
                <c:pt idx="68">
                  <c:v>239.00702915787497</c:v>
                </c:pt>
                <c:pt idx="69">
                  <c:v>195.72848026316234</c:v>
                </c:pt>
                <c:pt idx="70">
                  <c:v>228.67191107636899</c:v>
                </c:pt>
                <c:pt idx="71">
                  <c:v>293.14817395014546</c:v>
                </c:pt>
                <c:pt idx="72">
                  <c:v>303.62974256988821</c:v>
                </c:pt>
                <c:pt idx="73">
                  <c:v>361.90633340072264</c:v>
                </c:pt>
                <c:pt idx="74">
                  <c:v>433.13735780405824</c:v>
                </c:pt>
                <c:pt idx="75">
                  <c:v>409.32872622797004</c:v>
                </c:pt>
                <c:pt idx="76">
                  <c:v>296.99869203009007</c:v>
                </c:pt>
                <c:pt idx="77">
                  <c:v>343.45151466598367</c:v>
                </c:pt>
                <c:pt idx="78">
                  <c:v>350.36631381957386</c:v>
                </c:pt>
                <c:pt idx="79">
                  <c:v>340.5251753717165</c:v>
                </c:pt>
                <c:pt idx="80">
                  <c:v>294.2261921969324</c:v>
                </c:pt>
                <c:pt idx="81">
                  <c:v>207.63135158351955</c:v>
                </c:pt>
                <c:pt idx="82">
                  <c:v>271.97007927515654</c:v>
                </c:pt>
                <c:pt idx="83">
                  <c:v>196.95179263897893</c:v>
                </c:pt>
                <c:pt idx="84">
                  <c:v>217.26631803198526</c:v>
                </c:pt>
                <c:pt idx="85">
                  <c:v>200.21650096466624</c:v>
                </c:pt>
                <c:pt idx="86">
                  <c:v>227.72222202513268</c:v>
                </c:pt>
                <c:pt idx="87">
                  <c:v>249.81048832914288</c:v>
                </c:pt>
                <c:pt idx="88">
                  <c:v>223.47417079546642</c:v>
                </c:pt>
                <c:pt idx="89">
                  <c:v>193.31647470267148</c:v>
                </c:pt>
                <c:pt idx="90">
                  <c:v>190.19150862471628</c:v>
                </c:pt>
                <c:pt idx="91">
                  <c:v>168.60019058475211</c:v>
                </c:pt>
                <c:pt idx="92">
                  <c:v>202.92449998840308</c:v>
                </c:pt>
                <c:pt idx="93">
                  <c:v>180.42687796876683</c:v>
                </c:pt>
                <c:pt idx="94">
                  <c:v>185.89682835186937</c:v>
                </c:pt>
                <c:pt idx="95">
                  <c:v>195.42359945507354</c:v>
                </c:pt>
                <c:pt idx="96">
                  <c:v>177.81688272979451</c:v>
                </c:pt>
                <c:pt idx="97">
                  <c:v>215.42914704694542</c:v>
                </c:pt>
                <c:pt idx="98">
                  <c:v>164.78205345452133</c:v>
                </c:pt>
                <c:pt idx="99">
                  <c:v>225.01105436717262</c:v>
                </c:pt>
                <c:pt idx="100">
                  <c:v>239.12841973509509</c:v>
                </c:pt>
                <c:pt idx="101">
                  <c:v>210.17670869258833</c:v>
                </c:pt>
                <c:pt idx="102">
                  <c:v>157.44143262512833</c:v>
                </c:pt>
                <c:pt idx="103">
                  <c:v>168.73885747035365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4649168"/>
        <c:axId val="1484648624"/>
      </c:areaChart>
      <c:lineChart>
        <c:grouping val="standard"/>
        <c:varyColors val="0"/>
        <c:ser>
          <c:idx val="3"/>
          <c:order val="3"/>
          <c:tx>
            <c:strRef>
              <c:f>CASOS!$A$11</c:f>
              <c:strCache>
                <c:ptCount val="1"/>
                <c:pt idx="0">
                  <c:v>2015</c:v>
                </c:pt>
              </c:strCache>
            </c:strRef>
          </c:tx>
          <c:spPr>
            <a:ln w="50800">
              <a:solidFill>
                <a:srgbClr val="0000FF"/>
              </a:solidFill>
              <a:prstDash val="solid"/>
              <a:headEnd w="lg" len="med"/>
            </a:ln>
          </c:spPr>
          <c:marker>
            <c:symbol val="circle"/>
            <c:size val="8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cat>
            <c:numRef>
              <c:f>CASOS!$B$2:$DB$2</c:f>
              <c:numCache>
                <c:formatCode>0</c:formatCode>
                <c:ptCount val="10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  <c:pt idx="79">
                  <c:v>28</c:v>
                </c:pt>
                <c:pt idx="80">
                  <c:v>29</c:v>
                </c:pt>
                <c:pt idx="81">
                  <c:v>30</c:v>
                </c:pt>
                <c:pt idx="82">
                  <c:v>31</c:v>
                </c:pt>
                <c:pt idx="83">
                  <c:v>32</c:v>
                </c:pt>
                <c:pt idx="84">
                  <c:v>33</c:v>
                </c:pt>
                <c:pt idx="85">
                  <c:v>34</c:v>
                </c:pt>
                <c:pt idx="86">
                  <c:v>35</c:v>
                </c:pt>
                <c:pt idx="87">
                  <c:v>36</c:v>
                </c:pt>
                <c:pt idx="88">
                  <c:v>37</c:v>
                </c:pt>
                <c:pt idx="89">
                  <c:v>38</c:v>
                </c:pt>
                <c:pt idx="90">
                  <c:v>39</c:v>
                </c:pt>
                <c:pt idx="91">
                  <c:v>40</c:v>
                </c:pt>
                <c:pt idx="92">
                  <c:v>41</c:v>
                </c:pt>
                <c:pt idx="93">
                  <c:v>42</c:v>
                </c:pt>
                <c:pt idx="94">
                  <c:v>43</c:v>
                </c:pt>
                <c:pt idx="95">
                  <c:v>44</c:v>
                </c:pt>
                <c:pt idx="96">
                  <c:v>45</c:v>
                </c:pt>
                <c:pt idx="97">
                  <c:v>46</c:v>
                </c:pt>
                <c:pt idx="98">
                  <c:v>47</c:v>
                </c:pt>
                <c:pt idx="99">
                  <c:v>48</c:v>
                </c:pt>
                <c:pt idx="100">
                  <c:v>49</c:v>
                </c:pt>
                <c:pt idx="101">
                  <c:v>50</c:v>
                </c:pt>
                <c:pt idx="102">
                  <c:v>51</c:v>
                </c:pt>
                <c:pt idx="103">
                  <c:v>52</c:v>
                </c:pt>
              </c:numCache>
            </c:numRef>
          </c:cat>
          <c:val>
            <c:numRef>
              <c:f>CASOS!$B$11:$DB$11</c:f>
              <c:numCache>
                <c:formatCode>General</c:formatCode>
                <c:ptCount val="104"/>
                <c:pt idx="0">
                  <c:v>703</c:v>
                </c:pt>
                <c:pt idx="1">
                  <c:v>865</c:v>
                </c:pt>
                <c:pt idx="2">
                  <c:v>686</c:v>
                </c:pt>
                <c:pt idx="3">
                  <c:v>639</c:v>
                </c:pt>
                <c:pt idx="4">
                  <c:v>816</c:v>
                </c:pt>
                <c:pt idx="5">
                  <c:v>812</c:v>
                </c:pt>
                <c:pt idx="6">
                  <c:v>856</c:v>
                </c:pt>
                <c:pt idx="7">
                  <c:v>706</c:v>
                </c:pt>
                <c:pt idx="8">
                  <c:v>863</c:v>
                </c:pt>
                <c:pt idx="9">
                  <c:v>965</c:v>
                </c:pt>
                <c:pt idx="10">
                  <c:v>1151</c:v>
                </c:pt>
                <c:pt idx="11">
                  <c:v>978</c:v>
                </c:pt>
                <c:pt idx="12">
                  <c:v>850</c:v>
                </c:pt>
                <c:pt idx="13">
                  <c:v>1120</c:v>
                </c:pt>
                <c:pt idx="14">
                  <c:v>863</c:v>
                </c:pt>
                <c:pt idx="15">
                  <c:v>877</c:v>
                </c:pt>
                <c:pt idx="16">
                  <c:v>1028</c:v>
                </c:pt>
                <c:pt idx="17">
                  <c:v>1082</c:v>
                </c:pt>
                <c:pt idx="18">
                  <c:v>1038</c:v>
                </c:pt>
                <c:pt idx="19">
                  <c:v>1116</c:v>
                </c:pt>
                <c:pt idx="20">
                  <c:v>1097</c:v>
                </c:pt>
                <c:pt idx="21">
                  <c:v>1193</c:v>
                </c:pt>
                <c:pt idx="22">
                  <c:v>1298</c:v>
                </c:pt>
                <c:pt idx="23">
                  <c:v>1185</c:v>
                </c:pt>
                <c:pt idx="24">
                  <c:v>1420</c:v>
                </c:pt>
                <c:pt idx="25">
                  <c:v>1503</c:v>
                </c:pt>
                <c:pt idx="26">
                  <c:v>1411</c:v>
                </c:pt>
                <c:pt idx="27">
                  <c:v>1578</c:v>
                </c:pt>
                <c:pt idx="28">
                  <c:v>1418</c:v>
                </c:pt>
                <c:pt idx="29">
                  <c:v>1381</c:v>
                </c:pt>
                <c:pt idx="30">
                  <c:v>1289</c:v>
                </c:pt>
                <c:pt idx="31">
                  <c:v>1131</c:v>
                </c:pt>
                <c:pt idx="32">
                  <c:v>1455</c:v>
                </c:pt>
                <c:pt idx="33">
                  <c:v>1428</c:v>
                </c:pt>
                <c:pt idx="34">
                  <c:v>1403</c:v>
                </c:pt>
                <c:pt idx="35">
                  <c:v>1377</c:v>
                </c:pt>
                <c:pt idx="36">
                  <c:v>1354</c:v>
                </c:pt>
                <c:pt idx="37">
                  <c:v>1488</c:v>
                </c:pt>
                <c:pt idx="38">
                  <c:v>1382</c:v>
                </c:pt>
                <c:pt idx="39">
                  <c:v>1391</c:v>
                </c:pt>
                <c:pt idx="40">
                  <c:v>1495</c:v>
                </c:pt>
                <c:pt idx="41">
                  <c:v>1165</c:v>
                </c:pt>
                <c:pt idx="42">
                  <c:v>1280</c:v>
                </c:pt>
                <c:pt idx="43">
                  <c:v>1384</c:v>
                </c:pt>
                <c:pt idx="44">
                  <c:v>1657</c:v>
                </c:pt>
                <c:pt idx="45">
                  <c:v>1275</c:v>
                </c:pt>
                <c:pt idx="46">
                  <c:v>1013</c:v>
                </c:pt>
                <c:pt idx="47">
                  <c:v>1328</c:v>
                </c:pt>
                <c:pt idx="48">
                  <c:v>1246</c:v>
                </c:pt>
                <c:pt idx="49">
                  <c:v>1172</c:v>
                </c:pt>
                <c:pt idx="50">
                  <c:v>995</c:v>
                </c:pt>
                <c:pt idx="51">
                  <c:v>832</c:v>
                </c:pt>
                <c:pt idx="52">
                  <c:v>1002</c:v>
                </c:pt>
                <c:pt idx="53">
                  <c:v>893</c:v>
                </c:pt>
                <c:pt idx="54">
                  <c:v>928</c:v>
                </c:pt>
                <c:pt idx="55">
                  <c:v>1075</c:v>
                </c:pt>
                <c:pt idx="56">
                  <c:v>1245</c:v>
                </c:pt>
                <c:pt idx="57">
                  <c:v>1074</c:v>
                </c:pt>
                <c:pt idx="58">
                  <c:v>1254</c:v>
                </c:pt>
                <c:pt idx="59">
                  <c:v>1048</c:v>
                </c:pt>
                <c:pt idx="60">
                  <c:v>932</c:v>
                </c:pt>
                <c:pt idx="61">
                  <c:v>988</c:v>
                </c:pt>
                <c:pt idx="62">
                  <c:v>1145</c:v>
                </c:pt>
                <c:pt idx="63">
                  <c:v>948</c:v>
                </c:pt>
                <c:pt idx="64">
                  <c:v>1080</c:v>
                </c:pt>
                <c:pt idx="65">
                  <c:v>1039</c:v>
                </c:pt>
                <c:pt idx="66">
                  <c:v>1383</c:v>
                </c:pt>
                <c:pt idx="67">
                  <c:v>1337</c:v>
                </c:pt>
                <c:pt idx="68">
                  <c:v>983</c:v>
                </c:pt>
                <c:pt idx="69">
                  <c:v>1278</c:v>
                </c:pt>
                <c:pt idx="70">
                  <c:v>1346</c:v>
                </c:pt>
                <c:pt idx="71">
                  <c:v>1411</c:v>
                </c:pt>
                <c:pt idx="72">
                  <c:v>1330</c:v>
                </c:pt>
                <c:pt idx="73">
                  <c:v>1238</c:v>
                </c:pt>
                <c:pt idx="74">
                  <c:v>1131</c:v>
                </c:pt>
                <c:pt idx="75">
                  <c:v>1098</c:v>
                </c:pt>
                <c:pt idx="76">
                  <c:v>438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4649168"/>
        <c:axId val="1484648624"/>
      </c:lineChart>
      <c:catAx>
        <c:axId val="1484649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s-PE"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Semanas Epidemiológicas</a:t>
                </a:r>
              </a:p>
            </c:rich>
          </c:tx>
          <c:layout>
            <c:manualLayout>
              <c:xMode val="edge"/>
              <c:yMode val="edge"/>
              <c:x val="0.41259760236791881"/>
              <c:y val="0.9598870295059269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9525">
            <a:solidFill>
              <a:schemeClr val="tx1"/>
            </a:solidFill>
          </a:ln>
        </c:spPr>
        <c:txPr>
          <a:bodyPr rot="0" vert="horz"/>
          <a:lstStyle/>
          <a:p>
            <a:pPr>
              <a:defRPr lang="es-PE" sz="8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PE"/>
          </a:p>
        </c:txPr>
        <c:crossAx val="14846486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84648624"/>
        <c:scaling>
          <c:orientation val="minMax"/>
          <c:max val="2500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lgDash"/>
            </a:ln>
          </c:spPr>
        </c:majorGridlines>
        <c:title>
          <c:tx>
            <c:rich>
              <a:bodyPr/>
              <a:lstStyle/>
              <a:p>
                <a:pPr>
                  <a:defRPr lang="es-PE"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s-ES"/>
                  <a:t>Nº Casos</a:t>
                </a:r>
              </a:p>
            </c:rich>
          </c:tx>
          <c:layout>
            <c:manualLayout>
              <c:xMode val="edge"/>
              <c:yMode val="edge"/>
              <c:x val="3.447476229287888E-4"/>
              <c:y val="0.4192090395480222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s-PE" sz="8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PE"/>
          </a:p>
        </c:txPr>
        <c:crossAx val="1484649168"/>
        <c:crosses val="autoZero"/>
        <c:crossBetween val="between"/>
        <c:majorUnit val="500"/>
        <c:minorUnit val="500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PE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739506540543907E-2"/>
          <c:y val="4.2206241387676001E-2"/>
          <c:w val="0.79969829171572204"/>
          <c:h val="0.825866883389589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Cases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Hoja1!$A$2:$A$77</c:f>
              <c:numCache>
                <c:formatCode>General</c:formatCode>
                <c:ptCount val="76"/>
                <c:pt idx="0">
                  <c:v>1939</c:v>
                </c:pt>
                <c:pt idx="1">
                  <c:v>1940</c:v>
                </c:pt>
                <c:pt idx="2">
                  <c:v>1941</c:v>
                </c:pt>
                <c:pt idx="3">
                  <c:v>1942</c:v>
                </c:pt>
                <c:pt idx="4">
                  <c:v>1943</c:v>
                </c:pt>
                <c:pt idx="5">
                  <c:v>1944</c:v>
                </c:pt>
                <c:pt idx="6">
                  <c:v>1945</c:v>
                </c:pt>
                <c:pt idx="7">
                  <c:v>1946</c:v>
                </c:pt>
                <c:pt idx="8">
                  <c:v>1947</c:v>
                </c:pt>
                <c:pt idx="9">
                  <c:v>1948</c:v>
                </c:pt>
                <c:pt idx="10">
                  <c:v>1949</c:v>
                </c:pt>
                <c:pt idx="11">
                  <c:v>1950</c:v>
                </c:pt>
                <c:pt idx="12">
                  <c:v>1951</c:v>
                </c:pt>
                <c:pt idx="13">
                  <c:v>1952</c:v>
                </c:pt>
                <c:pt idx="14">
                  <c:v>1953</c:v>
                </c:pt>
                <c:pt idx="15">
                  <c:v>1954</c:v>
                </c:pt>
                <c:pt idx="16">
                  <c:v>1955</c:v>
                </c:pt>
                <c:pt idx="17">
                  <c:v>1956</c:v>
                </c:pt>
                <c:pt idx="18">
                  <c:v>1957</c:v>
                </c:pt>
                <c:pt idx="19">
                  <c:v>1958</c:v>
                </c:pt>
                <c:pt idx="20">
                  <c:v>1959</c:v>
                </c:pt>
                <c:pt idx="21">
                  <c:v>1960</c:v>
                </c:pt>
                <c:pt idx="22">
                  <c:v>1961</c:v>
                </c:pt>
                <c:pt idx="23">
                  <c:v>1962</c:v>
                </c:pt>
                <c:pt idx="24">
                  <c:v>1963</c:v>
                </c:pt>
                <c:pt idx="25">
                  <c:v>1964</c:v>
                </c:pt>
                <c:pt idx="26">
                  <c:v>1965</c:v>
                </c:pt>
                <c:pt idx="27">
                  <c:v>1966</c:v>
                </c:pt>
                <c:pt idx="28">
                  <c:v>1967</c:v>
                </c:pt>
                <c:pt idx="29">
                  <c:v>1968</c:v>
                </c:pt>
                <c:pt idx="30">
                  <c:v>1969</c:v>
                </c:pt>
                <c:pt idx="31">
                  <c:v>1970</c:v>
                </c:pt>
                <c:pt idx="32">
                  <c:v>1971</c:v>
                </c:pt>
                <c:pt idx="33">
                  <c:v>1972</c:v>
                </c:pt>
                <c:pt idx="34">
                  <c:v>1973</c:v>
                </c:pt>
                <c:pt idx="35">
                  <c:v>1974</c:v>
                </c:pt>
                <c:pt idx="36">
                  <c:v>1975</c:v>
                </c:pt>
                <c:pt idx="37">
                  <c:v>1976</c:v>
                </c:pt>
                <c:pt idx="38">
                  <c:v>1977</c:v>
                </c:pt>
                <c:pt idx="39">
                  <c:v>1978</c:v>
                </c:pt>
                <c:pt idx="40">
                  <c:v>1979</c:v>
                </c:pt>
                <c:pt idx="41">
                  <c:v>1980</c:v>
                </c:pt>
                <c:pt idx="42">
                  <c:v>1981</c:v>
                </c:pt>
                <c:pt idx="43">
                  <c:v>1982</c:v>
                </c:pt>
                <c:pt idx="44">
                  <c:v>1983</c:v>
                </c:pt>
                <c:pt idx="45">
                  <c:v>1984</c:v>
                </c:pt>
                <c:pt idx="46">
                  <c:v>1985</c:v>
                </c:pt>
                <c:pt idx="47">
                  <c:v>1986</c:v>
                </c:pt>
                <c:pt idx="48">
                  <c:v>1987</c:v>
                </c:pt>
                <c:pt idx="49">
                  <c:v>1988</c:v>
                </c:pt>
                <c:pt idx="50">
                  <c:v>1989</c:v>
                </c:pt>
                <c:pt idx="51">
                  <c:v>1990</c:v>
                </c:pt>
                <c:pt idx="52">
                  <c:v>1991</c:v>
                </c:pt>
                <c:pt idx="53">
                  <c:v>1992</c:v>
                </c:pt>
                <c:pt idx="54">
                  <c:v>1993</c:v>
                </c:pt>
                <c:pt idx="55">
                  <c:v>1994</c:v>
                </c:pt>
                <c:pt idx="56">
                  <c:v>1995</c:v>
                </c:pt>
                <c:pt idx="57">
                  <c:v>1996</c:v>
                </c:pt>
                <c:pt idx="58">
                  <c:v>1997</c:v>
                </c:pt>
                <c:pt idx="59">
                  <c:v>1998</c:v>
                </c:pt>
                <c:pt idx="60">
                  <c:v>1999</c:v>
                </c:pt>
                <c:pt idx="61">
                  <c:v>2000</c:v>
                </c:pt>
                <c:pt idx="62">
                  <c:v>2001</c:v>
                </c:pt>
                <c:pt idx="63">
                  <c:v>2002</c:v>
                </c:pt>
                <c:pt idx="64">
                  <c:v>2003</c:v>
                </c:pt>
                <c:pt idx="65">
                  <c:v>2004</c:v>
                </c:pt>
                <c:pt idx="66">
                  <c:v>2005</c:v>
                </c:pt>
                <c:pt idx="67">
                  <c:v>2006</c:v>
                </c:pt>
                <c:pt idx="68">
                  <c:v>2007</c:v>
                </c:pt>
                <c:pt idx="69">
                  <c:v>2008</c:v>
                </c:pt>
                <c:pt idx="70">
                  <c:v>2009</c:v>
                </c:pt>
                <c:pt idx="71">
                  <c:v>2010</c:v>
                </c:pt>
                <c:pt idx="72">
                  <c:v>2011</c:v>
                </c:pt>
                <c:pt idx="73">
                  <c:v>2012</c:v>
                </c:pt>
                <c:pt idx="74">
                  <c:v>2013</c:v>
                </c:pt>
                <c:pt idx="75">
                  <c:v>2014</c:v>
                </c:pt>
              </c:numCache>
            </c:numRef>
          </c:cat>
          <c:val>
            <c:numRef>
              <c:f>Hoja1!$B$2:$B$77</c:f>
              <c:numCache>
                <c:formatCode>General</c:formatCode>
                <c:ptCount val="76"/>
                <c:pt idx="0">
                  <c:v>58</c:v>
                </c:pt>
                <c:pt idx="1">
                  <c:v>44</c:v>
                </c:pt>
                <c:pt idx="2">
                  <c:v>57.5</c:v>
                </c:pt>
                <c:pt idx="3">
                  <c:v>39</c:v>
                </c:pt>
                <c:pt idx="4">
                  <c:v>41</c:v>
                </c:pt>
                <c:pt idx="5">
                  <c:v>41</c:v>
                </c:pt>
                <c:pt idx="6">
                  <c:v>80.5</c:v>
                </c:pt>
                <c:pt idx="7">
                  <c:v>59</c:v>
                </c:pt>
                <c:pt idx="8">
                  <c:v>46</c:v>
                </c:pt>
                <c:pt idx="9">
                  <c:v>40</c:v>
                </c:pt>
                <c:pt idx="10">
                  <c:v>32</c:v>
                </c:pt>
                <c:pt idx="11">
                  <c:v>20</c:v>
                </c:pt>
                <c:pt idx="12">
                  <c:v>19</c:v>
                </c:pt>
                <c:pt idx="13">
                  <c:v>19</c:v>
                </c:pt>
                <c:pt idx="14">
                  <c:v>20</c:v>
                </c:pt>
                <c:pt idx="15">
                  <c:v>17</c:v>
                </c:pt>
                <c:pt idx="16">
                  <c:v>16</c:v>
                </c:pt>
                <c:pt idx="17">
                  <c:v>10</c:v>
                </c:pt>
                <c:pt idx="18">
                  <c:v>11</c:v>
                </c:pt>
                <c:pt idx="19">
                  <c:v>10.5</c:v>
                </c:pt>
                <c:pt idx="20">
                  <c:v>5</c:v>
                </c:pt>
                <c:pt idx="21">
                  <c:v>3</c:v>
                </c:pt>
                <c:pt idx="22">
                  <c:v>3.2</c:v>
                </c:pt>
                <c:pt idx="23">
                  <c:v>2.8</c:v>
                </c:pt>
                <c:pt idx="24">
                  <c:v>2.5</c:v>
                </c:pt>
                <c:pt idx="25">
                  <c:v>2</c:v>
                </c:pt>
                <c:pt idx="26">
                  <c:v>1.5</c:v>
                </c:pt>
                <c:pt idx="27">
                  <c:v>2</c:v>
                </c:pt>
                <c:pt idx="28">
                  <c:v>2.5</c:v>
                </c:pt>
                <c:pt idx="29">
                  <c:v>3</c:v>
                </c:pt>
                <c:pt idx="30">
                  <c:v>2.4</c:v>
                </c:pt>
                <c:pt idx="31">
                  <c:v>8</c:v>
                </c:pt>
                <c:pt idx="32">
                  <c:v>4.5</c:v>
                </c:pt>
                <c:pt idx="33">
                  <c:v>4.2</c:v>
                </c:pt>
                <c:pt idx="34">
                  <c:v>12</c:v>
                </c:pt>
                <c:pt idx="35">
                  <c:v>12.5</c:v>
                </c:pt>
                <c:pt idx="36">
                  <c:v>12.5</c:v>
                </c:pt>
                <c:pt idx="37">
                  <c:v>15</c:v>
                </c:pt>
                <c:pt idx="38">
                  <c:v>19</c:v>
                </c:pt>
                <c:pt idx="39">
                  <c:v>34</c:v>
                </c:pt>
                <c:pt idx="40">
                  <c:v>20</c:v>
                </c:pt>
                <c:pt idx="41">
                  <c:v>18</c:v>
                </c:pt>
                <c:pt idx="42">
                  <c:v>16</c:v>
                </c:pt>
                <c:pt idx="43">
                  <c:v>16</c:v>
                </c:pt>
                <c:pt idx="44">
                  <c:v>20</c:v>
                </c:pt>
                <c:pt idx="45">
                  <c:v>29.4</c:v>
                </c:pt>
                <c:pt idx="46">
                  <c:v>36</c:v>
                </c:pt>
                <c:pt idx="47">
                  <c:v>37</c:v>
                </c:pt>
                <c:pt idx="48">
                  <c:v>38</c:v>
                </c:pt>
                <c:pt idx="49">
                  <c:v>40</c:v>
                </c:pt>
                <c:pt idx="50">
                  <c:v>36</c:v>
                </c:pt>
                <c:pt idx="51">
                  <c:v>37.5</c:v>
                </c:pt>
                <c:pt idx="52">
                  <c:v>30</c:v>
                </c:pt>
                <c:pt idx="53">
                  <c:v>60.656999999999996</c:v>
                </c:pt>
                <c:pt idx="54">
                  <c:v>101.59699999999999</c:v>
                </c:pt>
                <c:pt idx="55">
                  <c:v>132.042</c:v>
                </c:pt>
                <c:pt idx="56">
                  <c:v>178.22399999999999</c:v>
                </c:pt>
                <c:pt idx="57">
                  <c:v>177.02699999999999</c:v>
                </c:pt>
                <c:pt idx="58">
                  <c:v>180.006</c:v>
                </c:pt>
                <c:pt idx="59">
                  <c:v>212.642</c:v>
                </c:pt>
                <c:pt idx="60">
                  <c:v>140.47499999999999</c:v>
                </c:pt>
                <c:pt idx="61">
                  <c:v>57.712000000000003</c:v>
                </c:pt>
                <c:pt idx="62">
                  <c:v>67.121999999999986</c:v>
                </c:pt>
                <c:pt idx="63">
                  <c:v>85.742000000000004</c:v>
                </c:pt>
                <c:pt idx="64">
                  <c:v>80.35599999999998</c:v>
                </c:pt>
                <c:pt idx="65">
                  <c:v>81.697000000000003</c:v>
                </c:pt>
                <c:pt idx="66">
                  <c:v>68.299000000000007</c:v>
                </c:pt>
                <c:pt idx="67">
                  <c:v>60.88</c:v>
                </c:pt>
                <c:pt idx="68">
                  <c:v>50.88</c:v>
                </c:pt>
                <c:pt idx="69">
                  <c:v>38.363999999999997</c:v>
                </c:pt>
                <c:pt idx="70">
                  <c:v>37.034000000000013</c:v>
                </c:pt>
                <c:pt idx="71">
                  <c:v>29.257000000000001</c:v>
                </c:pt>
                <c:pt idx="72">
                  <c:v>25.484000000000002</c:v>
                </c:pt>
                <c:pt idx="73">
                  <c:v>31.497</c:v>
                </c:pt>
                <c:pt idx="74">
                  <c:v>49</c:v>
                </c:pt>
                <c:pt idx="75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1484662224"/>
        <c:axId val="1484658416"/>
      </c:barChart>
      <c:lineChart>
        <c:grouping val="standard"/>
        <c:varyColors val="0"/>
        <c:ser>
          <c:idx val="1"/>
          <c:order val="1"/>
          <c:tx>
            <c:strRef>
              <c:f>Hoja1!$C$1</c:f>
              <c:strCache>
                <c:ptCount val="1"/>
                <c:pt idx="0">
                  <c:v>Incidence</c:v>
                </c:pt>
              </c:strCache>
            </c:strRef>
          </c:tx>
          <c:spPr>
            <a:ln w="317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Hoja1!$A$2:$A$77</c:f>
              <c:numCache>
                <c:formatCode>General</c:formatCode>
                <c:ptCount val="76"/>
                <c:pt idx="0">
                  <c:v>1939</c:v>
                </c:pt>
                <c:pt idx="1">
                  <c:v>1940</c:v>
                </c:pt>
                <c:pt idx="2">
                  <c:v>1941</c:v>
                </c:pt>
                <c:pt idx="3">
                  <c:v>1942</c:v>
                </c:pt>
                <c:pt idx="4">
                  <c:v>1943</c:v>
                </c:pt>
                <c:pt idx="5">
                  <c:v>1944</c:v>
                </c:pt>
                <c:pt idx="6">
                  <c:v>1945</c:v>
                </c:pt>
                <c:pt idx="7">
                  <c:v>1946</c:v>
                </c:pt>
                <c:pt idx="8">
                  <c:v>1947</c:v>
                </c:pt>
                <c:pt idx="9">
                  <c:v>1948</c:v>
                </c:pt>
                <c:pt idx="10">
                  <c:v>1949</c:v>
                </c:pt>
                <c:pt idx="11">
                  <c:v>1950</c:v>
                </c:pt>
                <c:pt idx="12">
                  <c:v>1951</c:v>
                </c:pt>
                <c:pt idx="13">
                  <c:v>1952</c:v>
                </c:pt>
                <c:pt idx="14">
                  <c:v>1953</c:v>
                </c:pt>
                <c:pt idx="15">
                  <c:v>1954</c:v>
                </c:pt>
                <c:pt idx="16">
                  <c:v>1955</c:v>
                </c:pt>
                <c:pt idx="17">
                  <c:v>1956</c:v>
                </c:pt>
                <c:pt idx="18">
                  <c:v>1957</c:v>
                </c:pt>
                <c:pt idx="19">
                  <c:v>1958</c:v>
                </c:pt>
                <c:pt idx="20">
                  <c:v>1959</c:v>
                </c:pt>
                <c:pt idx="21">
                  <c:v>1960</c:v>
                </c:pt>
                <c:pt idx="22">
                  <c:v>1961</c:v>
                </c:pt>
                <c:pt idx="23">
                  <c:v>1962</c:v>
                </c:pt>
                <c:pt idx="24">
                  <c:v>1963</c:v>
                </c:pt>
                <c:pt idx="25">
                  <c:v>1964</c:v>
                </c:pt>
                <c:pt idx="26">
                  <c:v>1965</c:v>
                </c:pt>
                <c:pt idx="27">
                  <c:v>1966</c:v>
                </c:pt>
                <c:pt idx="28">
                  <c:v>1967</c:v>
                </c:pt>
                <c:pt idx="29">
                  <c:v>1968</c:v>
                </c:pt>
                <c:pt idx="30">
                  <c:v>1969</c:v>
                </c:pt>
                <c:pt idx="31">
                  <c:v>1970</c:v>
                </c:pt>
                <c:pt idx="32">
                  <c:v>1971</c:v>
                </c:pt>
                <c:pt idx="33">
                  <c:v>1972</c:v>
                </c:pt>
                <c:pt idx="34">
                  <c:v>1973</c:v>
                </c:pt>
                <c:pt idx="35">
                  <c:v>1974</c:v>
                </c:pt>
                <c:pt idx="36">
                  <c:v>1975</c:v>
                </c:pt>
                <c:pt idx="37">
                  <c:v>1976</c:v>
                </c:pt>
                <c:pt idx="38">
                  <c:v>1977</c:v>
                </c:pt>
                <c:pt idx="39">
                  <c:v>1978</c:v>
                </c:pt>
                <c:pt idx="40">
                  <c:v>1979</c:v>
                </c:pt>
                <c:pt idx="41">
                  <c:v>1980</c:v>
                </c:pt>
                <c:pt idx="42">
                  <c:v>1981</c:v>
                </c:pt>
                <c:pt idx="43">
                  <c:v>1982</c:v>
                </c:pt>
                <c:pt idx="44">
                  <c:v>1983</c:v>
                </c:pt>
                <c:pt idx="45">
                  <c:v>1984</c:v>
                </c:pt>
                <c:pt idx="46">
                  <c:v>1985</c:v>
                </c:pt>
                <c:pt idx="47">
                  <c:v>1986</c:v>
                </c:pt>
                <c:pt idx="48">
                  <c:v>1987</c:v>
                </c:pt>
                <c:pt idx="49">
                  <c:v>1988</c:v>
                </c:pt>
                <c:pt idx="50">
                  <c:v>1989</c:v>
                </c:pt>
                <c:pt idx="51">
                  <c:v>1990</c:v>
                </c:pt>
                <c:pt idx="52">
                  <c:v>1991</c:v>
                </c:pt>
                <c:pt idx="53">
                  <c:v>1992</c:v>
                </c:pt>
                <c:pt idx="54">
                  <c:v>1993</c:v>
                </c:pt>
                <c:pt idx="55">
                  <c:v>1994</c:v>
                </c:pt>
                <c:pt idx="56">
                  <c:v>1995</c:v>
                </c:pt>
                <c:pt idx="57">
                  <c:v>1996</c:v>
                </c:pt>
                <c:pt idx="58">
                  <c:v>1997</c:v>
                </c:pt>
                <c:pt idx="59">
                  <c:v>1998</c:v>
                </c:pt>
                <c:pt idx="60">
                  <c:v>1999</c:v>
                </c:pt>
                <c:pt idx="61">
                  <c:v>2000</c:v>
                </c:pt>
                <c:pt idx="62">
                  <c:v>2001</c:v>
                </c:pt>
                <c:pt idx="63">
                  <c:v>2002</c:v>
                </c:pt>
                <c:pt idx="64">
                  <c:v>2003</c:v>
                </c:pt>
                <c:pt idx="65">
                  <c:v>2004</c:v>
                </c:pt>
                <c:pt idx="66">
                  <c:v>2005</c:v>
                </c:pt>
                <c:pt idx="67">
                  <c:v>2006</c:v>
                </c:pt>
                <c:pt idx="68">
                  <c:v>2007</c:v>
                </c:pt>
                <c:pt idx="69">
                  <c:v>2008</c:v>
                </c:pt>
                <c:pt idx="70">
                  <c:v>2009</c:v>
                </c:pt>
                <c:pt idx="71">
                  <c:v>2010</c:v>
                </c:pt>
                <c:pt idx="72">
                  <c:v>2011</c:v>
                </c:pt>
                <c:pt idx="73">
                  <c:v>2012</c:v>
                </c:pt>
                <c:pt idx="74">
                  <c:v>2013</c:v>
                </c:pt>
                <c:pt idx="75">
                  <c:v>2014</c:v>
                </c:pt>
              </c:numCache>
            </c:numRef>
          </c:cat>
          <c:val>
            <c:numRef>
              <c:f>Hoja1!$C$2:$C$77</c:f>
              <c:numCache>
                <c:formatCode>General</c:formatCode>
                <c:ptCount val="76"/>
                <c:pt idx="0">
                  <c:v>9.3428331690551829</c:v>
                </c:pt>
                <c:pt idx="1">
                  <c:v>6.9428376381556536</c:v>
                </c:pt>
                <c:pt idx="2">
                  <c:v>8.8913413840294329</c:v>
                </c:pt>
                <c:pt idx="3">
                  <c:v>5.9122574685868949</c:v>
                </c:pt>
                <c:pt idx="4">
                  <c:v>6.0957800590652553</c:v>
                </c:pt>
                <c:pt idx="5">
                  <c:v>5.9806310830875171</c:v>
                </c:pt>
                <c:pt idx="6">
                  <c:v>11.524756524063161</c:v>
                </c:pt>
                <c:pt idx="7">
                  <c:v>8.2929665625543727</c:v>
                </c:pt>
                <c:pt idx="8">
                  <c:v>6.3501162177939614</c:v>
                </c:pt>
                <c:pt idx="9">
                  <c:v>5.4248606618374344</c:v>
                </c:pt>
                <c:pt idx="10">
                  <c:v>4.2649830581423656</c:v>
                </c:pt>
                <c:pt idx="11">
                  <c:v>2.6203871359954718</c:v>
                </c:pt>
                <c:pt idx="12">
                  <c:v>2.4233840129254629</c:v>
                </c:pt>
                <c:pt idx="13">
                  <c:v>2.3608078853567829</c:v>
                </c:pt>
                <c:pt idx="14">
                  <c:v>2.4225074390964059</c:v>
                </c:pt>
                <c:pt idx="15">
                  <c:v>2.0085719233215138</c:v>
                </c:pt>
                <c:pt idx="16">
                  <c:v>1.845116110273826</c:v>
                </c:pt>
                <c:pt idx="17">
                  <c:v>1.1206458398522241</c:v>
                </c:pt>
                <c:pt idx="18">
                  <c:v>1.198869496581402</c:v>
                </c:pt>
                <c:pt idx="19">
                  <c:v>1.1137989141500131</c:v>
                </c:pt>
                <c:pt idx="20">
                  <c:v>0.51657801120399804</c:v>
                </c:pt>
                <c:pt idx="21">
                  <c:v>0.30208544688255401</c:v>
                </c:pt>
                <c:pt idx="22">
                  <c:v>0.31255442231787101</c:v>
                </c:pt>
                <c:pt idx="23">
                  <c:v>0.26551687743807301</c:v>
                </c:pt>
                <c:pt idx="24">
                  <c:v>0.23035697683557901</c:v>
                </c:pt>
                <c:pt idx="25">
                  <c:v>0.179211903111235</c:v>
                </c:pt>
                <c:pt idx="26">
                  <c:v>0.13080758422373301</c:v>
                </c:pt>
                <c:pt idx="27">
                  <c:v>0.16931481528168499</c:v>
                </c:pt>
                <c:pt idx="28">
                  <c:v>0.20563597539863299</c:v>
                </c:pt>
                <c:pt idx="29">
                  <c:v>0.239952082528927</c:v>
                </c:pt>
                <c:pt idx="30">
                  <c:v>0.18680551256218</c:v>
                </c:pt>
                <c:pt idx="31">
                  <c:v>0.60639701858841899</c:v>
                </c:pt>
                <c:pt idx="32">
                  <c:v>0.33121427835607098</c:v>
                </c:pt>
                <c:pt idx="33">
                  <c:v>0.30042779630646299</c:v>
                </c:pt>
                <c:pt idx="34">
                  <c:v>0.83485471691245305</c:v>
                </c:pt>
                <c:pt idx="35">
                  <c:v>0.84645610026081497</c:v>
                </c:pt>
                <c:pt idx="36">
                  <c:v>0.824475933415588</c:v>
                </c:pt>
                <c:pt idx="37">
                  <c:v>0.96192368731052003</c:v>
                </c:pt>
                <c:pt idx="38">
                  <c:v>1.1855468708076879</c:v>
                </c:pt>
                <c:pt idx="39">
                  <c:v>2.0657434016905238</c:v>
                </c:pt>
                <c:pt idx="40">
                  <c:v>1.184022394504848</c:v>
                </c:pt>
                <c:pt idx="41">
                  <c:v>1.0390102757539039</c:v>
                </c:pt>
                <c:pt idx="42">
                  <c:v>0.90077409260212205</c:v>
                </c:pt>
                <c:pt idx="43">
                  <c:v>0.87908120454387895</c:v>
                </c:pt>
                <c:pt idx="44">
                  <c:v>1.073010729581521</c:v>
                </c:pt>
                <c:pt idx="45">
                  <c:v>1.541085351188034</c:v>
                </c:pt>
                <c:pt idx="46">
                  <c:v>1.844660617033852</c:v>
                </c:pt>
                <c:pt idx="47">
                  <c:v>1.853401584996976</c:v>
                </c:pt>
                <c:pt idx="48">
                  <c:v>1.861759260005958</c:v>
                </c:pt>
                <c:pt idx="49">
                  <c:v>1.917700833185398</c:v>
                </c:pt>
                <c:pt idx="50">
                  <c:v>1.6896792056727929</c:v>
                </c:pt>
                <c:pt idx="51">
                  <c:v>1.723874158473591</c:v>
                </c:pt>
                <c:pt idx="52">
                  <c:v>1.3531777878319891</c:v>
                </c:pt>
                <c:pt idx="53">
                  <c:v>2.68551328488096</c:v>
                </c:pt>
                <c:pt idx="54">
                  <c:v>4.4165981110121599</c:v>
                </c:pt>
                <c:pt idx="55">
                  <c:v>5.6379633832719627</c:v>
                </c:pt>
                <c:pt idx="56">
                  <c:v>7.4768215134983969</c:v>
                </c:pt>
                <c:pt idx="57">
                  <c:v>7.2978677143234316</c:v>
                </c:pt>
                <c:pt idx="58">
                  <c:v>7.2942329607474043</c:v>
                </c:pt>
                <c:pt idx="59">
                  <c:v>8.4723517338645777</c:v>
                </c:pt>
                <c:pt idx="60">
                  <c:v>5.5047572192221343</c:v>
                </c:pt>
                <c:pt idx="61">
                  <c:v>2.2248840746805749</c:v>
                </c:pt>
                <c:pt idx="62">
                  <c:v>2.54821243592359</c:v>
                </c:pt>
                <c:pt idx="63">
                  <c:v>3.2062304871453322</c:v>
                </c:pt>
                <c:pt idx="64">
                  <c:v>2.9603818124775181</c:v>
                </c:pt>
                <c:pt idx="65">
                  <c:v>2.9659159453242179</c:v>
                </c:pt>
                <c:pt idx="66">
                  <c:v>2.4438956711067981</c:v>
                </c:pt>
                <c:pt idx="67">
                  <c:v>2.1475199460439152</c:v>
                </c:pt>
                <c:pt idx="68">
                  <c:v>1.769666127859908</c:v>
                </c:pt>
                <c:pt idx="69">
                  <c:v>1.3159360667190969</c:v>
                </c:pt>
                <c:pt idx="70">
                  <c:v>1.25302827572631</c:v>
                </c:pt>
                <c:pt idx="71">
                  <c:v>0.97660696358117605</c:v>
                </c:pt>
                <c:pt idx="72">
                  <c:v>0.84946666666666704</c:v>
                </c:pt>
                <c:pt idx="73">
                  <c:v>1.032688524590164</c:v>
                </c:pt>
                <c:pt idx="74">
                  <c:v>1.580645161290323</c:v>
                </c:pt>
                <c:pt idx="75">
                  <c:v>2.0634920634920642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4662768"/>
        <c:axId val="1484656784"/>
      </c:lineChart>
      <c:catAx>
        <c:axId val="1484662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484658416"/>
        <c:crosses val="autoZero"/>
        <c:auto val="0"/>
        <c:lblAlgn val="ctr"/>
        <c:lblOffset val="100"/>
        <c:noMultiLvlLbl val="0"/>
      </c:catAx>
      <c:valAx>
        <c:axId val="1484658416"/>
        <c:scaling>
          <c:orientation val="minMax"/>
          <c:max val="2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latin typeface="+mn-lt"/>
                  </a:rPr>
                  <a:t>Number of cases (x</a:t>
                </a:r>
                <a:r>
                  <a:rPr lang="en-US" sz="1600" baseline="0">
                    <a:latin typeface="+mn-lt"/>
                  </a:rPr>
                  <a:t> 1000)</a:t>
                </a:r>
                <a:endParaRPr lang="en-US" sz="160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1.4484813851613999E-3"/>
              <c:y val="0.2618768510504659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484662224"/>
        <c:crosses val="autoZero"/>
        <c:crossBetween val="between"/>
      </c:valAx>
      <c:valAx>
        <c:axId val="148465678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Incidence</a:t>
                </a:r>
                <a:r>
                  <a:rPr lang="en-US" sz="1600" baseline="0"/>
                  <a:t> (x 1000 hab.)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0.95910864083166103"/>
              <c:y val="0.226439657310698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484662768"/>
        <c:crosses val="max"/>
        <c:crossBetween val="between"/>
      </c:valAx>
      <c:catAx>
        <c:axId val="1484662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846567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862210623441061E-2"/>
          <c:y val="0.15079219261911606"/>
          <c:w val="0.88429580690249154"/>
          <c:h val="0.74143836491501813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15"/>
              <c:layout>
                <c:manualLayout>
                  <c:x val="1.126760563380281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5.63380281690140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8.5744908896034297E-3"/>
                  <c:y val="3.95647996650388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6.4308681672025723E-3"/>
                  <c:y val="7.25346281263573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/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Hoja1!$B$21:$B$43</c:f>
              <c:strCache>
                <c:ptCount val="23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</c:strCache>
            </c:strRef>
          </c:cat>
          <c:val>
            <c:numRef>
              <c:f>Hoja1!$C$21:$C$43</c:f>
              <c:numCache>
                <c:formatCode>General</c:formatCode>
                <c:ptCount val="23"/>
                <c:pt idx="0">
                  <c:v>16332</c:v>
                </c:pt>
                <c:pt idx="1">
                  <c:v>45705</c:v>
                </c:pt>
                <c:pt idx="2">
                  <c:v>102153</c:v>
                </c:pt>
                <c:pt idx="3">
                  <c:v>121224</c:v>
                </c:pt>
                <c:pt idx="4">
                  <c:v>84046</c:v>
                </c:pt>
                <c:pt idx="5">
                  <c:v>51206</c:v>
                </c:pt>
                <c:pt idx="6">
                  <c:v>25268</c:v>
                </c:pt>
                <c:pt idx="7">
                  <c:v>36744</c:v>
                </c:pt>
                <c:pt idx="8">
                  <c:v>50795</c:v>
                </c:pt>
                <c:pt idx="9">
                  <c:v>46532</c:v>
                </c:pt>
                <c:pt idx="10">
                  <c:v>42870</c:v>
                </c:pt>
                <c:pt idx="11">
                  <c:v>54328</c:v>
                </c:pt>
                <c:pt idx="12">
                  <c:v>45539</c:v>
                </c:pt>
                <c:pt idx="13">
                  <c:v>37064</c:v>
                </c:pt>
                <c:pt idx="14">
                  <c:v>25819</c:v>
                </c:pt>
                <c:pt idx="15">
                  <c:v>25928</c:v>
                </c:pt>
                <c:pt idx="16">
                  <c:v>11453</c:v>
                </c:pt>
                <c:pt idx="17">
                  <c:v>11764</c:v>
                </c:pt>
                <c:pt idx="18">
                  <c:v>25084</c:v>
                </c:pt>
                <c:pt idx="19">
                  <c:v>43547</c:v>
                </c:pt>
                <c:pt idx="20">
                  <c:v>60784</c:v>
                </c:pt>
                <c:pt idx="21">
                  <c:v>59994</c:v>
                </c:pt>
                <c:pt idx="22">
                  <c:v>37032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84648080"/>
        <c:axId val="1484652976"/>
        <c:axId val="0"/>
      </c:bar3DChart>
      <c:catAx>
        <c:axId val="14846480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es-PE"/>
          </a:p>
        </c:txPr>
        <c:crossAx val="1484652976"/>
        <c:crosses val="autoZero"/>
        <c:auto val="1"/>
        <c:lblAlgn val="ctr"/>
        <c:lblOffset val="100"/>
        <c:noMultiLvlLbl val="0"/>
      </c:catAx>
      <c:valAx>
        <c:axId val="14846529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/>
            </a:pPr>
            <a:endParaRPr lang="es-PE"/>
          </a:p>
        </c:txPr>
        <c:crossAx val="1484648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941E87-90DA-44EF-A878-1F08C69671C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A12AA19-3D6F-429C-A589-199F7AF94F23}">
      <dgm:prSet phldrT="[Texto]" custT="1"/>
      <dgm:spPr/>
      <dgm:t>
        <a:bodyPr/>
        <a:lstStyle/>
        <a:p>
          <a:r>
            <a:rPr lang="es-PE" sz="1600" b="1" dirty="0" smtClean="0"/>
            <a:t>MINISTERIO DE SALUD</a:t>
          </a:r>
          <a:endParaRPr lang="es-PE" sz="1600" b="1" dirty="0"/>
        </a:p>
      </dgm:t>
    </dgm:pt>
    <dgm:pt modelId="{A82C9845-116A-4E2B-BD20-CB761B23C300}" type="parTrans" cxnId="{86A82ABA-C331-4CD9-B546-2D3884DD285D}">
      <dgm:prSet/>
      <dgm:spPr/>
      <dgm:t>
        <a:bodyPr/>
        <a:lstStyle/>
        <a:p>
          <a:endParaRPr lang="es-PE" sz="3600"/>
        </a:p>
      </dgm:t>
    </dgm:pt>
    <dgm:pt modelId="{51D7408E-49F7-4E92-83BA-FF405B219BF0}" type="sibTrans" cxnId="{86A82ABA-C331-4CD9-B546-2D3884DD285D}">
      <dgm:prSet/>
      <dgm:spPr/>
      <dgm:t>
        <a:bodyPr/>
        <a:lstStyle/>
        <a:p>
          <a:endParaRPr lang="es-PE" sz="3600"/>
        </a:p>
      </dgm:t>
    </dgm:pt>
    <dgm:pt modelId="{6B760E88-DBE1-4EF0-9DFA-01BA1A1E0BF5}" type="asst">
      <dgm:prSet phldrT="[Texto]" custT="1"/>
      <dgm:spPr>
        <a:noFill/>
        <a:ln>
          <a:solidFill>
            <a:srgbClr val="000099"/>
          </a:solidFill>
        </a:ln>
      </dgm:spPr>
      <dgm:t>
        <a:bodyPr/>
        <a:lstStyle/>
        <a:p>
          <a:r>
            <a:rPr lang="es-PE" sz="1400" b="1" dirty="0" smtClean="0">
              <a:solidFill>
                <a:srgbClr val="000099"/>
              </a:solidFill>
            </a:rPr>
            <a:t>COMITÉ DE EXPERTOS</a:t>
          </a:r>
          <a:endParaRPr lang="es-PE" sz="1400" b="1" dirty="0">
            <a:solidFill>
              <a:srgbClr val="000099"/>
            </a:solidFill>
          </a:endParaRPr>
        </a:p>
      </dgm:t>
    </dgm:pt>
    <dgm:pt modelId="{F55F020D-6413-4A21-826D-0AF0AB0A6A81}" type="parTrans" cxnId="{D704B2F0-70C6-4801-8969-A65C4B98B27B}">
      <dgm:prSet/>
      <dgm:spPr/>
      <dgm:t>
        <a:bodyPr/>
        <a:lstStyle/>
        <a:p>
          <a:endParaRPr lang="es-PE" sz="3600"/>
        </a:p>
      </dgm:t>
    </dgm:pt>
    <dgm:pt modelId="{D8D70B0F-A511-4E8C-93F1-FF9FA940F1F4}" type="sibTrans" cxnId="{D704B2F0-70C6-4801-8969-A65C4B98B27B}">
      <dgm:prSet/>
      <dgm:spPr/>
      <dgm:t>
        <a:bodyPr/>
        <a:lstStyle/>
        <a:p>
          <a:endParaRPr lang="es-PE" sz="3600"/>
        </a:p>
      </dgm:t>
    </dgm:pt>
    <dgm:pt modelId="{89B4FDDF-8678-4574-A6F9-0DAABCC6AB42}">
      <dgm:prSet phldrT="[Texto]" custT="1"/>
      <dgm:spPr>
        <a:solidFill>
          <a:srgbClr val="FFFF66"/>
        </a:solidFill>
      </dgm:spPr>
      <dgm:t>
        <a:bodyPr/>
        <a:lstStyle/>
        <a:p>
          <a:r>
            <a:rPr lang="es-PE" sz="1400" b="1" dirty="0" smtClean="0">
              <a:solidFill>
                <a:schemeClr val="tx1"/>
              </a:solidFill>
            </a:rPr>
            <a:t>COMITÉ ADOC</a:t>
          </a:r>
          <a:endParaRPr lang="es-PE" sz="1400" b="1" dirty="0">
            <a:solidFill>
              <a:schemeClr val="tx1"/>
            </a:solidFill>
          </a:endParaRPr>
        </a:p>
      </dgm:t>
    </dgm:pt>
    <dgm:pt modelId="{3C2981DB-C5A2-4598-A20D-A778ADC635B6}" type="parTrans" cxnId="{6FAF10CF-5C36-454C-B5E5-F3B7C30B8F1F}">
      <dgm:prSet/>
      <dgm:spPr/>
      <dgm:t>
        <a:bodyPr/>
        <a:lstStyle/>
        <a:p>
          <a:endParaRPr lang="es-PE" sz="3600"/>
        </a:p>
      </dgm:t>
    </dgm:pt>
    <dgm:pt modelId="{F219B072-6DF1-47DD-900D-BC227E35B177}" type="sibTrans" cxnId="{6FAF10CF-5C36-454C-B5E5-F3B7C30B8F1F}">
      <dgm:prSet/>
      <dgm:spPr/>
      <dgm:t>
        <a:bodyPr/>
        <a:lstStyle/>
        <a:p>
          <a:endParaRPr lang="es-PE" sz="3600"/>
        </a:p>
      </dgm:t>
    </dgm:pt>
    <dgm:pt modelId="{0B01A5F2-30F7-4B14-9F22-76173C020016}">
      <dgm:prSet phldrT="[Texto]" custT="1"/>
      <dgm:spPr>
        <a:solidFill>
          <a:srgbClr val="66FF66"/>
        </a:solidFill>
      </dgm:spPr>
      <dgm:t>
        <a:bodyPr/>
        <a:lstStyle/>
        <a:p>
          <a:r>
            <a:rPr lang="es-PE" sz="1400" b="1" dirty="0" smtClean="0">
              <a:solidFill>
                <a:schemeClr val="tx1"/>
              </a:solidFill>
            </a:rPr>
            <a:t>EQUIPO DE GESTION MALARIA DIRESA LORETO</a:t>
          </a:r>
          <a:endParaRPr lang="es-PE" sz="1400" b="1" dirty="0">
            <a:solidFill>
              <a:schemeClr val="tx1"/>
            </a:solidFill>
          </a:endParaRPr>
        </a:p>
      </dgm:t>
    </dgm:pt>
    <dgm:pt modelId="{20ABF04A-BC00-4920-8E04-CB72E7D6B968}" type="parTrans" cxnId="{DB9A71CF-19BD-4E6A-89B5-845634E1379F}">
      <dgm:prSet/>
      <dgm:spPr/>
      <dgm:t>
        <a:bodyPr/>
        <a:lstStyle/>
        <a:p>
          <a:endParaRPr lang="es-PE" sz="3600"/>
        </a:p>
      </dgm:t>
    </dgm:pt>
    <dgm:pt modelId="{547795D3-6CB8-4A60-B41D-AC8A003E6457}" type="sibTrans" cxnId="{DB9A71CF-19BD-4E6A-89B5-845634E1379F}">
      <dgm:prSet/>
      <dgm:spPr/>
      <dgm:t>
        <a:bodyPr/>
        <a:lstStyle/>
        <a:p>
          <a:endParaRPr lang="es-PE" sz="3600"/>
        </a:p>
      </dgm:t>
    </dgm:pt>
    <dgm:pt modelId="{82D67A30-24F1-4642-92CE-0FE417DABA4A}">
      <dgm:prSet custT="1"/>
      <dgm:spPr>
        <a:solidFill>
          <a:srgbClr val="FFFF66"/>
        </a:solidFill>
      </dgm:spPr>
      <dgm:t>
        <a:bodyPr/>
        <a:lstStyle/>
        <a:p>
          <a:r>
            <a:rPr lang="es-PE" sz="1400" b="1" dirty="0" smtClean="0">
              <a:solidFill>
                <a:schemeClr val="tx1"/>
              </a:solidFill>
            </a:rPr>
            <a:t>MONITOR DE MALARIA CERO</a:t>
          </a:r>
          <a:endParaRPr lang="es-PE" sz="1400" b="1" dirty="0">
            <a:solidFill>
              <a:schemeClr val="tx1"/>
            </a:solidFill>
          </a:endParaRPr>
        </a:p>
      </dgm:t>
    </dgm:pt>
    <dgm:pt modelId="{BC8F3BCD-0493-4C40-B433-AD25884A4F33}" type="parTrans" cxnId="{A4EA31DE-7046-4589-A29F-4CE743EEF474}">
      <dgm:prSet/>
      <dgm:spPr/>
      <dgm:t>
        <a:bodyPr/>
        <a:lstStyle/>
        <a:p>
          <a:endParaRPr lang="es-PE" sz="3600"/>
        </a:p>
      </dgm:t>
    </dgm:pt>
    <dgm:pt modelId="{4DB28647-BD36-41AF-BF63-2A81AA5BA39D}" type="sibTrans" cxnId="{A4EA31DE-7046-4589-A29F-4CE743EEF474}">
      <dgm:prSet/>
      <dgm:spPr/>
      <dgm:t>
        <a:bodyPr/>
        <a:lstStyle/>
        <a:p>
          <a:endParaRPr lang="es-PE" sz="3600"/>
        </a:p>
      </dgm:t>
    </dgm:pt>
    <dgm:pt modelId="{C6169845-42C8-45FE-B55C-440DB06C8DC8}">
      <dgm:prSet custT="1"/>
      <dgm:spPr>
        <a:solidFill>
          <a:srgbClr val="66FF66"/>
        </a:solidFill>
      </dgm:spPr>
      <dgm:t>
        <a:bodyPr/>
        <a:lstStyle/>
        <a:p>
          <a:r>
            <a:rPr lang="es-PE" sz="1400" b="1" dirty="0" smtClean="0">
              <a:solidFill>
                <a:schemeClr val="tx1"/>
              </a:solidFill>
            </a:rPr>
            <a:t>COORDINADOR ESTRATEGIA METAXENICAS</a:t>
          </a:r>
          <a:endParaRPr lang="es-PE" sz="1400" b="1" dirty="0">
            <a:solidFill>
              <a:schemeClr val="tx1"/>
            </a:solidFill>
          </a:endParaRPr>
        </a:p>
      </dgm:t>
    </dgm:pt>
    <dgm:pt modelId="{19DCE4EB-158F-4138-B329-549B4E7C5F89}" type="parTrans" cxnId="{5F7C9408-207C-43EE-A053-C8C85483045B}">
      <dgm:prSet/>
      <dgm:spPr/>
      <dgm:t>
        <a:bodyPr/>
        <a:lstStyle/>
        <a:p>
          <a:endParaRPr lang="es-PE" sz="3600"/>
        </a:p>
      </dgm:t>
    </dgm:pt>
    <dgm:pt modelId="{46AE90EF-2178-408A-BE24-5470A076E776}" type="sibTrans" cxnId="{5F7C9408-207C-43EE-A053-C8C85483045B}">
      <dgm:prSet/>
      <dgm:spPr/>
      <dgm:t>
        <a:bodyPr/>
        <a:lstStyle/>
        <a:p>
          <a:endParaRPr lang="es-PE" sz="3600"/>
        </a:p>
      </dgm:t>
    </dgm:pt>
    <dgm:pt modelId="{F7AB8A86-E09F-454C-AA5D-0DABD055B0CE}">
      <dgm:prSet custT="1"/>
      <dgm:spPr>
        <a:solidFill>
          <a:srgbClr val="FFFF66"/>
        </a:solidFill>
      </dgm:spPr>
      <dgm:t>
        <a:bodyPr/>
        <a:lstStyle/>
        <a:p>
          <a:r>
            <a:rPr lang="es-PE" sz="1400" b="1" dirty="0" smtClean="0">
              <a:solidFill>
                <a:schemeClr val="tx1"/>
              </a:solidFill>
            </a:rPr>
            <a:t>Monitor Provincial</a:t>
          </a:r>
          <a:endParaRPr lang="es-PE" sz="1400" b="1" dirty="0">
            <a:solidFill>
              <a:schemeClr val="tx1"/>
            </a:solidFill>
          </a:endParaRPr>
        </a:p>
      </dgm:t>
    </dgm:pt>
    <dgm:pt modelId="{957939C5-1B5C-41EF-86BC-90ABE2D68274}" type="parTrans" cxnId="{07DE9E39-3EE2-4AAF-ACFA-2398752EA05C}">
      <dgm:prSet/>
      <dgm:spPr/>
      <dgm:t>
        <a:bodyPr/>
        <a:lstStyle/>
        <a:p>
          <a:endParaRPr lang="es-PE" sz="3600"/>
        </a:p>
      </dgm:t>
    </dgm:pt>
    <dgm:pt modelId="{C58A56C4-A4AE-4068-A36B-5DF1F40896EC}" type="sibTrans" cxnId="{07DE9E39-3EE2-4AAF-ACFA-2398752EA05C}">
      <dgm:prSet/>
      <dgm:spPr/>
      <dgm:t>
        <a:bodyPr/>
        <a:lstStyle/>
        <a:p>
          <a:endParaRPr lang="es-PE" sz="3600"/>
        </a:p>
      </dgm:t>
    </dgm:pt>
    <dgm:pt modelId="{8DE774AE-C93F-416E-AACB-4D1A6605B5DF}">
      <dgm:prSet custT="1"/>
      <dgm:spPr>
        <a:solidFill>
          <a:srgbClr val="66FF66"/>
        </a:solidFill>
      </dgm:spPr>
      <dgm:t>
        <a:bodyPr/>
        <a:lstStyle/>
        <a:p>
          <a:r>
            <a:rPr lang="es-PE" sz="1400" b="1" dirty="0" smtClean="0">
              <a:solidFill>
                <a:schemeClr val="tx1"/>
              </a:solidFill>
            </a:rPr>
            <a:t>Responsables de Estrategia en las Redes de Salud</a:t>
          </a:r>
          <a:endParaRPr lang="es-PE" sz="1400" b="1" dirty="0">
            <a:solidFill>
              <a:schemeClr val="tx1"/>
            </a:solidFill>
          </a:endParaRPr>
        </a:p>
      </dgm:t>
    </dgm:pt>
    <dgm:pt modelId="{19737882-91BA-41C7-9106-B9C12F350325}" type="parTrans" cxnId="{5E6D2232-5A81-4B0D-A1C8-70CC9A8FA8FA}">
      <dgm:prSet/>
      <dgm:spPr/>
      <dgm:t>
        <a:bodyPr/>
        <a:lstStyle/>
        <a:p>
          <a:endParaRPr lang="es-PE" sz="3600"/>
        </a:p>
      </dgm:t>
    </dgm:pt>
    <dgm:pt modelId="{E279186D-0D6A-44E7-877C-D47649C43C43}" type="sibTrans" cxnId="{5E6D2232-5A81-4B0D-A1C8-70CC9A8FA8FA}">
      <dgm:prSet/>
      <dgm:spPr/>
      <dgm:t>
        <a:bodyPr/>
        <a:lstStyle/>
        <a:p>
          <a:endParaRPr lang="es-PE" sz="3600"/>
        </a:p>
      </dgm:t>
    </dgm:pt>
    <dgm:pt modelId="{F1A8F4C2-C5B5-4348-B5E4-67B6B547B905}">
      <dgm:prSet/>
      <dgm:spPr/>
      <dgm:t>
        <a:bodyPr/>
        <a:lstStyle/>
        <a:p>
          <a:r>
            <a:rPr lang="es-PE" b="1" dirty="0" smtClean="0"/>
            <a:t>Responsables </a:t>
          </a:r>
          <a:r>
            <a:rPr lang="es-PE" b="1" dirty="0" err="1" smtClean="0"/>
            <a:t>Metaxenicas</a:t>
          </a:r>
          <a:r>
            <a:rPr lang="es-PE" b="1" dirty="0" smtClean="0"/>
            <a:t>  </a:t>
          </a:r>
          <a:r>
            <a:rPr lang="es-PE" b="1" smtClean="0"/>
            <a:t>en Micro-Redes</a:t>
          </a:r>
          <a:endParaRPr lang="es-PE" b="1" dirty="0"/>
        </a:p>
      </dgm:t>
    </dgm:pt>
    <dgm:pt modelId="{A884803E-2429-4542-AC12-0DFEE9E261DC}" type="parTrans" cxnId="{28BACCE9-282F-4262-B3E1-148C02B7E59F}">
      <dgm:prSet/>
      <dgm:spPr/>
      <dgm:t>
        <a:bodyPr/>
        <a:lstStyle/>
        <a:p>
          <a:endParaRPr lang="es-PE"/>
        </a:p>
      </dgm:t>
    </dgm:pt>
    <dgm:pt modelId="{8E7E998C-417A-449F-BCA6-0A5F9EA476E9}" type="sibTrans" cxnId="{28BACCE9-282F-4262-B3E1-148C02B7E59F}">
      <dgm:prSet/>
      <dgm:spPr/>
      <dgm:t>
        <a:bodyPr/>
        <a:lstStyle/>
        <a:p>
          <a:endParaRPr lang="es-PE"/>
        </a:p>
      </dgm:t>
    </dgm:pt>
    <dgm:pt modelId="{A7751C94-9C3B-49D6-9373-7CB7B3DF5CF9}">
      <dgm:prSet/>
      <dgm:spPr/>
      <dgm:t>
        <a:bodyPr/>
        <a:lstStyle/>
        <a:p>
          <a:r>
            <a:rPr lang="es-PE" b="1" dirty="0" smtClean="0"/>
            <a:t>Responsables </a:t>
          </a:r>
          <a:r>
            <a:rPr lang="es-PE" b="1" dirty="0" err="1" smtClean="0"/>
            <a:t>Metaxenicas</a:t>
          </a:r>
          <a:r>
            <a:rPr lang="es-PE" b="1" dirty="0" smtClean="0"/>
            <a:t>  en Micro Redes</a:t>
          </a:r>
          <a:endParaRPr lang="es-PE" b="1" dirty="0"/>
        </a:p>
      </dgm:t>
    </dgm:pt>
    <dgm:pt modelId="{9FE4155E-CD71-42DB-8CC3-4F6BF791ED3A}" type="parTrans" cxnId="{0942B8EC-94BC-4463-A0C0-5000F0240BD5}">
      <dgm:prSet/>
      <dgm:spPr/>
      <dgm:t>
        <a:bodyPr/>
        <a:lstStyle/>
        <a:p>
          <a:endParaRPr lang="es-PE"/>
        </a:p>
      </dgm:t>
    </dgm:pt>
    <dgm:pt modelId="{114DE6B9-BF77-4465-B1F9-64880489F2D8}" type="sibTrans" cxnId="{0942B8EC-94BC-4463-A0C0-5000F0240BD5}">
      <dgm:prSet/>
      <dgm:spPr/>
      <dgm:t>
        <a:bodyPr/>
        <a:lstStyle/>
        <a:p>
          <a:endParaRPr lang="es-PE"/>
        </a:p>
      </dgm:t>
    </dgm:pt>
    <dgm:pt modelId="{B626D0EA-B85E-4235-A128-BED960E33D84}">
      <dgm:prSet/>
      <dgm:spPr/>
      <dgm:t>
        <a:bodyPr/>
        <a:lstStyle/>
        <a:p>
          <a:r>
            <a:rPr lang="es-PE" b="1" dirty="0" smtClean="0"/>
            <a:t>Monitor </a:t>
          </a:r>
        </a:p>
        <a:p>
          <a:r>
            <a:rPr lang="es-PE" b="1" dirty="0" smtClean="0"/>
            <a:t>Distrital</a:t>
          </a:r>
          <a:endParaRPr lang="es-PE" b="1" dirty="0"/>
        </a:p>
      </dgm:t>
    </dgm:pt>
    <dgm:pt modelId="{CFB2B929-4C7E-4CA9-8E59-38D4EF87A34C}" type="parTrans" cxnId="{A01BCAA8-692F-4FAC-9BE5-A6EA4C69D9EF}">
      <dgm:prSet/>
      <dgm:spPr/>
      <dgm:t>
        <a:bodyPr/>
        <a:lstStyle/>
        <a:p>
          <a:endParaRPr lang="es-PE"/>
        </a:p>
      </dgm:t>
    </dgm:pt>
    <dgm:pt modelId="{52A91F1C-011A-4317-85DF-08657F22A3AC}" type="sibTrans" cxnId="{A01BCAA8-692F-4FAC-9BE5-A6EA4C69D9EF}">
      <dgm:prSet/>
      <dgm:spPr/>
      <dgm:t>
        <a:bodyPr/>
        <a:lstStyle/>
        <a:p>
          <a:endParaRPr lang="es-PE"/>
        </a:p>
      </dgm:t>
    </dgm:pt>
    <dgm:pt modelId="{9D551D90-100F-411F-8E36-093AA9111A0F}">
      <dgm:prSet/>
      <dgm:spPr/>
      <dgm:t>
        <a:bodyPr/>
        <a:lstStyle/>
        <a:p>
          <a:r>
            <a:rPr lang="es-PE" b="1" dirty="0" smtClean="0"/>
            <a:t>Monitor </a:t>
          </a:r>
        </a:p>
        <a:p>
          <a:r>
            <a:rPr lang="es-PE" b="1" dirty="0" smtClean="0"/>
            <a:t>Distrital</a:t>
          </a:r>
          <a:endParaRPr lang="es-PE" b="1" dirty="0"/>
        </a:p>
      </dgm:t>
    </dgm:pt>
    <dgm:pt modelId="{B1F2C100-5CBC-48E3-9AFC-36BD3DBFD85B}" type="parTrans" cxnId="{62E84D49-47D2-45E5-8590-6DEC34384AC8}">
      <dgm:prSet/>
      <dgm:spPr/>
      <dgm:t>
        <a:bodyPr/>
        <a:lstStyle/>
        <a:p>
          <a:endParaRPr lang="es-PE"/>
        </a:p>
      </dgm:t>
    </dgm:pt>
    <dgm:pt modelId="{0AEFD3E3-A94C-407A-855A-8D0FF390AA41}" type="sibTrans" cxnId="{62E84D49-47D2-45E5-8590-6DEC34384AC8}">
      <dgm:prSet/>
      <dgm:spPr/>
      <dgm:t>
        <a:bodyPr/>
        <a:lstStyle/>
        <a:p>
          <a:endParaRPr lang="es-PE"/>
        </a:p>
      </dgm:t>
    </dgm:pt>
    <dgm:pt modelId="{E585C616-73A1-47A8-84C0-8EC38F704C14}" type="pres">
      <dgm:prSet presAssocID="{25941E87-90DA-44EF-A878-1F08C69671C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E26DD38A-91DC-4FF2-8860-82F238049E57}" type="pres">
      <dgm:prSet presAssocID="{0A12AA19-3D6F-429C-A589-199F7AF94F23}" presName="hierRoot1" presStyleCnt="0">
        <dgm:presLayoutVars>
          <dgm:hierBranch val="init"/>
        </dgm:presLayoutVars>
      </dgm:prSet>
      <dgm:spPr/>
    </dgm:pt>
    <dgm:pt modelId="{BDD74216-D615-4098-A0D6-AFCA0A25CCEA}" type="pres">
      <dgm:prSet presAssocID="{0A12AA19-3D6F-429C-A589-199F7AF94F23}" presName="rootComposite1" presStyleCnt="0"/>
      <dgm:spPr/>
    </dgm:pt>
    <dgm:pt modelId="{C2C07F78-F4EB-47CF-8657-066967780EF5}" type="pres">
      <dgm:prSet presAssocID="{0A12AA19-3D6F-429C-A589-199F7AF94F23}" presName="rootText1" presStyleLbl="node0" presStyleIdx="0" presStyleCnt="1" custScaleX="16665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39047409-988A-4C86-8749-71BE7E1EA189}" type="pres">
      <dgm:prSet presAssocID="{0A12AA19-3D6F-429C-A589-199F7AF94F23}" presName="rootConnector1" presStyleLbl="node1" presStyleIdx="0" presStyleCnt="0"/>
      <dgm:spPr/>
      <dgm:t>
        <a:bodyPr/>
        <a:lstStyle/>
        <a:p>
          <a:endParaRPr lang="es-PE"/>
        </a:p>
      </dgm:t>
    </dgm:pt>
    <dgm:pt modelId="{2A742453-87CF-45A1-B9C0-7A3346D8945B}" type="pres">
      <dgm:prSet presAssocID="{0A12AA19-3D6F-429C-A589-199F7AF94F23}" presName="hierChild2" presStyleCnt="0"/>
      <dgm:spPr/>
    </dgm:pt>
    <dgm:pt modelId="{B0665DB5-16CF-4FAC-8590-4DC29E253D01}" type="pres">
      <dgm:prSet presAssocID="{3C2981DB-C5A2-4598-A20D-A778ADC635B6}" presName="Name37" presStyleLbl="parChTrans1D2" presStyleIdx="0" presStyleCnt="3"/>
      <dgm:spPr/>
      <dgm:t>
        <a:bodyPr/>
        <a:lstStyle/>
        <a:p>
          <a:endParaRPr lang="es-PE"/>
        </a:p>
      </dgm:t>
    </dgm:pt>
    <dgm:pt modelId="{868A44D3-29BF-4BAE-9C0B-A18AE2EADB79}" type="pres">
      <dgm:prSet presAssocID="{89B4FDDF-8678-4574-A6F9-0DAABCC6AB42}" presName="hierRoot2" presStyleCnt="0">
        <dgm:presLayoutVars>
          <dgm:hierBranch val="init"/>
        </dgm:presLayoutVars>
      </dgm:prSet>
      <dgm:spPr/>
    </dgm:pt>
    <dgm:pt modelId="{43924AA6-225D-4495-87FE-1A9925E6DF10}" type="pres">
      <dgm:prSet presAssocID="{89B4FDDF-8678-4574-A6F9-0DAABCC6AB42}" presName="rootComposite" presStyleCnt="0"/>
      <dgm:spPr/>
    </dgm:pt>
    <dgm:pt modelId="{5E2127DD-EB3C-4768-8CA5-844386369F35}" type="pres">
      <dgm:prSet presAssocID="{89B4FDDF-8678-4574-A6F9-0DAABCC6AB42}" presName="rootText" presStyleLbl="node2" presStyleIdx="0" presStyleCnt="2" custScaleX="140547" custLinFactNeighborX="-73952" custLinFactNeighborY="9750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4EEE0E1-6827-4836-81A5-05AEB8118919}" type="pres">
      <dgm:prSet presAssocID="{89B4FDDF-8678-4574-A6F9-0DAABCC6AB42}" presName="rootConnector" presStyleLbl="node2" presStyleIdx="0" presStyleCnt="2"/>
      <dgm:spPr/>
      <dgm:t>
        <a:bodyPr/>
        <a:lstStyle/>
        <a:p>
          <a:endParaRPr lang="es-PE"/>
        </a:p>
      </dgm:t>
    </dgm:pt>
    <dgm:pt modelId="{A0CC3AFD-3503-4980-A83A-12C82359B4F8}" type="pres">
      <dgm:prSet presAssocID="{89B4FDDF-8678-4574-A6F9-0DAABCC6AB42}" presName="hierChild4" presStyleCnt="0"/>
      <dgm:spPr/>
    </dgm:pt>
    <dgm:pt modelId="{BF14ACA7-BEF4-4190-B7EE-F6BD8C8A9314}" type="pres">
      <dgm:prSet presAssocID="{BC8F3BCD-0493-4C40-B433-AD25884A4F33}" presName="Name37" presStyleLbl="parChTrans1D3" presStyleIdx="0" presStyleCnt="2"/>
      <dgm:spPr/>
      <dgm:t>
        <a:bodyPr/>
        <a:lstStyle/>
        <a:p>
          <a:endParaRPr lang="es-PE"/>
        </a:p>
      </dgm:t>
    </dgm:pt>
    <dgm:pt modelId="{B3B64D6F-F364-44DF-A128-69D9B79D3B75}" type="pres">
      <dgm:prSet presAssocID="{82D67A30-24F1-4642-92CE-0FE417DABA4A}" presName="hierRoot2" presStyleCnt="0">
        <dgm:presLayoutVars>
          <dgm:hierBranch val="init"/>
        </dgm:presLayoutVars>
      </dgm:prSet>
      <dgm:spPr/>
    </dgm:pt>
    <dgm:pt modelId="{CA2CA8A2-D0ED-4CE1-A422-F09EAAA3AB27}" type="pres">
      <dgm:prSet presAssocID="{82D67A30-24F1-4642-92CE-0FE417DABA4A}" presName="rootComposite" presStyleCnt="0"/>
      <dgm:spPr/>
    </dgm:pt>
    <dgm:pt modelId="{72CBBAC5-2C5F-44E4-BD70-830E35006190}" type="pres">
      <dgm:prSet presAssocID="{82D67A30-24F1-4642-92CE-0FE417DABA4A}" presName="rootText" presStyleLbl="node3" presStyleIdx="0" presStyleCnt="2" custScaleX="153049" custLinFactNeighborX="-73952" custLinFactNeighborY="410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F28926F-AD4B-4E64-84E5-E3283AAD9576}" type="pres">
      <dgm:prSet presAssocID="{82D67A30-24F1-4642-92CE-0FE417DABA4A}" presName="rootConnector" presStyleLbl="node3" presStyleIdx="0" presStyleCnt="2"/>
      <dgm:spPr/>
      <dgm:t>
        <a:bodyPr/>
        <a:lstStyle/>
        <a:p>
          <a:endParaRPr lang="es-PE"/>
        </a:p>
      </dgm:t>
    </dgm:pt>
    <dgm:pt modelId="{14AB9F77-6086-41B4-9083-0EBA32CB8B54}" type="pres">
      <dgm:prSet presAssocID="{82D67A30-24F1-4642-92CE-0FE417DABA4A}" presName="hierChild4" presStyleCnt="0"/>
      <dgm:spPr/>
    </dgm:pt>
    <dgm:pt modelId="{6E33CD6D-93BC-48FD-AB8F-7010B1EB9DF2}" type="pres">
      <dgm:prSet presAssocID="{957939C5-1B5C-41EF-86BC-90ABE2D68274}" presName="Name37" presStyleLbl="parChTrans1D4" presStyleIdx="0" presStyleCnt="6"/>
      <dgm:spPr/>
      <dgm:t>
        <a:bodyPr/>
        <a:lstStyle/>
        <a:p>
          <a:endParaRPr lang="es-PE"/>
        </a:p>
      </dgm:t>
    </dgm:pt>
    <dgm:pt modelId="{822E8860-41BC-43FF-9671-B13054255625}" type="pres">
      <dgm:prSet presAssocID="{F7AB8A86-E09F-454C-AA5D-0DABD055B0CE}" presName="hierRoot2" presStyleCnt="0">
        <dgm:presLayoutVars>
          <dgm:hierBranch val="init"/>
        </dgm:presLayoutVars>
      </dgm:prSet>
      <dgm:spPr/>
    </dgm:pt>
    <dgm:pt modelId="{D89541A3-03AC-413E-A4E5-5D2540CBA8EA}" type="pres">
      <dgm:prSet presAssocID="{F7AB8A86-E09F-454C-AA5D-0DABD055B0CE}" presName="rootComposite" presStyleCnt="0"/>
      <dgm:spPr/>
    </dgm:pt>
    <dgm:pt modelId="{98EDA7B6-47E3-4027-A07B-EA75605D4A0D}" type="pres">
      <dgm:prSet presAssocID="{F7AB8A86-E09F-454C-AA5D-0DABD055B0CE}" presName="rootText" presStyleLbl="node4" presStyleIdx="0" presStyleCnt="6" custScaleX="155698" custLinFactNeighborX="-28194" custLinFactNeighborY="-2937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97CF5B97-A0F2-426F-82F8-6EBBBA88D566}" type="pres">
      <dgm:prSet presAssocID="{F7AB8A86-E09F-454C-AA5D-0DABD055B0CE}" presName="rootConnector" presStyleLbl="node4" presStyleIdx="0" presStyleCnt="6"/>
      <dgm:spPr/>
      <dgm:t>
        <a:bodyPr/>
        <a:lstStyle/>
        <a:p>
          <a:endParaRPr lang="es-PE"/>
        </a:p>
      </dgm:t>
    </dgm:pt>
    <dgm:pt modelId="{D2BC4696-16D9-4620-B37B-537F4319F1A2}" type="pres">
      <dgm:prSet presAssocID="{F7AB8A86-E09F-454C-AA5D-0DABD055B0CE}" presName="hierChild4" presStyleCnt="0"/>
      <dgm:spPr/>
    </dgm:pt>
    <dgm:pt modelId="{85828A31-CD2E-4F9A-A966-FBA2D9D8519E}" type="pres">
      <dgm:prSet presAssocID="{CFB2B929-4C7E-4CA9-8E59-38D4EF87A34C}" presName="Name37" presStyleLbl="parChTrans1D4" presStyleIdx="1" presStyleCnt="6"/>
      <dgm:spPr/>
      <dgm:t>
        <a:bodyPr/>
        <a:lstStyle/>
        <a:p>
          <a:endParaRPr lang="es-PE"/>
        </a:p>
      </dgm:t>
    </dgm:pt>
    <dgm:pt modelId="{BC27F611-F8AF-4775-AECA-E13D9D206AC5}" type="pres">
      <dgm:prSet presAssocID="{B626D0EA-B85E-4235-A128-BED960E33D84}" presName="hierRoot2" presStyleCnt="0">
        <dgm:presLayoutVars>
          <dgm:hierBranch val="init"/>
        </dgm:presLayoutVars>
      </dgm:prSet>
      <dgm:spPr/>
    </dgm:pt>
    <dgm:pt modelId="{5BE566C7-814C-4F8B-99AC-68AA15AF76B8}" type="pres">
      <dgm:prSet presAssocID="{B626D0EA-B85E-4235-A128-BED960E33D84}" presName="rootComposite" presStyleCnt="0"/>
      <dgm:spPr/>
    </dgm:pt>
    <dgm:pt modelId="{5E4A1355-B860-4AD3-A270-8D626DF89DE6}" type="pres">
      <dgm:prSet presAssocID="{B626D0EA-B85E-4235-A128-BED960E33D84}" presName="rootText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FC26603E-7D02-4E53-BA91-413006A55E6D}" type="pres">
      <dgm:prSet presAssocID="{B626D0EA-B85E-4235-A128-BED960E33D84}" presName="rootConnector" presStyleLbl="node4" presStyleIdx="1" presStyleCnt="6"/>
      <dgm:spPr/>
      <dgm:t>
        <a:bodyPr/>
        <a:lstStyle/>
        <a:p>
          <a:endParaRPr lang="es-PE"/>
        </a:p>
      </dgm:t>
    </dgm:pt>
    <dgm:pt modelId="{98AA9D5E-3BA5-43E2-955B-BF736891F036}" type="pres">
      <dgm:prSet presAssocID="{B626D0EA-B85E-4235-A128-BED960E33D84}" presName="hierChild4" presStyleCnt="0"/>
      <dgm:spPr/>
    </dgm:pt>
    <dgm:pt modelId="{B2EFFEF0-9814-482C-893D-B5011C53FA29}" type="pres">
      <dgm:prSet presAssocID="{B626D0EA-B85E-4235-A128-BED960E33D84}" presName="hierChild5" presStyleCnt="0"/>
      <dgm:spPr/>
    </dgm:pt>
    <dgm:pt modelId="{78C12ACB-42B4-4701-B90B-47C79770CA09}" type="pres">
      <dgm:prSet presAssocID="{B1F2C100-5CBC-48E3-9AFC-36BD3DBFD85B}" presName="Name37" presStyleLbl="parChTrans1D4" presStyleIdx="2" presStyleCnt="6"/>
      <dgm:spPr/>
      <dgm:t>
        <a:bodyPr/>
        <a:lstStyle/>
        <a:p>
          <a:endParaRPr lang="es-PE"/>
        </a:p>
      </dgm:t>
    </dgm:pt>
    <dgm:pt modelId="{2FCBB80E-B094-4619-AB86-143B983D4D78}" type="pres">
      <dgm:prSet presAssocID="{9D551D90-100F-411F-8E36-093AA9111A0F}" presName="hierRoot2" presStyleCnt="0">
        <dgm:presLayoutVars>
          <dgm:hierBranch val="init"/>
        </dgm:presLayoutVars>
      </dgm:prSet>
      <dgm:spPr/>
    </dgm:pt>
    <dgm:pt modelId="{78A81CC4-66CC-459D-8A71-1A296CA97D11}" type="pres">
      <dgm:prSet presAssocID="{9D551D90-100F-411F-8E36-093AA9111A0F}" presName="rootComposite" presStyleCnt="0"/>
      <dgm:spPr/>
    </dgm:pt>
    <dgm:pt modelId="{A63E691E-6B43-40F2-A83B-025CA3689492}" type="pres">
      <dgm:prSet presAssocID="{9D551D90-100F-411F-8E36-093AA9111A0F}" presName="rootText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B203264A-E496-4C35-8E2A-12EEB2BA5C8F}" type="pres">
      <dgm:prSet presAssocID="{9D551D90-100F-411F-8E36-093AA9111A0F}" presName="rootConnector" presStyleLbl="node4" presStyleIdx="2" presStyleCnt="6"/>
      <dgm:spPr/>
      <dgm:t>
        <a:bodyPr/>
        <a:lstStyle/>
        <a:p>
          <a:endParaRPr lang="es-PE"/>
        </a:p>
      </dgm:t>
    </dgm:pt>
    <dgm:pt modelId="{B35E7D69-1B4C-41A6-B4B8-D38B5FD89D9D}" type="pres">
      <dgm:prSet presAssocID="{9D551D90-100F-411F-8E36-093AA9111A0F}" presName="hierChild4" presStyleCnt="0"/>
      <dgm:spPr/>
    </dgm:pt>
    <dgm:pt modelId="{742D0070-5F77-4634-A87B-B1D6580D3DC4}" type="pres">
      <dgm:prSet presAssocID="{9D551D90-100F-411F-8E36-093AA9111A0F}" presName="hierChild5" presStyleCnt="0"/>
      <dgm:spPr/>
    </dgm:pt>
    <dgm:pt modelId="{1B1ECC84-DD70-4247-99F4-D1DF6EA89EC9}" type="pres">
      <dgm:prSet presAssocID="{F7AB8A86-E09F-454C-AA5D-0DABD055B0CE}" presName="hierChild5" presStyleCnt="0"/>
      <dgm:spPr/>
    </dgm:pt>
    <dgm:pt modelId="{0CF502EF-541E-4BB7-83B2-45C58049A7C5}" type="pres">
      <dgm:prSet presAssocID="{82D67A30-24F1-4642-92CE-0FE417DABA4A}" presName="hierChild5" presStyleCnt="0"/>
      <dgm:spPr/>
    </dgm:pt>
    <dgm:pt modelId="{6CCD726A-BB41-4ACB-A3DE-5EC650BF3829}" type="pres">
      <dgm:prSet presAssocID="{89B4FDDF-8678-4574-A6F9-0DAABCC6AB42}" presName="hierChild5" presStyleCnt="0"/>
      <dgm:spPr/>
    </dgm:pt>
    <dgm:pt modelId="{118E7682-B073-488B-B201-1FF3D1A2F1CD}" type="pres">
      <dgm:prSet presAssocID="{20ABF04A-BC00-4920-8E04-CB72E7D6B968}" presName="Name37" presStyleLbl="parChTrans1D2" presStyleIdx="1" presStyleCnt="3"/>
      <dgm:spPr/>
      <dgm:t>
        <a:bodyPr/>
        <a:lstStyle/>
        <a:p>
          <a:endParaRPr lang="es-PE"/>
        </a:p>
      </dgm:t>
    </dgm:pt>
    <dgm:pt modelId="{E43F1578-E380-4626-8140-01ABB6A52F56}" type="pres">
      <dgm:prSet presAssocID="{0B01A5F2-30F7-4B14-9F22-76173C020016}" presName="hierRoot2" presStyleCnt="0">
        <dgm:presLayoutVars>
          <dgm:hierBranch val="init"/>
        </dgm:presLayoutVars>
      </dgm:prSet>
      <dgm:spPr/>
    </dgm:pt>
    <dgm:pt modelId="{598A3359-2FE1-4BC6-BA84-0BD678FAF3C7}" type="pres">
      <dgm:prSet presAssocID="{0B01A5F2-30F7-4B14-9F22-76173C020016}" presName="rootComposite" presStyleCnt="0"/>
      <dgm:spPr/>
    </dgm:pt>
    <dgm:pt modelId="{D76AF272-4E21-4201-B66E-C7AE22F8C7FA}" type="pres">
      <dgm:prSet presAssocID="{0B01A5F2-30F7-4B14-9F22-76173C020016}" presName="rootText" presStyleLbl="node2" presStyleIdx="1" presStyleCnt="2" custScaleX="209835" custLinFactNeighborX="62601" custLinFactNeighborY="9750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3049E227-63A5-4E6F-B152-D8A9359E6A1C}" type="pres">
      <dgm:prSet presAssocID="{0B01A5F2-30F7-4B14-9F22-76173C020016}" presName="rootConnector" presStyleLbl="node2" presStyleIdx="1" presStyleCnt="2"/>
      <dgm:spPr/>
      <dgm:t>
        <a:bodyPr/>
        <a:lstStyle/>
        <a:p>
          <a:endParaRPr lang="es-PE"/>
        </a:p>
      </dgm:t>
    </dgm:pt>
    <dgm:pt modelId="{362C80A8-DABD-40E7-A4DA-522DE67088A8}" type="pres">
      <dgm:prSet presAssocID="{0B01A5F2-30F7-4B14-9F22-76173C020016}" presName="hierChild4" presStyleCnt="0"/>
      <dgm:spPr/>
    </dgm:pt>
    <dgm:pt modelId="{37E9714D-9DCA-4D2C-8406-F653290F12CA}" type="pres">
      <dgm:prSet presAssocID="{19DCE4EB-158F-4138-B329-549B4E7C5F89}" presName="Name37" presStyleLbl="parChTrans1D3" presStyleIdx="1" presStyleCnt="2"/>
      <dgm:spPr/>
      <dgm:t>
        <a:bodyPr/>
        <a:lstStyle/>
        <a:p>
          <a:endParaRPr lang="es-PE"/>
        </a:p>
      </dgm:t>
    </dgm:pt>
    <dgm:pt modelId="{BC1BF3B5-231E-401C-9469-65F46CF611F5}" type="pres">
      <dgm:prSet presAssocID="{C6169845-42C8-45FE-B55C-440DB06C8DC8}" presName="hierRoot2" presStyleCnt="0">
        <dgm:presLayoutVars>
          <dgm:hierBranch val="init"/>
        </dgm:presLayoutVars>
      </dgm:prSet>
      <dgm:spPr/>
    </dgm:pt>
    <dgm:pt modelId="{F00FF15C-9098-409F-89F6-63D6CE5347EA}" type="pres">
      <dgm:prSet presAssocID="{C6169845-42C8-45FE-B55C-440DB06C8DC8}" presName="rootComposite" presStyleCnt="0"/>
      <dgm:spPr/>
    </dgm:pt>
    <dgm:pt modelId="{0186C23D-AC87-4814-A1C4-62F65A59EBAC}" type="pres">
      <dgm:prSet presAssocID="{C6169845-42C8-45FE-B55C-440DB06C8DC8}" presName="rootText" presStyleLbl="node3" presStyleIdx="1" presStyleCnt="2" custScaleX="215410" custLinFactNeighborX="62600" custLinFactNeighborY="410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8B83611-2428-41C1-84E1-91B2C9AA2682}" type="pres">
      <dgm:prSet presAssocID="{C6169845-42C8-45FE-B55C-440DB06C8DC8}" presName="rootConnector" presStyleLbl="node3" presStyleIdx="1" presStyleCnt="2"/>
      <dgm:spPr/>
      <dgm:t>
        <a:bodyPr/>
        <a:lstStyle/>
        <a:p>
          <a:endParaRPr lang="es-PE"/>
        </a:p>
      </dgm:t>
    </dgm:pt>
    <dgm:pt modelId="{5ECDE383-ADC5-4DEF-A490-FCB96AF8546A}" type="pres">
      <dgm:prSet presAssocID="{C6169845-42C8-45FE-B55C-440DB06C8DC8}" presName="hierChild4" presStyleCnt="0"/>
      <dgm:spPr/>
    </dgm:pt>
    <dgm:pt modelId="{941DBE90-590F-44DD-9D8C-F9A5A758C723}" type="pres">
      <dgm:prSet presAssocID="{19737882-91BA-41C7-9106-B9C12F350325}" presName="Name37" presStyleLbl="parChTrans1D4" presStyleIdx="3" presStyleCnt="6"/>
      <dgm:spPr/>
      <dgm:t>
        <a:bodyPr/>
        <a:lstStyle/>
        <a:p>
          <a:endParaRPr lang="es-PE"/>
        </a:p>
      </dgm:t>
    </dgm:pt>
    <dgm:pt modelId="{39075985-05AB-4492-A3F7-AF0D1191BCB1}" type="pres">
      <dgm:prSet presAssocID="{8DE774AE-C93F-416E-AACB-4D1A6605B5DF}" presName="hierRoot2" presStyleCnt="0">
        <dgm:presLayoutVars>
          <dgm:hierBranch val="init"/>
        </dgm:presLayoutVars>
      </dgm:prSet>
      <dgm:spPr/>
    </dgm:pt>
    <dgm:pt modelId="{FDCDECB3-DD51-46FC-98A2-9363E74A375B}" type="pres">
      <dgm:prSet presAssocID="{8DE774AE-C93F-416E-AACB-4D1A6605B5DF}" presName="rootComposite" presStyleCnt="0"/>
      <dgm:spPr/>
    </dgm:pt>
    <dgm:pt modelId="{5087D344-2F7F-416B-ABA2-1550E601EE77}" type="pres">
      <dgm:prSet presAssocID="{8DE774AE-C93F-416E-AACB-4D1A6605B5DF}" presName="rootText" presStyleLbl="node4" presStyleIdx="3" presStyleCnt="6" custScaleX="212357" custLinFactNeighborX="-20965" custLinFactNeighborY="-2937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EAA94E97-1639-4261-BE0A-3DACD514FF96}" type="pres">
      <dgm:prSet presAssocID="{8DE774AE-C93F-416E-AACB-4D1A6605B5DF}" presName="rootConnector" presStyleLbl="node4" presStyleIdx="3" presStyleCnt="6"/>
      <dgm:spPr/>
      <dgm:t>
        <a:bodyPr/>
        <a:lstStyle/>
        <a:p>
          <a:endParaRPr lang="es-PE"/>
        </a:p>
      </dgm:t>
    </dgm:pt>
    <dgm:pt modelId="{A1CD073A-96A4-4E78-9E32-84CD6760017D}" type="pres">
      <dgm:prSet presAssocID="{8DE774AE-C93F-416E-AACB-4D1A6605B5DF}" presName="hierChild4" presStyleCnt="0"/>
      <dgm:spPr/>
    </dgm:pt>
    <dgm:pt modelId="{6B24AF37-A07D-441D-96D6-97EB310714C5}" type="pres">
      <dgm:prSet presAssocID="{A884803E-2429-4542-AC12-0DFEE9E261DC}" presName="Name37" presStyleLbl="parChTrans1D4" presStyleIdx="4" presStyleCnt="6"/>
      <dgm:spPr/>
      <dgm:t>
        <a:bodyPr/>
        <a:lstStyle/>
        <a:p>
          <a:endParaRPr lang="es-PE"/>
        </a:p>
      </dgm:t>
    </dgm:pt>
    <dgm:pt modelId="{02200C9E-2F8F-48C7-ABCE-3D0DA62F410A}" type="pres">
      <dgm:prSet presAssocID="{F1A8F4C2-C5B5-4348-B5E4-67B6B547B905}" presName="hierRoot2" presStyleCnt="0">
        <dgm:presLayoutVars>
          <dgm:hierBranch val="init"/>
        </dgm:presLayoutVars>
      </dgm:prSet>
      <dgm:spPr/>
    </dgm:pt>
    <dgm:pt modelId="{33E87DF2-1136-4BE5-8B50-E619B391E7D6}" type="pres">
      <dgm:prSet presAssocID="{F1A8F4C2-C5B5-4348-B5E4-67B6B547B905}" presName="rootComposite" presStyleCnt="0"/>
      <dgm:spPr/>
    </dgm:pt>
    <dgm:pt modelId="{54EBBFB9-3279-4AF5-A325-8D7C809FCCDC}" type="pres">
      <dgm:prSet presAssocID="{F1A8F4C2-C5B5-4348-B5E4-67B6B547B905}" presName="rootText" presStyleLbl="node4" presStyleIdx="4" presStyleCnt="6" custScaleX="135506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FC3B4741-1F28-4730-A76F-8B8799CE2929}" type="pres">
      <dgm:prSet presAssocID="{F1A8F4C2-C5B5-4348-B5E4-67B6B547B905}" presName="rootConnector" presStyleLbl="node4" presStyleIdx="4" presStyleCnt="6"/>
      <dgm:spPr/>
      <dgm:t>
        <a:bodyPr/>
        <a:lstStyle/>
        <a:p>
          <a:endParaRPr lang="es-PE"/>
        </a:p>
      </dgm:t>
    </dgm:pt>
    <dgm:pt modelId="{9FAEAB19-7D02-4F4F-8C0B-622783477952}" type="pres">
      <dgm:prSet presAssocID="{F1A8F4C2-C5B5-4348-B5E4-67B6B547B905}" presName="hierChild4" presStyleCnt="0"/>
      <dgm:spPr/>
    </dgm:pt>
    <dgm:pt modelId="{38928211-7254-4AB3-98D7-B5AF7CC1FCE4}" type="pres">
      <dgm:prSet presAssocID="{F1A8F4C2-C5B5-4348-B5E4-67B6B547B905}" presName="hierChild5" presStyleCnt="0"/>
      <dgm:spPr/>
    </dgm:pt>
    <dgm:pt modelId="{4432EA50-B46B-4544-8A45-8C8F6F163CB8}" type="pres">
      <dgm:prSet presAssocID="{9FE4155E-CD71-42DB-8CC3-4F6BF791ED3A}" presName="Name37" presStyleLbl="parChTrans1D4" presStyleIdx="5" presStyleCnt="6"/>
      <dgm:spPr/>
      <dgm:t>
        <a:bodyPr/>
        <a:lstStyle/>
        <a:p>
          <a:endParaRPr lang="es-PE"/>
        </a:p>
      </dgm:t>
    </dgm:pt>
    <dgm:pt modelId="{FFD28973-10B9-4632-9E2C-0228B6892ABC}" type="pres">
      <dgm:prSet presAssocID="{A7751C94-9C3B-49D6-9373-7CB7B3DF5CF9}" presName="hierRoot2" presStyleCnt="0">
        <dgm:presLayoutVars>
          <dgm:hierBranch val="init"/>
        </dgm:presLayoutVars>
      </dgm:prSet>
      <dgm:spPr/>
    </dgm:pt>
    <dgm:pt modelId="{DC32922D-8AF1-46CA-9ACD-956005AA5969}" type="pres">
      <dgm:prSet presAssocID="{A7751C94-9C3B-49D6-9373-7CB7B3DF5CF9}" presName="rootComposite" presStyleCnt="0"/>
      <dgm:spPr/>
    </dgm:pt>
    <dgm:pt modelId="{3892F753-1F7A-4EB5-84FD-1DEE92DE4BA3}" type="pres">
      <dgm:prSet presAssocID="{A7751C94-9C3B-49D6-9373-7CB7B3DF5CF9}" presName="rootText" presStyleLbl="node4" presStyleIdx="5" presStyleCnt="6" custScaleX="13439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EC927BB6-3A42-41E9-9895-E8C549B848CA}" type="pres">
      <dgm:prSet presAssocID="{A7751C94-9C3B-49D6-9373-7CB7B3DF5CF9}" presName="rootConnector" presStyleLbl="node4" presStyleIdx="5" presStyleCnt="6"/>
      <dgm:spPr/>
      <dgm:t>
        <a:bodyPr/>
        <a:lstStyle/>
        <a:p>
          <a:endParaRPr lang="es-PE"/>
        </a:p>
      </dgm:t>
    </dgm:pt>
    <dgm:pt modelId="{C52B9DFC-34DD-4DB5-A9BA-4184A763846C}" type="pres">
      <dgm:prSet presAssocID="{A7751C94-9C3B-49D6-9373-7CB7B3DF5CF9}" presName="hierChild4" presStyleCnt="0"/>
      <dgm:spPr/>
    </dgm:pt>
    <dgm:pt modelId="{4BE86E52-E59F-4C49-B238-F932AC7124A4}" type="pres">
      <dgm:prSet presAssocID="{A7751C94-9C3B-49D6-9373-7CB7B3DF5CF9}" presName="hierChild5" presStyleCnt="0"/>
      <dgm:spPr/>
    </dgm:pt>
    <dgm:pt modelId="{A5B2B920-0DFB-4386-9CD8-F22110EA7BFD}" type="pres">
      <dgm:prSet presAssocID="{8DE774AE-C93F-416E-AACB-4D1A6605B5DF}" presName="hierChild5" presStyleCnt="0"/>
      <dgm:spPr/>
    </dgm:pt>
    <dgm:pt modelId="{8794784F-4FE7-41A9-BC16-931103FBE58B}" type="pres">
      <dgm:prSet presAssocID="{C6169845-42C8-45FE-B55C-440DB06C8DC8}" presName="hierChild5" presStyleCnt="0"/>
      <dgm:spPr/>
    </dgm:pt>
    <dgm:pt modelId="{1BB9FB38-D906-4B8F-A32B-E13051CA5660}" type="pres">
      <dgm:prSet presAssocID="{0B01A5F2-30F7-4B14-9F22-76173C020016}" presName="hierChild5" presStyleCnt="0"/>
      <dgm:spPr/>
    </dgm:pt>
    <dgm:pt modelId="{07D202E2-2428-4CD2-AABE-CB1B169F7B2F}" type="pres">
      <dgm:prSet presAssocID="{0A12AA19-3D6F-429C-A589-199F7AF94F23}" presName="hierChild3" presStyleCnt="0"/>
      <dgm:spPr/>
    </dgm:pt>
    <dgm:pt modelId="{F09B28D2-D0BF-4A9E-8F16-9982FD160EC6}" type="pres">
      <dgm:prSet presAssocID="{F55F020D-6413-4A21-826D-0AF0AB0A6A81}" presName="Name111" presStyleLbl="parChTrans1D2" presStyleIdx="2" presStyleCnt="3"/>
      <dgm:spPr/>
      <dgm:t>
        <a:bodyPr/>
        <a:lstStyle/>
        <a:p>
          <a:endParaRPr lang="es-PE"/>
        </a:p>
      </dgm:t>
    </dgm:pt>
    <dgm:pt modelId="{8A631994-7A7D-41EC-B34D-92E097736626}" type="pres">
      <dgm:prSet presAssocID="{6B760E88-DBE1-4EF0-9DFA-01BA1A1E0BF5}" presName="hierRoot3" presStyleCnt="0">
        <dgm:presLayoutVars>
          <dgm:hierBranch val="init"/>
        </dgm:presLayoutVars>
      </dgm:prSet>
      <dgm:spPr/>
    </dgm:pt>
    <dgm:pt modelId="{0C57D22D-6469-48BC-A998-F28B436282A4}" type="pres">
      <dgm:prSet presAssocID="{6B760E88-DBE1-4EF0-9DFA-01BA1A1E0BF5}" presName="rootComposite3" presStyleCnt="0"/>
      <dgm:spPr/>
    </dgm:pt>
    <dgm:pt modelId="{2747A21D-88A5-42F4-BB93-2C5D950160F6}" type="pres">
      <dgm:prSet presAssocID="{6B760E88-DBE1-4EF0-9DFA-01BA1A1E0BF5}" presName="rootText3" presStyleLbl="asst1" presStyleIdx="0" presStyleCnt="1" custLinFactNeighborX="-18276" custLinFactNeighborY="-14901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05F4BF82-F6E4-4769-A647-0FDDB1E3269C}" type="pres">
      <dgm:prSet presAssocID="{6B760E88-DBE1-4EF0-9DFA-01BA1A1E0BF5}" presName="rootConnector3" presStyleLbl="asst1" presStyleIdx="0" presStyleCnt="1"/>
      <dgm:spPr/>
      <dgm:t>
        <a:bodyPr/>
        <a:lstStyle/>
        <a:p>
          <a:endParaRPr lang="es-PE"/>
        </a:p>
      </dgm:t>
    </dgm:pt>
    <dgm:pt modelId="{D0B628BE-3F6A-43A5-BF25-9E0DE644C244}" type="pres">
      <dgm:prSet presAssocID="{6B760E88-DBE1-4EF0-9DFA-01BA1A1E0BF5}" presName="hierChild6" presStyleCnt="0"/>
      <dgm:spPr/>
    </dgm:pt>
    <dgm:pt modelId="{707D788B-A30D-4394-BC25-0365A0AE1E3E}" type="pres">
      <dgm:prSet presAssocID="{6B760E88-DBE1-4EF0-9DFA-01BA1A1E0BF5}" presName="hierChild7" presStyleCnt="0"/>
      <dgm:spPr/>
    </dgm:pt>
  </dgm:ptLst>
  <dgm:cxnLst>
    <dgm:cxn modelId="{E844CFE5-7322-48F6-BAF7-992BA54827D6}" type="presOf" srcId="{F7AB8A86-E09F-454C-AA5D-0DABD055B0CE}" destId="{97CF5B97-A0F2-426F-82F8-6EBBBA88D566}" srcOrd="1" destOrd="0" presId="urn:microsoft.com/office/officeart/2005/8/layout/orgChart1"/>
    <dgm:cxn modelId="{957C6E63-CBE0-4CFA-973D-3C4DFE9175B6}" type="presOf" srcId="{19737882-91BA-41C7-9106-B9C12F350325}" destId="{941DBE90-590F-44DD-9D8C-F9A5A758C723}" srcOrd="0" destOrd="0" presId="urn:microsoft.com/office/officeart/2005/8/layout/orgChart1"/>
    <dgm:cxn modelId="{58EA52E5-28CD-4038-BE65-5CEC645B12D4}" type="presOf" srcId="{89B4FDDF-8678-4574-A6F9-0DAABCC6AB42}" destId="{24EEE0E1-6827-4836-81A5-05AEB8118919}" srcOrd="1" destOrd="0" presId="urn:microsoft.com/office/officeart/2005/8/layout/orgChart1"/>
    <dgm:cxn modelId="{86A82ABA-C331-4CD9-B546-2D3884DD285D}" srcId="{25941E87-90DA-44EF-A878-1F08C69671C1}" destId="{0A12AA19-3D6F-429C-A589-199F7AF94F23}" srcOrd="0" destOrd="0" parTransId="{A82C9845-116A-4E2B-BD20-CB761B23C300}" sibTransId="{51D7408E-49F7-4E92-83BA-FF405B219BF0}"/>
    <dgm:cxn modelId="{1E25A6D2-6437-4E2C-88B0-32FFFC93365F}" type="presOf" srcId="{20ABF04A-BC00-4920-8E04-CB72E7D6B968}" destId="{118E7682-B073-488B-B201-1FF3D1A2F1CD}" srcOrd="0" destOrd="0" presId="urn:microsoft.com/office/officeart/2005/8/layout/orgChart1"/>
    <dgm:cxn modelId="{3463AB50-BB49-46CA-B442-9924BCF901C4}" type="presOf" srcId="{9D551D90-100F-411F-8E36-093AA9111A0F}" destId="{B203264A-E496-4C35-8E2A-12EEB2BA5C8F}" srcOrd="1" destOrd="0" presId="urn:microsoft.com/office/officeart/2005/8/layout/orgChart1"/>
    <dgm:cxn modelId="{D202B2B8-D04E-4BC3-B54A-B91C8ACDBC98}" type="presOf" srcId="{3C2981DB-C5A2-4598-A20D-A778ADC635B6}" destId="{B0665DB5-16CF-4FAC-8590-4DC29E253D01}" srcOrd="0" destOrd="0" presId="urn:microsoft.com/office/officeart/2005/8/layout/orgChart1"/>
    <dgm:cxn modelId="{A8618D18-D804-4DFD-BF85-6E26199E8AF9}" type="presOf" srcId="{BC8F3BCD-0493-4C40-B433-AD25884A4F33}" destId="{BF14ACA7-BEF4-4190-B7EE-F6BD8C8A9314}" srcOrd="0" destOrd="0" presId="urn:microsoft.com/office/officeart/2005/8/layout/orgChart1"/>
    <dgm:cxn modelId="{5E6D2232-5A81-4B0D-A1C8-70CC9A8FA8FA}" srcId="{C6169845-42C8-45FE-B55C-440DB06C8DC8}" destId="{8DE774AE-C93F-416E-AACB-4D1A6605B5DF}" srcOrd="0" destOrd="0" parTransId="{19737882-91BA-41C7-9106-B9C12F350325}" sibTransId="{E279186D-0D6A-44E7-877C-D47649C43C43}"/>
    <dgm:cxn modelId="{6FAF10CF-5C36-454C-B5E5-F3B7C30B8F1F}" srcId="{0A12AA19-3D6F-429C-A589-199F7AF94F23}" destId="{89B4FDDF-8678-4574-A6F9-0DAABCC6AB42}" srcOrd="1" destOrd="0" parTransId="{3C2981DB-C5A2-4598-A20D-A778ADC635B6}" sibTransId="{F219B072-6DF1-47DD-900D-BC227E35B177}"/>
    <dgm:cxn modelId="{CB863070-6084-4115-82A0-27DCACFF8FBD}" type="presOf" srcId="{8DE774AE-C93F-416E-AACB-4D1A6605B5DF}" destId="{5087D344-2F7F-416B-ABA2-1550E601EE77}" srcOrd="0" destOrd="0" presId="urn:microsoft.com/office/officeart/2005/8/layout/orgChart1"/>
    <dgm:cxn modelId="{2F10752E-781A-4BA1-87A5-29614F63026E}" type="presOf" srcId="{0A12AA19-3D6F-429C-A589-199F7AF94F23}" destId="{39047409-988A-4C86-8749-71BE7E1EA189}" srcOrd="1" destOrd="0" presId="urn:microsoft.com/office/officeart/2005/8/layout/orgChart1"/>
    <dgm:cxn modelId="{90CAF4FC-B16B-4DBB-8876-D2465C4B56A8}" type="presOf" srcId="{C6169845-42C8-45FE-B55C-440DB06C8DC8}" destId="{0186C23D-AC87-4814-A1C4-62F65A59EBAC}" srcOrd="0" destOrd="0" presId="urn:microsoft.com/office/officeart/2005/8/layout/orgChart1"/>
    <dgm:cxn modelId="{9D16C3A6-DD66-4F4B-9727-81F0F1FAA8D9}" type="presOf" srcId="{6B760E88-DBE1-4EF0-9DFA-01BA1A1E0BF5}" destId="{05F4BF82-F6E4-4769-A647-0FDDB1E3269C}" srcOrd="1" destOrd="0" presId="urn:microsoft.com/office/officeart/2005/8/layout/orgChart1"/>
    <dgm:cxn modelId="{316A3331-BB95-49E7-A702-59E3E0746FA0}" type="presOf" srcId="{CFB2B929-4C7E-4CA9-8E59-38D4EF87A34C}" destId="{85828A31-CD2E-4F9A-A966-FBA2D9D8519E}" srcOrd="0" destOrd="0" presId="urn:microsoft.com/office/officeart/2005/8/layout/orgChart1"/>
    <dgm:cxn modelId="{6B88D271-DD0F-4F1F-9B57-8D508F97DF7A}" type="presOf" srcId="{0A12AA19-3D6F-429C-A589-199F7AF94F23}" destId="{C2C07F78-F4EB-47CF-8657-066967780EF5}" srcOrd="0" destOrd="0" presId="urn:microsoft.com/office/officeart/2005/8/layout/orgChart1"/>
    <dgm:cxn modelId="{F1606603-88AD-4EB8-B989-AF57B0935C18}" type="presOf" srcId="{F1A8F4C2-C5B5-4348-B5E4-67B6B547B905}" destId="{FC3B4741-1F28-4730-A76F-8B8799CE2929}" srcOrd="1" destOrd="0" presId="urn:microsoft.com/office/officeart/2005/8/layout/orgChart1"/>
    <dgm:cxn modelId="{62E84D49-47D2-45E5-8590-6DEC34384AC8}" srcId="{F7AB8A86-E09F-454C-AA5D-0DABD055B0CE}" destId="{9D551D90-100F-411F-8E36-093AA9111A0F}" srcOrd="1" destOrd="0" parTransId="{B1F2C100-5CBC-48E3-9AFC-36BD3DBFD85B}" sibTransId="{0AEFD3E3-A94C-407A-855A-8D0FF390AA41}"/>
    <dgm:cxn modelId="{2695F068-AF30-41CF-8480-842CD4836200}" type="presOf" srcId="{C6169845-42C8-45FE-B55C-440DB06C8DC8}" destId="{28B83611-2428-41C1-84E1-91B2C9AA2682}" srcOrd="1" destOrd="0" presId="urn:microsoft.com/office/officeart/2005/8/layout/orgChart1"/>
    <dgm:cxn modelId="{35B9A54F-999D-441D-B81A-26E6507D232B}" type="presOf" srcId="{82D67A30-24F1-4642-92CE-0FE417DABA4A}" destId="{72CBBAC5-2C5F-44E4-BD70-830E35006190}" srcOrd="0" destOrd="0" presId="urn:microsoft.com/office/officeart/2005/8/layout/orgChart1"/>
    <dgm:cxn modelId="{428AADE3-F028-4D2F-ACC2-ADB95C94CC97}" type="presOf" srcId="{25941E87-90DA-44EF-A878-1F08C69671C1}" destId="{E585C616-73A1-47A8-84C0-8EC38F704C14}" srcOrd="0" destOrd="0" presId="urn:microsoft.com/office/officeart/2005/8/layout/orgChart1"/>
    <dgm:cxn modelId="{D704B2F0-70C6-4801-8969-A65C4B98B27B}" srcId="{0A12AA19-3D6F-429C-A589-199F7AF94F23}" destId="{6B760E88-DBE1-4EF0-9DFA-01BA1A1E0BF5}" srcOrd="0" destOrd="0" parTransId="{F55F020D-6413-4A21-826D-0AF0AB0A6A81}" sibTransId="{D8D70B0F-A511-4E8C-93F1-FF9FA940F1F4}"/>
    <dgm:cxn modelId="{A01BCAA8-692F-4FAC-9BE5-A6EA4C69D9EF}" srcId="{F7AB8A86-E09F-454C-AA5D-0DABD055B0CE}" destId="{B626D0EA-B85E-4235-A128-BED960E33D84}" srcOrd="0" destOrd="0" parTransId="{CFB2B929-4C7E-4CA9-8E59-38D4EF87A34C}" sibTransId="{52A91F1C-011A-4317-85DF-08657F22A3AC}"/>
    <dgm:cxn modelId="{8613BA4D-E11C-4AAD-82F5-64826E19D09B}" type="presOf" srcId="{F55F020D-6413-4A21-826D-0AF0AB0A6A81}" destId="{F09B28D2-D0BF-4A9E-8F16-9982FD160EC6}" srcOrd="0" destOrd="0" presId="urn:microsoft.com/office/officeart/2005/8/layout/orgChart1"/>
    <dgm:cxn modelId="{EE209CEE-B88D-4400-845B-80B56CF2ADBA}" type="presOf" srcId="{89B4FDDF-8678-4574-A6F9-0DAABCC6AB42}" destId="{5E2127DD-EB3C-4768-8CA5-844386369F35}" srcOrd="0" destOrd="0" presId="urn:microsoft.com/office/officeart/2005/8/layout/orgChart1"/>
    <dgm:cxn modelId="{EBB93957-B072-4AE1-AD38-A2469FDCE67E}" type="presOf" srcId="{F1A8F4C2-C5B5-4348-B5E4-67B6B547B905}" destId="{54EBBFB9-3279-4AF5-A325-8D7C809FCCDC}" srcOrd="0" destOrd="0" presId="urn:microsoft.com/office/officeart/2005/8/layout/orgChart1"/>
    <dgm:cxn modelId="{28BACCE9-282F-4262-B3E1-148C02B7E59F}" srcId="{8DE774AE-C93F-416E-AACB-4D1A6605B5DF}" destId="{F1A8F4C2-C5B5-4348-B5E4-67B6B547B905}" srcOrd="0" destOrd="0" parTransId="{A884803E-2429-4542-AC12-0DFEE9E261DC}" sibTransId="{8E7E998C-417A-449F-BCA6-0A5F9EA476E9}"/>
    <dgm:cxn modelId="{88C1FF48-E901-4588-BD47-CBCB91FDC247}" type="presOf" srcId="{82D67A30-24F1-4642-92CE-0FE417DABA4A}" destId="{2F28926F-AD4B-4E64-84E5-E3283AAD9576}" srcOrd="1" destOrd="0" presId="urn:microsoft.com/office/officeart/2005/8/layout/orgChart1"/>
    <dgm:cxn modelId="{247E358B-4887-4ECF-9E4C-B81298E7B848}" type="presOf" srcId="{19DCE4EB-158F-4138-B329-549B4E7C5F89}" destId="{37E9714D-9DCA-4D2C-8406-F653290F12CA}" srcOrd="0" destOrd="0" presId="urn:microsoft.com/office/officeart/2005/8/layout/orgChart1"/>
    <dgm:cxn modelId="{0AF5AE37-7EB2-40B7-86FE-50842AC36E57}" type="presOf" srcId="{A7751C94-9C3B-49D6-9373-7CB7B3DF5CF9}" destId="{EC927BB6-3A42-41E9-9895-E8C549B848CA}" srcOrd="1" destOrd="0" presId="urn:microsoft.com/office/officeart/2005/8/layout/orgChart1"/>
    <dgm:cxn modelId="{A008767E-4BAD-42BA-AB6C-B9D2D8DFB652}" type="presOf" srcId="{6B760E88-DBE1-4EF0-9DFA-01BA1A1E0BF5}" destId="{2747A21D-88A5-42F4-BB93-2C5D950160F6}" srcOrd="0" destOrd="0" presId="urn:microsoft.com/office/officeart/2005/8/layout/orgChart1"/>
    <dgm:cxn modelId="{DB9A71CF-19BD-4E6A-89B5-845634E1379F}" srcId="{0A12AA19-3D6F-429C-A589-199F7AF94F23}" destId="{0B01A5F2-30F7-4B14-9F22-76173C020016}" srcOrd="2" destOrd="0" parTransId="{20ABF04A-BC00-4920-8E04-CB72E7D6B968}" sibTransId="{547795D3-6CB8-4A60-B41D-AC8A003E6457}"/>
    <dgm:cxn modelId="{B2A8F839-1F66-4457-84F3-4AC74F51CD5C}" type="presOf" srcId="{A884803E-2429-4542-AC12-0DFEE9E261DC}" destId="{6B24AF37-A07D-441D-96D6-97EB310714C5}" srcOrd="0" destOrd="0" presId="urn:microsoft.com/office/officeart/2005/8/layout/orgChart1"/>
    <dgm:cxn modelId="{A508F8F2-D8FA-417F-823D-06A1D856EB0D}" type="presOf" srcId="{0B01A5F2-30F7-4B14-9F22-76173C020016}" destId="{3049E227-63A5-4E6F-B152-D8A9359E6A1C}" srcOrd="1" destOrd="0" presId="urn:microsoft.com/office/officeart/2005/8/layout/orgChart1"/>
    <dgm:cxn modelId="{4D817129-94ED-4C66-A0E4-74BE592D431E}" type="presOf" srcId="{957939C5-1B5C-41EF-86BC-90ABE2D68274}" destId="{6E33CD6D-93BC-48FD-AB8F-7010B1EB9DF2}" srcOrd="0" destOrd="0" presId="urn:microsoft.com/office/officeart/2005/8/layout/orgChart1"/>
    <dgm:cxn modelId="{CE0055A4-EF19-41BC-AB12-027A6A9D6E86}" type="presOf" srcId="{F7AB8A86-E09F-454C-AA5D-0DABD055B0CE}" destId="{98EDA7B6-47E3-4027-A07B-EA75605D4A0D}" srcOrd="0" destOrd="0" presId="urn:microsoft.com/office/officeart/2005/8/layout/orgChart1"/>
    <dgm:cxn modelId="{A4EA31DE-7046-4589-A29F-4CE743EEF474}" srcId="{89B4FDDF-8678-4574-A6F9-0DAABCC6AB42}" destId="{82D67A30-24F1-4642-92CE-0FE417DABA4A}" srcOrd="0" destOrd="0" parTransId="{BC8F3BCD-0493-4C40-B433-AD25884A4F33}" sibTransId="{4DB28647-BD36-41AF-BF63-2A81AA5BA39D}"/>
    <dgm:cxn modelId="{5F7C9408-207C-43EE-A053-C8C85483045B}" srcId="{0B01A5F2-30F7-4B14-9F22-76173C020016}" destId="{C6169845-42C8-45FE-B55C-440DB06C8DC8}" srcOrd="0" destOrd="0" parTransId="{19DCE4EB-158F-4138-B329-549B4E7C5F89}" sibTransId="{46AE90EF-2178-408A-BE24-5470A076E776}"/>
    <dgm:cxn modelId="{437E110F-5976-43AB-BFE2-AC524A410CBC}" type="presOf" srcId="{9FE4155E-CD71-42DB-8CC3-4F6BF791ED3A}" destId="{4432EA50-B46B-4544-8A45-8C8F6F163CB8}" srcOrd="0" destOrd="0" presId="urn:microsoft.com/office/officeart/2005/8/layout/orgChart1"/>
    <dgm:cxn modelId="{A2A1927D-3BCC-4FB7-8A5D-9C358DECAD79}" type="presOf" srcId="{9D551D90-100F-411F-8E36-093AA9111A0F}" destId="{A63E691E-6B43-40F2-A83B-025CA3689492}" srcOrd="0" destOrd="0" presId="urn:microsoft.com/office/officeart/2005/8/layout/orgChart1"/>
    <dgm:cxn modelId="{DB74B615-131A-48B6-97E8-7781943EBE98}" type="presOf" srcId="{A7751C94-9C3B-49D6-9373-7CB7B3DF5CF9}" destId="{3892F753-1F7A-4EB5-84FD-1DEE92DE4BA3}" srcOrd="0" destOrd="0" presId="urn:microsoft.com/office/officeart/2005/8/layout/orgChart1"/>
    <dgm:cxn modelId="{BDB1BC8E-1070-448F-9925-87BC20018DCC}" type="presOf" srcId="{8DE774AE-C93F-416E-AACB-4D1A6605B5DF}" destId="{EAA94E97-1639-4261-BE0A-3DACD514FF96}" srcOrd="1" destOrd="0" presId="urn:microsoft.com/office/officeart/2005/8/layout/orgChart1"/>
    <dgm:cxn modelId="{3715868C-8847-488F-952D-A25951040933}" type="presOf" srcId="{B1F2C100-5CBC-48E3-9AFC-36BD3DBFD85B}" destId="{78C12ACB-42B4-4701-B90B-47C79770CA09}" srcOrd="0" destOrd="0" presId="urn:microsoft.com/office/officeart/2005/8/layout/orgChart1"/>
    <dgm:cxn modelId="{09512FF2-D79F-4BBF-B584-31CB7C7AD994}" type="presOf" srcId="{B626D0EA-B85E-4235-A128-BED960E33D84}" destId="{5E4A1355-B860-4AD3-A270-8D626DF89DE6}" srcOrd="0" destOrd="0" presId="urn:microsoft.com/office/officeart/2005/8/layout/orgChart1"/>
    <dgm:cxn modelId="{0942B8EC-94BC-4463-A0C0-5000F0240BD5}" srcId="{8DE774AE-C93F-416E-AACB-4D1A6605B5DF}" destId="{A7751C94-9C3B-49D6-9373-7CB7B3DF5CF9}" srcOrd="1" destOrd="0" parTransId="{9FE4155E-CD71-42DB-8CC3-4F6BF791ED3A}" sibTransId="{114DE6B9-BF77-4465-B1F9-64880489F2D8}"/>
    <dgm:cxn modelId="{0680EC72-2788-422A-93A2-A662AF1DB222}" type="presOf" srcId="{0B01A5F2-30F7-4B14-9F22-76173C020016}" destId="{D76AF272-4E21-4201-B66E-C7AE22F8C7FA}" srcOrd="0" destOrd="0" presId="urn:microsoft.com/office/officeart/2005/8/layout/orgChart1"/>
    <dgm:cxn modelId="{07DE9E39-3EE2-4AAF-ACFA-2398752EA05C}" srcId="{82D67A30-24F1-4642-92CE-0FE417DABA4A}" destId="{F7AB8A86-E09F-454C-AA5D-0DABD055B0CE}" srcOrd="0" destOrd="0" parTransId="{957939C5-1B5C-41EF-86BC-90ABE2D68274}" sibTransId="{C58A56C4-A4AE-4068-A36B-5DF1F40896EC}"/>
    <dgm:cxn modelId="{CC39A990-17C2-43BE-AD95-24D399D00086}" type="presOf" srcId="{B626D0EA-B85E-4235-A128-BED960E33D84}" destId="{FC26603E-7D02-4E53-BA91-413006A55E6D}" srcOrd="1" destOrd="0" presId="urn:microsoft.com/office/officeart/2005/8/layout/orgChart1"/>
    <dgm:cxn modelId="{D6D7DD29-1123-438C-9868-533E2B111F26}" type="presParOf" srcId="{E585C616-73A1-47A8-84C0-8EC38F704C14}" destId="{E26DD38A-91DC-4FF2-8860-82F238049E57}" srcOrd="0" destOrd="0" presId="urn:microsoft.com/office/officeart/2005/8/layout/orgChart1"/>
    <dgm:cxn modelId="{F9D719C5-8227-4F92-BB30-6C8BC384EF1B}" type="presParOf" srcId="{E26DD38A-91DC-4FF2-8860-82F238049E57}" destId="{BDD74216-D615-4098-A0D6-AFCA0A25CCEA}" srcOrd="0" destOrd="0" presId="urn:microsoft.com/office/officeart/2005/8/layout/orgChart1"/>
    <dgm:cxn modelId="{B03953A9-33B3-4CDE-BC88-04AFF7BAF20F}" type="presParOf" srcId="{BDD74216-D615-4098-A0D6-AFCA0A25CCEA}" destId="{C2C07F78-F4EB-47CF-8657-066967780EF5}" srcOrd="0" destOrd="0" presId="urn:microsoft.com/office/officeart/2005/8/layout/orgChart1"/>
    <dgm:cxn modelId="{99B22994-4CAE-4BA3-87C0-EF00359838DD}" type="presParOf" srcId="{BDD74216-D615-4098-A0D6-AFCA0A25CCEA}" destId="{39047409-988A-4C86-8749-71BE7E1EA189}" srcOrd="1" destOrd="0" presId="urn:microsoft.com/office/officeart/2005/8/layout/orgChart1"/>
    <dgm:cxn modelId="{7EAFA45A-D320-4C97-9C5D-584E8C8BE878}" type="presParOf" srcId="{E26DD38A-91DC-4FF2-8860-82F238049E57}" destId="{2A742453-87CF-45A1-B9C0-7A3346D8945B}" srcOrd="1" destOrd="0" presId="urn:microsoft.com/office/officeart/2005/8/layout/orgChart1"/>
    <dgm:cxn modelId="{ADC7D2C2-9702-4199-B80A-E505E8CCA46F}" type="presParOf" srcId="{2A742453-87CF-45A1-B9C0-7A3346D8945B}" destId="{B0665DB5-16CF-4FAC-8590-4DC29E253D01}" srcOrd="0" destOrd="0" presId="urn:microsoft.com/office/officeart/2005/8/layout/orgChart1"/>
    <dgm:cxn modelId="{4B031222-FFCD-412F-8F57-E9782772568C}" type="presParOf" srcId="{2A742453-87CF-45A1-B9C0-7A3346D8945B}" destId="{868A44D3-29BF-4BAE-9C0B-A18AE2EADB79}" srcOrd="1" destOrd="0" presId="urn:microsoft.com/office/officeart/2005/8/layout/orgChart1"/>
    <dgm:cxn modelId="{32B512B4-F646-416F-85D7-7507D802988B}" type="presParOf" srcId="{868A44D3-29BF-4BAE-9C0B-A18AE2EADB79}" destId="{43924AA6-225D-4495-87FE-1A9925E6DF10}" srcOrd="0" destOrd="0" presId="urn:microsoft.com/office/officeart/2005/8/layout/orgChart1"/>
    <dgm:cxn modelId="{C5D2C446-2C8B-46C1-9304-04B451305270}" type="presParOf" srcId="{43924AA6-225D-4495-87FE-1A9925E6DF10}" destId="{5E2127DD-EB3C-4768-8CA5-844386369F35}" srcOrd="0" destOrd="0" presId="urn:microsoft.com/office/officeart/2005/8/layout/orgChart1"/>
    <dgm:cxn modelId="{0FA1A615-CB2F-4275-B0AC-52FE154DE3DC}" type="presParOf" srcId="{43924AA6-225D-4495-87FE-1A9925E6DF10}" destId="{24EEE0E1-6827-4836-81A5-05AEB8118919}" srcOrd="1" destOrd="0" presId="urn:microsoft.com/office/officeart/2005/8/layout/orgChart1"/>
    <dgm:cxn modelId="{2055A041-E1E6-4D19-A047-988F9008EF2A}" type="presParOf" srcId="{868A44D3-29BF-4BAE-9C0B-A18AE2EADB79}" destId="{A0CC3AFD-3503-4980-A83A-12C82359B4F8}" srcOrd="1" destOrd="0" presId="urn:microsoft.com/office/officeart/2005/8/layout/orgChart1"/>
    <dgm:cxn modelId="{3BD19F0B-E9B8-4F66-8C06-289A7FF71325}" type="presParOf" srcId="{A0CC3AFD-3503-4980-A83A-12C82359B4F8}" destId="{BF14ACA7-BEF4-4190-B7EE-F6BD8C8A9314}" srcOrd="0" destOrd="0" presId="urn:microsoft.com/office/officeart/2005/8/layout/orgChart1"/>
    <dgm:cxn modelId="{8B46C748-77A7-4BD6-8F64-0D7D954F41C5}" type="presParOf" srcId="{A0CC3AFD-3503-4980-A83A-12C82359B4F8}" destId="{B3B64D6F-F364-44DF-A128-69D9B79D3B75}" srcOrd="1" destOrd="0" presId="urn:microsoft.com/office/officeart/2005/8/layout/orgChart1"/>
    <dgm:cxn modelId="{5E24751D-D643-405D-BAD0-6EB470781DA9}" type="presParOf" srcId="{B3B64D6F-F364-44DF-A128-69D9B79D3B75}" destId="{CA2CA8A2-D0ED-4CE1-A422-F09EAAA3AB27}" srcOrd="0" destOrd="0" presId="urn:microsoft.com/office/officeart/2005/8/layout/orgChart1"/>
    <dgm:cxn modelId="{4832D91A-2364-47AD-897F-537C6A193949}" type="presParOf" srcId="{CA2CA8A2-D0ED-4CE1-A422-F09EAAA3AB27}" destId="{72CBBAC5-2C5F-44E4-BD70-830E35006190}" srcOrd="0" destOrd="0" presId="urn:microsoft.com/office/officeart/2005/8/layout/orgChart1"/>
    <dgm:cxn modelId="{562EF5D0-192D-4099-A2FD-52E9B6905496}" type="presParOf" srcId="{CA2CA8A2-D0ED-4CE1-A422-F09EAAA3AB27}" destId="{2F28926F-AD4B-4E64-84E5-E3283AAD9576}" srcOrd="1" destOrd="0" presId="urn:microsoft.com/office/officeart/2005/8/layout/orgChart1"/>
    <dgm:cxn modelId="{2AFF35DC-F09A-4B9D-B780-13CFB0513674}" type="presParOf" srcId="{B3B64D6F-F364-44DF-A128-69D9B79D3B75}" destId="{14AB9F77-6086-41B4-9083-0EBA32CB8B54}" srcOrd="1" destOrd="0" presId="urn:microsoft.com/office/officeart/2005/8/layout/orgChart1"/>
    <dgm:cxn modelId="{19035505-D07B-4A2D-8AFD-2E0DDC9ED05B}" type="presParOf" srcId="{14AB9F77-6086-41B4-9083-0EBA32CB8B54}" destId="{6E33CD6D-93BC-48FD-AB8F-7010B1EB9DF2}" srcOrd="0" destOrd="0" presId="urn:microsoft.com/office/officeart/2005/8/layout/orgChart1"/>
    <dgm:cxn modelId="{C63EFF4C-C6B2-4D4A-BD30-168CF76EF2AD}" type="presParOf" srcId="{14AB9F77-6086-41B4-9083-0EBA32CB8B54}" destId="{822E8860-41BC-43FF-9671-B13054255625}" srcOrd="1" destOrd="0" presId="urn:microsoft.com/office/officeart/2005/8/layout/orgChart1"/>
    <dgm:cxn modelId="{9E079EB4-D449-4299-93C0-2EB77F7E8A09}" type="presParOf" srcId="{822E8860-41BC-43FF-9671-B13054255625}" destId="{D89541A3-03AC-413E-A4E5-5D2540CBA8EA}" srcOrd="0" destOrd="0" presId="urn:microsoft.com/office/officeart/2005/8/layout/orgChart1"/>
    <dgm:cxn modelId="{EB1983D5-6159-440B-BBAE-00110A2E302D}" type="presParOf" srcId="{D89541A3-03AC-413E-A4E5-5D2540CBA8EA}" destId="{98EDA7B6-47E3-4027-A07B-EA75605D4A0D}" srcOrd="0" destOrd="0" presId="urn:microsoft.com/office/officeart/2005/8/layout/orgChart1"/>
    <dgm:cxn modelId="{2ABEF771-98E9-40C0-B625-AB29958B3C0F}" type="presParOf" srcId="{D89541A3-03AC-413E-A4E5-5D2540CBA8EA}" destId="{97CF5B97-A0F2-426F-82F8-6EBBBA88D566}" srcOrd="1" destOrd="0" presId="urn:microsoft.com/office/officeart/2005/8/layout/orgChart1"/>
    <dgm:cxn modelId="{BD3584B1-0046-4675-B363-639D2AD75B88}" type="presParOf" srcId="{822E8860-41BC-43FF-9671-B13054255625}" destId="{D2BC4696-16D9-4620-B37B-537F4319F1A2}" srcOrd="1" destOrd="0" presId="urn:microsoft.com/office/officeart/2005/8/layout/orgChart1"/>
    <dgm:cxn modelId="{A94EAA1D-A10B-46A4-BA9F-A09A162BF604}" type="presParOf" srcId="{D2BC4696-16D9-4620-B37B-537F4319F1A2}" destId="{85828A31-CD2E-4F9A-A966-FBA2D9D8519E}" srcOrd="0" destOrd="0" presId="urn:microsoft.com/office/officeart/2005/8/layout/orgChart1"/>
    <dgm:cxn modelId="{D6933061-15DF-4B2D-8E1E-6DBAA9B923D7}" type="presParOf" srcId="{D2BC4696-16D9-4620-B37B-537F4319F1A2}" destId="{BC27F611-F8AF-4775-AECA-E13D9D206AC5}" srcOrd="1" destOrd="0" presId="urn:microsoft.com/office/officeart/2005/8/layout/orgChart1"/>
    <dgm:cxn modelId="{9BEA8214-BC5E-4635-BD1B-6235FBC9C1D3}" type="presParOf" srcId="{BC27F611-F8AF-4775-AECA-E13D9D206AC5}" destId="{5BE566C7-814C-4F8B-99AC-68AA15AF76B8}" srcOrd="0" destOrd="0" presId="urn:microsoft.com/office/officeart/2005/8/layout/orgChart1"/>
    <dgm:cxn modelId="{75F9246D-FB25-408F-A881-725D1BC616AB}" type="presParOf" srcId="{5BE566C7-814C-4F8B-99AC-68AA15AF76B8}" destId="{5E4A1355-B860-4AD3-A270-8D626DF89DE6}" srcOrd="0" destOrd="0" presId="urn:microsoft.com/office/officeart/2005/8/layout/orgChart1"/>
    <dgm:cxn modelId="{873F8675-C8C0-405E-81F2-6035BE2377BD}" type="presParOf" srcId="{5BE566C7-814C-4F8B-99AC-68AA15AF76B8}" destId="{FC26603E-7D02-4E53-BA91-413006A55E6D}" srcOrd="1" destOrd="0" presId="urn:microsoft.com/office/officeart/2005/8/layout/orgChart1"/>
    <dgm:cxn modelId="{C80F9244-54F8-4A2B-81E6-E4F68CB075C7}" type="presParOf" srcId="{BC27F611-F8AF-4775-AECA-E13D9D206AC5}" destId="{98AA9D5E-3BA5-43E2-955B-BF736891F036}" srcOrd="1" destOrd="0" presId="urn:microsoft.com/office/officeart/2005/8/layout/orgChart1"/>
    <dgm:cxn modelId="{2EFD9BEF-836D-4ECB-9A65-20B983154261}" type="presParOf" srcId="{BC27F611-F8AF-4775-AECA-E13D9D206AC5}" destId="{B2EFFEF0-9814-482C-893D-B5011C53FA29}" srcOrd="2" destOrd="0" presId="urn:microsoft.com/office/officeart/2005/8/layout/orgChart1"/>
    <dgm:cxn modelId="{4B6AFCBF-3081-4214-BB74-2F36FBE1D44B}" type="presParOf" srcId="{D2BC4696-16D9-4620-B37B-537F4319F1A2}" destId="{78C12ACB-42B4-4701-B90B-47C79770CA09}" srcOrd="2" destOrd="0" presId="urn:microsoft.com/office/officeart/2005/8/layout/orgChart1"/>
    <dgm:cxn modelId="{6A529BC6-1836-4079-B16F-4FB3B9EE278F}" type="presParOf" srcId="{D2BC4696-16D9-4620-B37B-537F4319F1A2}" destId="{2FCBB80E-B094-4619-AB86-143B983D4D78}" srcOrd="3" destOrd="0" presId="urn:microsoft.com/office/officeart/2005/8/layout/orgChart1"/>
    <dgm:cxn modelId="{D3B71BE9-67DC-4D60-92F7-78B589984B01}" type="presParOf" srcId="{2FCBB80E-B094-4619-AB86-143B983D4D78}" destId="{78A81CC4-66CC-459D-8A71-1A296CA97D11}" srcOrd="0" destOrd="0" presId="urn:microsoft.com/office/officeart/2005/8/layout/orgChart1"/>
    <dgm:cxn modelId="{50A04F83-7394-4E55-90A1-A51A25A49DD0}" type="presParOf" srcId="{78A81CC4-66CC-459D-8A71-1A296CA97D11}" destId="{A63E691E-6B43-40F2-A83B-025CA3689492}" srcOrd="0" destOrd="0" presId="urn:microsoft.com/office/officeart/2005/8/layout/orgChart1"/>
    <dgm:cxn modelId="{77F61367-B5EB-4D02-9AD2-4134CDF5C6ED}" type="presParOf" srcId="{78A81CC4-66CC-459D-8A71-1A296CA97D11}" destId="{B203264A-E496-4C35-8E2A-12EEB2BA5C8F}" srcOrd="1" destOrd="0" presId="urn:microsoft.com/office/officeart/2005/8/layout/orgChart1"/>
    <dgm:cxn modelId="{858D98C4-EE83-4393-809A-5B6D5C7061EE}" type="presParOf" srcId="{2FCBB80E-B094-4619-AB86-143B983D4D78}" destId="{B35E7D69-1B4C-41A6-B4B8-D38B5FD89D9D}" srcOrd="1" destOrd="0" presId="urn:microsoft.com/office/officeart/2005/8/layout/orgChart1"/>
    <dgm:cxn modelId="{34B0507A-8D8B-4E1D-BB64-435CAF3680AD}" type="presParOf" srcId="{2FCBB80E-B094-4619-AB86-143B983D4D78}" destId="{742D0070-5F77-4634-A87B-B1D6580D3DC4}" srcOrd="2" destOrd="0" presId="urn:microsoft.com/office/officeart/2005/8/layout/orgChart1"/>
    <dgm:cxn modelId="{824DDBBA-9B85-48D7-9E5C-C4729229256A}" type="presParOf" srcId="{822E8860-41BC-43FF-9671-B13054255625}" destId="{1B1ECC84-DD70-4247-99F4-D1DF6EA89EC9}" srcOrd="2" destOrd="0" presId="urn:microsoft.com/office/officeart/2005/8/layout/orgChart1"/>
    <dgm:cxn modelId="{438F91DC-B9A5-429A-A1F7-3AC5CCD30BB2}" type="presParOf" srcId="{B3B64D6F-F364-44DF-A128-69D9B79D3B75}" destId="{0CF502EF-541E-4BB7-83B2-45C58049A7C5}" srcOrd="2" destOrd="0" presId="urn:microsoft.com/office/officeart/2005/8/layout/orgChart1"/>
    <dgm:cxn modelId="{5B9C3991-B36C-48D4-9F44-BC8579A9DA2A}" type="presParOf" srcId="{868A44D3-29BF-4BAE-9C0B-A18AE2EADB79}" destId="{6CCD726A-BB41-4ACB-A3DE-5EC650BF3829}" srcOrd="2" destOrd="0" presId="urn:microsoft.com/office/officeart/2005/8/layout/orgChart1"/>
    <dgm:cxn modelId="{CEF23756-7D90-431A-93C2-E8ACC17F0214}" type="presParOf" srcId="{2A742453-87CF-45A1-B9C0-7A3346D8945B}" destId="{118E7682-B073-488B-B201-1FF3D1A2F1CD}" srcOrd="2" destOrd="0" presId="urn:microsoft.com/office/officeart/2005/8/layout/orgChart1"/>
    <dgm:cxn modelId="{3F708552-0342-4F68-8B83-A6D640C00D00}" type="presParOf" srcId="{2A742453-87CF-45A1-B9C0-7A3346D8945B}" destId="{E43F1578-E380-4626-8140-01ABB6A52F56}" srcOrd="3" destOrd="0" presId="urn:microsoft.com/office/officeart/2005/8/layout/orgChart1"/>
    <dgm:cxn modelId="{068B0E72-37F7-491B-9891-AE6578341F27}" type="presParOf" srcId="{E43F1578-E380-4626-8140-01ABB6A52F56}" destId="{598A3359-2FE1-4BC6-BA84-0BD678FAF3C7}" srcOrd="0" destOrd="0" presId="urn:microsoft.com/office/officeart/2005/8/layout/orgChart1"/>
    <dgm:cxn modelId="{0B51DD5D-C2D3-4AC2-9528-DA3CE07F3134}" type="presParOf" srcId="{598A3359-2FE1-4BC6-BA84-0BD678FAF3C7}" destId="{D76AF272-4E21-4201-B66E-C7AE22F8C7FA}" srcOrd="0" destOrd="0" presId="urn:microsoft.com/office/officeart/2005/8/layout/orgChart1"/>
    <dgm:cxn modelId="{7DF2046D-3143-44A5-BA4F-745D5E987CC0}" type="presParOf" srcId="{598A3359-2FE1-4BC6-BA84-0BD678FAF3C7}" destId="{3049E227-63A5-4E6F-B152-D8A9359E6A1C}" srcOrd="1" destOrd="0" presId="urn:microsoft.com/office/officeart/2005/8/layout/orgChart1"/>
    <dgm:cxn modelId="{4D1C8020-0551-43E2-8B98-2436479EE9BB}" type="presParOf" srcId="{E43F1578-E380-4626-8140-01ABB6A52F56}" destId="{362C80A8-DABD-40E7-A4DA-522DE67088A8}" srcOrd="1" destOrd="0" presId="urn:microsoft.com/office/officeart/2005/8/layout/orgChart1"/>
    <dgm:cxn modelId="{8313F7A6-911D-404E-A409-B206772AE7E7}" type="presParOf" srcId="{362C80A8-DABD-40E7-A4DA-522DE67088A8}" destId="{37E9714D-9DCA-4D2C-8406-F653290F12CA}" srcOrd="0" destOrd="0" presId="urn:microsoft.com/office/officeart/2005/8/layout/orgChart1"/>
    <dgm:cxn modelId="{C00343A0-5427-4CBF-880D-C8C66D3CE5EB}" type="presParOf" srcId="{362C80A8-DABD-40E7-A4DA-522DE67088A8}" destId="{BC1BF3B5-231E-401C-9469-65F46CF611F5}" srcOrd="1" destOrd="0" presId="urn:microsoft.com/office/officeart/2005/8/layout/orgChart1"/>
    <dgm:cxn modelId="{FDE85EFD-7923-429A-8A6C-A1C51E297F4F}" type="presParOf" srcId="{BC1BF3B5-231E-401C-9469-65F46CF611F5}" destId="{F00FF15C-9098-409F-89F6-63D6CE5347EA}" srcOrd="0" destOrd="0" presId="urn:microsoft.com/office/officeart/2005/8/layout/orgChart1"/>
    <dgm:cxn modelId="{5AD134DD-08A9-4F64-9B2A-C5D8919DED90}" type="presParOf" srcId="{F00FF15C-9098-409F-89F6-63D6CE5347EA}" destId="{0186C23D-AC87-4814-A1C4-62F65A59EBAC}" srcOrd="0" destOrd="0" presId="urn:microsoft.com/office/officeart/2005/8/layout/orgChart1"/>
    <dgm:cxn modelId="{0EC48F52-38CD-43C5-97DC-354861FC813D}" type="presParOf" srcId="{F00FF15C-9098-409F-89F6-63D6CE5347EA}" destId="{28B83611-2428-41C1-84E1-91B2C9AA2682}" srcOrd="1" destOrd="0" presId="urn:microsoft.com/office/officeart/2005/8/layout/orgChart1"/>
    <dgm:cxn modelId="{86FE0F8A-A628-4F27-997B-E67BD07BE549}" type="presParOf" srcId="{BC1BF3B5-231E-401C-9469-65F46CF611F5}" destId="{5ECDE383-ADC5-4DEF-A490-FCB96AF8546A}" srcOrd="1" destOrd="0" presId="urn:microsoft.com/office/officeart/2005/8/layout/orgChart1"/>
    <dgm:cxn modelId="{696CEB2E-0FD7-41D0-B5F0-389B16E5364B}" type="presParOf" srcId="{5ECDE383-ADC5-4DEF-A490-FCB96AF8546A}" destId="{941DBE90-590F-44DD-9D8C-F9A5A758C723}" srcOrd="0" destOrd="0" presId="urn:microsoft.com/office/officeart/2005/8/layout/orgChart1"/>
    <dgm:cxn modelId="{F9DE9134-F42F-473D-AE55-2FEA75564474}" type="presParOf" srcId="{5ECDE383-ADC5-4DEF-A490-FCB96AF8546A}" destId="{39075985-05AB-4492-A3F7-AF0D1191BCB1}" srcOrd="1" destOrd="0" presId="urn:microsoft.com/office/officeart/2005/8/layout/orgChart1"/>
    <dgm:cxn modelId="{8E069ED2-91E7-4836-85C3-586E5C2E3FF5}" type="presParOf" srcId="{39075985-05AB-4492-A3F7-AF0D1191BCB1}" destId="{FDCDECB3-DD51-46FC-98A2-9363E74A375B}" srcOrd="0" destOrd="0" presId="urn:microsoft.com/office/officeart/2005/8/layout/orgChart1"/>
    <dgm:cxn modelId="{662B6A23-D8CA-4690-940F-57148047A538}" type="presParOf" srcId="{FDCDECB3-DD51-46FC-98A2-9363E74A375B}" destId="{5087D344-2F7F-416B-ABA2-1550E601EE77}" srcOrd="0" destOrd="0" presId="urn:microsoft.com/office/officeart/2005/8/layout/orgChart1"/>
    <dgm:cxn modelId="{787A9CC9-C54F-451D-B196-B4085A855E5C}" type="presParOf" srcId="{FDCDECB3-DD51-46FC-98A2-9363E74A375B}" destId="{EAA94E97-1639-4261-BE0A-3DACD514FF96}" srcOrd="1" destOrd="0" presId="urn:microsoft.com/office/officeart/2005/8/layout/orgChart1"/>
    <dgm:cxn modelId="{2BF490D6-2236-468F-BEEC-8527FD3081E1}" type="presParOf" srcId="{39075985-05AB-4492-A3F7-AF0D1191BCB1}" destId="{A1CD073A-96A4-4E78-9E32-84CD6760017D}" srcOrd="1" destOrd="0" presId="urn:microsoft.com/office/officeart/2005/8/layout/orgChart1"/>
    <dgm:cxn modelId="{D383FAF9-F2F7-4182-A439-C21596BA7305}" type="presParOf" srcId="{A1CD073A-96A4-4E78-9E32-84CD6760017D}" destId="{6B24AF37-A07D-441D-96D6-97EB310714C5}" srcOrd="0" destOrd="0" presId="urn:microsoft.com/office/officeart/2005/8/layout/orgChart1"/>
    <dgm:cxn modelId="{616763C2-9FF5-4547-B334-705B069D7076}" type="presParOf" srcId="{A1CD073A-96A4-4E78-9E32-84CD6760017D}" destId="{02200C9E-2F8F-48C7-ABCE-3D0DA62F410A}" srcOrd="1" destOrd="0" presId="urn:microsoft.com/office/officeart/2005/8/layout/orgChart1"/>
    <dgm:cxn modelId="{A4C4C444-4D00-4363-9EC2-532C41ED19F7}" type="presParOf" srcId="{02200C9E-2F8F-48C7-ABCE-3D0DA62F410A}" destId="{33E87DF2-1136-4BE5-8B50-E619B391E7D6}" srcOrd="0" destOrd="0" presId="urn:microsoft.com/office/officeart/2005/8/layout/orgChart1"/>
    <dgm:cxn modelId="{E5C1AFE1-BF20-4780-A7EF-4F67D6562A68}" type="presParOf" srcId="{33E87DF2-1136-4BE5-8B50-E619B391E7D6}" destId="{54EBBFB9-3279-4AF5-A325-8D7C809FCCDC}" srcOrd="0" destOrd="0" presId="urn:microsoft.com/office/officeart/2005/8/layout/orgChart1"/>
    <dgm:cxn modelId="{339050B1-0A3D-410B-AF4C-7B8DA8F6C898}" type="presParOf" srcId="{33E87DF2-1136-4BE5-8B50-E619B391E7D6}" destId="{FC3B4741-1F28-4730-A76F-8B8799CE2929}" srcOrd="1" destOrd="0" presId="urn:microsoft.com/office/officeart/2005/8/layout/orgChart1"/>
    <dgm:cxn modelId="{CA95688B-52BE-40CB-AB5E-310CEF93B9F2}" type="presParOf" srcId="{02200C9E-2F8F-48C7-ABCE-3D0DA62F410A}" destId="{9FAEAB19-7D02-4F4F-8C0B-622783477952}" srcOrd="1" destOrd="0" presId="urn:microsoft.com/office/officeart/2005/8/layout/orgChart1"/>
    <dgm:cxn modelId="{79FE1A22-803B-4940-9914-84BDC7DAFE05}" type="presParOf" srcId="{02200C9E-2F8F-48C7-ABCE-3D0DA62F410A}" destId="{38928211-7254-4AB3-98D7-B5AF7CC1FCE4}" srcOrd="2" destOrd="0" presId="urn:microsoft.com/office/officeart/2005/8/layout/orgChart1"/>
    <dgm:cxn modelId="{6C8E4EE1-7FB5-4C05-A036-A8784D257010}" type="presParOf" srcId="{A1CD073A-96A4-4E78-9E32-84CD6760017D}" destId="{4432EA50-B46B-4544-8A45-8C8F6F163CB8}" srcOrd="2" destOrd="0" presId="urn:microsoft.com/office/officeart/2005/8/layout/orgChart1"/>
    <dgm:cxn modelId="{C4B848E3-D754-4FE8-9730-63663248E92C}" type="presParOf" srcId="{A1CD073A-96A4-4E78-9E32-84CD6760017D}" destId="{FFD28973-10B9-4632-9E2C-0228B6892ABC}" srcOrd="3" destOrd="0" presId="urn:microsoft.com/office/officeart/2005/8/layout/orgChart1"/>
    <dgm:cxn modelId="{7A0AB866-34C8-4ADD-A506-F937EBE02B4F}" type="presParOf" srcId="{FFD28973-10B9-4632-9E2C-0228B6892ABC}" destId="{DC32922D-8AF1-46CA-9ACD-956005AA5969}" srcOrd="0" destOrd="0" presId="urn:microsoft.com/office/officeart/2005/8/layout/orgChart1"/>
    <dgm:cxn modelId="{56148B67-774E-4FDD-8CFF-EA97FA5C92A3}" type="presParOf" srcId="{DC32922D-8AF1-46CA-9ACD-956005AA5969}" destId="{3892F753-1F7A-4EB5-84FD-1DEE92DE4BA3}" srcOrd="0" destOrd="0" presId="urn:microsoft.com/office/officeart/2005/8/layout/orgChart1"/>
    <dgm:cxn modelId="{77680FFD-E19A-44FA-BDB3-0B15A3A4BBAE}" type="presParOf" srcId="{DC32922D-8AF1-46CA-9ACD-956005AA5969}" destId="{EC927BB6-3A42-41E9-9895-E8C549B848CA}" srcOrd="1" destOrd="0" presId="urn:microsoft.com/office/officeart/2005/8/layout/orgChart1"/>
    <dgm:cxn modelId="{B398B11C-0668-4FFA-A9A1-059C2F266262}" type="presParOf" srcId="{FFD28973-10B9-4632-9E2C-0228B6892ABC}" destId="{C52B9DFC-34DD-4DB5-A9BA-4184A763846C}" srcOrd="1" destOrd="0" presId="urn:microsoft.com/office/officeart/2005/8/layout/orgChart1"/>
    <dgm:cxn modelId="{A206B048-3047-43A0-AE29-A1FF559312AB}" type="presParOf" srcId="{FFD28973-10B9-4632-9E2C-0228B6892ABC}" destId="{4BE86E52-E59F-4C49-B238-F932AC7124A4}" srcOrd="2" destOrd="0" presId="urn:microsoft.com/office/officeart/2005/8/layout/orgChart1"/>
    <dgm:cxn modelId="{37C6AE74-D2AE-4C1A-9425-3EE3B78549FF}" type="presParOf" srcId="{39075985-05AB-4492-A3F7-AF0D1191BCB1}" destId="{A5B2B920-0DFB-4386-9CD8-F22110EA7BFD}" srcOrd="2" destOrd="0" presId="urn:microsoft.com/office/officeart/2005/8/layout/orgChart1"/>
    <dgm:cxn modelId="{A9640D1D-6946-4F6F-AB4A-927650FC7D9D}" type="presParOf" srcId="{BC1BF3B5-231E-401C-9469-65F46CF611F5}" destId="{8794784F-4FE7-41A9-BC16-931103FBE58B}" srcOrd="2" destOrd="0" presId="urn:microsoft.com/office/officeart/2005/8/layout/orgChart1"/>
    <dgm:cxn modelId="{8551CEFA-BAAB-4593-968B-A98324571F83}" type="presParOf" srcId="{E43F1578-E380-4626-8140-01ABB6A52F56}" destId="{1BB9FB38-D906-4B8F-A32B-E13051CA5660}" srcOrd="2" destOrd="0" presId="urn:microsoft.com/office/officeart/2005/8/layout/orgChart1"/>
    <dgm:cxn modelId="{9D5740B2-4445-4E14-98B3-40B121203CB5}" type="presParOf" srcId="{E26DD38A-91DC-4FF2-8860-82F238049E57}" destId="{07D202E2-2428-4CD2-AABE-CB1B169F7B2F}" srcOrd="2" destOrd="0" presId="urn:microsoft.com/office/officeart/2005/8/layout/orgChart1"/>
    <dgm:cxn modelId="{AD71F118-E007-4BF6-8155-31B9657D441E}" type="presParOf" srcId="{07D202E2-2428-4CD2-AABE-CB1B169F7B2F}" destId="{F09B28D2-D0BF-4A9E-8F16-9982FD160EC6}" srcOrd="0" destOrd="0" presId="urn:microsoft.com/office/officeart/2005/8/layout/orgChart1"/>
    <dgm:cxn modelId="{937FFBBB-4D2D-49FA-A71C-D0213684026C}" type="presParOf" srcId="{07D202E2-2428-4CD2-AABE-CB1B169F7B2F}" destId="{8A631994-7A7D-41EC-B34D-92E097736626}" srcOrd="1" destOrd="0" presId="urn:microsoft.com/office/officeart/2005/8/layout/orgChart1"/>
    <dgm:cxn modelId="{150B2A73-D0E6-4333-BA5C-4969304E07EE}" type="presParOf" srcId="{8A631994-7A7D-41EC-B34D-92E097736626}" destId="{0C57D22D-6469-48BC-A998-F28B436282A4}" srcOrd="0" destOrd="0" presId="urn:microsoft.com/office/officeart/2005/8/layout/orgChart1"/>
    <dgm:cxn modelId="{80B808D5-7C29-4C94-BABF-AE2CA98716F4}" type="presParOf" srcId="{0C57D22D-6469-48BC-A998-F28B436282A4}" destId="{2747A21D-88A5-42F4-BB93-2C5D950160F6}" srcOrd="0" destOrd="0" presId="urn:microsoft.com/office/officeart/2005/8/layout/orgChart1"/>
    <dgm:cxn modelId="{2DEAA145-4987-4706-ACE3-59CB6DBA4500}" type="presParOf" srcId="{0C57D22D-6469-48BC-A998-F28B436282A4}" destId="{05F4BF82-F6E4-4769-A647-0FDDB1E3269C}" srcOrd="1" destOrd="0" presId="urn:microsoft.com/office/officeart/2005/8/layout/orgChart1"/>
    <dgm:cxn modelId="{2E06B62F-9FC5-4ABA-87BF-CA5E54B6CE62}" type="presParOf" srcId="{8A631994-7A7D-41EC-B34D-92E097736626}" destId="{D0B628BE-3F6A-43A5-BF25-9E0DE644C244}" srcOrd="1" destOrd="0" presId="urn:microsoft.com/office/officeart/2005/8/layout/orgChart1"/>
    <dgm:cxn modelId="{726E0B1F-1B9D-4526-97B8-1B9744901C29}" type="presParOf" srcId="{8A631994-7A7D-41EC-B34D-92E097736626}" destId="{707D788B-A30D-4394-BC25-0365A0AE1E3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0.81874</cdr:x>
      <cdr:y>0.10864</cdr:y>
    </cdr:from>
    <cdr:to>
      <cdr:x>0.98449</cdr:x>
      <cdr:y>0.26957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538549" y="610264"/>
          <a:ext cx="1526143" cy="90396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0.05905</cdr:x>
      <cdr:y>0.10866</cdr:y>
    </cdr:from>
    <cdr:to>
      <cdr:x>0.99009</cdr:x>
      <cdr:y>0.17259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543719" y="607220"/>
          <a:ext cx="8572499" cy="357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400" b="1">
              <a:latin typeface="Arial" pitchFamily="34" charset="0"/>
              <a:cs typeface="Arial" pitchFamily="34" charset="0"/>
            </a:rPr>
            <a:t>		</a:t>
          </a:r>
          <a:r>
            <a:rPr lang="es-ES" sz="1400" b="1" baseline="0">
              <a:latin typeface="Arial" pitchFamily="34" charset="0"/>
              <a:cs typeface="Arial" pitchFamily="34" charset="0"/>
            </a:rPr>
            <a:t> </a:t>
          </a:r>
          <a:r>
            <a:rPr lang="es-ES" sz="1400" b="1">
              <a:latin typeface="Arial" pitchFamily="34" charset="0"/>
              <a:cs typeface="Arial" pitchFamily="34" charset="0"/>
            </a:rPr>
            <a:t>2015				      2016</a:t>
          </a:r>
        </a:p>
      </cdr:txBody>
    </cdr:sp>
  </cdr:relSizeAnchor>
  <cdr:relSizeAnchor xmlns:cdr="http://schemas.openxmlformats.org/drawingml/2006/chartDrawing">
    <cdr:from>
      <cdr:x>0.5168</cdr:x>
      <cdr:y>0.09958</cdr:y>
    </cdr:from>
    <cdr:to>
      <cdr:x>0.51809</cdr:x>
      <cdr:y>0.57415</cdr:y>
    </cdr:to>
    <cdr:cxnSp macro="">
      <cdr:nvCxnSpPr>
        <cdr:cNvPr id="5" name="Conector recto de flecha 4"/>
        <cdr:cNvCxnSpPr/>
      </cdr:nvCxnSpPr>
      <cdr:spPr>
        <a:xfrm xmlns:a="http://schemas.openxmlformats.org/drawingml/2006/main">
          <a:off x="4762500" y="559594"/>
          <a:ext cx="11906" cy="2667000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6">
              <a:lumMod val="50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0.34615</cdr:x>
      <cdr:y>0.18261</cdr:y>
    </cdr:from>
    <cdr:to>
      <cdr:x>0.50663</cdr:x>
      <cdr:y>0.34547</cdr:y>
    </cdr:to>
    <cdr:sp macro="" textlink="">
      <cdr:nvSpPr>
        <cdr:cNvPr id="7" name="Flecha izquierda y derecha 6"/>
        <cdr:cNvSpPr/>
      </cdr:nvSpPr>
      <cdr:spPr>
        <a:xfrm xmlns:a="http://schemas.openxmlformats.org/drawingml/2006/main">
          <a:off x="3187212" y="1025770"/>
          <a:ext cx="1477596" cy="914818"/>
        </a:xfrm>
        <a:prstGeom xmlns:a="http://schemas.openxmlformats.org/drawingml/2006/main" prst="leftRightArrow">
          <a:avLst>
            <a:gd name="adj1" fmla="val 66667"/>
            <a:gd name="adj2" fmla="val 33982"/>
          </a:avLst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es-P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" sz="900">
              <a:solidFill>
                <a:sysClr val="windowText" lastClr="000000"/>
              </a:solidFill>
            </a:rPr>
            <a:t>Emergencia Ssntiaria DS-025-2015-SA </a:t>
          </a:r>
        </a:p>
        <a:p xmlns:a="http://schemas.openxmlformats.org/drawingml/2006/main">
          <a:pPr algn="ctr"/>
          <a:r>
            <a:rPr lang="es-ES" sz="900">
              <a:solidFill>
                <a:sysClr val="windowText" lastClr="000000"/>
              </a:solidFill>
            </a:rPr>
            <a:t>DS-025-2015-SA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0.01176</cdr:x>
      <cdr:y>0.70796</cdr:y>
    </cdr:from>
    <cdr:to>
      <cdr:x>0.02353</cdr:x>
      <cdr:y>0.76739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07576" y="3844637"/>
          <a:ext cx="107577" cy="32272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0.58445</cdr:x>
      <cdr:y>0.46154</cdr:y>
    </cdr:from>
    <cdr:to>
      <cdr:x>0.80082</cdr:x>
      <cdr:y>0.54517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2443070" y="1110342"/>
          <a:ext cx="904428" cy="20119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40000"/>
            <a:lumOff val="60000"/>
          </a:schemeClr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PE" sz="1100" dirty="0" smtClean="0"/>
            <a:t>PAMAFRO</a:t>
          </a:r>
          <a:endParaRPr lang="es-PE" sz="1100" dirty="0"/>
        </a:p>
      </cdr:txBody>
    </cdr:sp>
  </cdr:relSizeAnchor>
  <cdr:relSizeAnchor xmlns:cdr="http://schemas.openxmlformats.org/drawingml/2006/chartDrawing">
    <cdr:from>
      <cdr:x>0.16964</cdr:x>
      <cdr:y>0.847</cdr:y>
    </cdr:from>
    <cdr:to>
      <cdr:x>0.78571</cdr:x>
      <cdr:y>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368152" y="5062264"/>
          <a:ext cx="496855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PE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38B03-BA49-4DC8-80B4-9F326C81D156}" type="datetimeFigureOut">
              <a:rPr lang="es-PE" smtClean="0"/>
              <a:t>18/10/2017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60FE2-8AD0-4CC7-A412-6F308570836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0316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historia</a:t>
            </a:r>
            <a:r>
              <a:rPr lang="en-US" dirty="0" smtClean="0"/>
              <a:t> de la </a:t>
            </a:r>
            <a:r>
              <a:rPr lang="en-US" baseline="0" dirty="0" smtClean="0"/>
              <a:t>malaria </a:t>
            </a:r>
            <a:r>
              <a:rPr lang="en-US" baseline="0" dirty="0" err="1" smtClean="0"/>
              <a:t>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Perú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múltiples</a:t>
            </a:r>
            <a:r>
              <a:rPr lang="en-US" baseline="0" dirty="0" smtClean="0"/>
              <a:t> re-</a:t>
            </a:r>
            <a:r>
              <a:rPr lang="en-US" baseline="0" dirty="0" err="1" smtClean="0"/>
              <a:t>emergencias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011DF-497D-41A6-861F-BD304799BB7B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15998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D37B-0450-47B0-B86F-B41780321016}" type="slidenum">
              <a:rPr lang="es-PE" smtClean="0"/>
              <a:pPr/>
              <a:t>55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1282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El problema de re-emergencia no solo es en Perú sino</a:t>
            </a:r>
            <a:r>
              <a:rPr lang="es-PE" baseline="0" dirty="0" smtClean="0"/>
              <a:t> en toda la América Latina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D37B-0450-47B0-B86F-B41780321016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9590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Es usual incluyendo a funcionarios de salud opinar que el problema de re-emergencia es la falta de sostenibilidad.</a:t>
            </a:r>
            <a:r>
              <a:rPr lang="es-PE" baseline="0" dirty="0" smtClean="0"/>
              <a:t> Sin dejar esto de ser</a:t>
            </a:r>
          </a:p>
          <a:p>
            <a:r>
              <a:rPr lang="es-PE" baseline="0" dirty="0" smtClean="0"/>
              <a:t>una opinión válida, sin embargo la verdadera razón en la FALTA de conocimiento sobre control de malaria. 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D37B-0450-47B0-B86F-B41780321016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2044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 smtClean="0"/>
              <a:t>Resurgencia= re-emergencia. Es lo que</a:t>
            </a:r>
            <a:r>
              <a:rPr lang="es-PE" baseline="0" dirty="0" smtClean="0"/>
              <a:t> estamos viviendo actualmente en Loreto</a:t>
            </a:r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D37B-0450-47B0-B86F-B41780321016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34013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8CD37B-0450-47B0-B86F-B41780321016}" type="slidenum">
              <a:rPr lang="es-PE" smtClean="0"/>
              <a:pPr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5737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72A8A-DBB0-41F7-86E9-DEDC3E3ACFDD}" type="slidenum">
              <a:rPr lang="es-ES" altLang="es-PE"/>
              <a:pPr/>
              <a:t>17</a:t>
            </a:fld>
            <a:endParaRPr lang="es-ES" altLang="es-PE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</p:spPr>
        <p:txBody>
          <a:bodyPr/>
          <a:lstStyle/>
          <a:p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1232615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90345D-15B9-4E8D-B31B-6853060BF286}" type="slidenum">
              <a:rPr lang="en-US" altLang="es-PE"/>
              <a:pPr/>
              <a:t>25</a:t>
            </a:fld>
            <a:endParaRPr lang="en-US" altLang="es-PE"/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551"/>
            <a:ext cx="5029200" cy="4115101"/>
          </a:xfrm>
        </p:spPr>
        <p:txBody>
          <a:bodyPr/>
          <a:lstStyle/>
          <a:p>
            <a:endParaRPr lang="es-MX" altLang="es-PE"/>
          </a:p>
        </p:txBody>
      </p:sp>
    </p:spTree>
    <p:extLst>
      <p:ext uri="{BB962C8B-B14F-4D97-AF65-F5344CB8AC3E}">
        <p14:creationId xmlns:p14="http://schemas.microsoft.com/office/powerpoint/2010/main" val="2507608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050FB7-8DE4-5242-8175-5CEEC622D9F0}" type="slidenum">
              <a:rPr lang="es-ES_tradnl" smtClean="0"/>
              <a:t>31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4900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0A56E-70D2-4EF1-BA9E-A946308ED4E9}" type="slidenum">
              <a:rPr lang="es-PE" smtClean="0"/>
              <a:t>53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949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0634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58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12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298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19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6792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504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67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96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159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9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E4E84-5DA3-7C44-8BC8-FCAC8379F9B2}" type="datetimeFigureOut">
              <a:rPr lang="pt-BR" smtClean="0"/>
              <a:t>18/10/2017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DBF4-EB8D-CF4A-8FDE-C5AEB5C5BB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95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24000" y="675395"/>
            <a:ext cx="9144000" cy="2387600"/>
          </a:xfrm>
        </p:spPr>
        <p:txBody>
          <a:bodyPr>
            <a:normAutofit/>
          </a:bodyPr>
          <a:lstStyle/>
          <a:p>
            <a:r>
              <a:rPr lang="es-PE" sz="6400" b="1" dirty="0"/>
              <a:t>Plan </a:t>
            </a:r>
            <a:r>
              <a:rPr lang="es-PE" sz="6400" b="1" dirty="0" smtClean="0"/>
              <a:t>Malaria Cero en </a:t>
            </a:r>
            <a:r>
              <a:rPr lang="es-PE" sz="6400" b="1" dirty="0"/>
              <a:t>Perú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24000" y="4046537"/>
            <a:ext cx="9144000" cy="2094955"/>
          </a:xfrm>
        </p:spPr>
        <p:txBody>
          <a:bodyPr>
            <a:normAutofit fontScale="92500" lnSpcReduction="10000"/>
          </a:bodyPr>
          <a:lstStyle/>
          <a:p>
            <a:r>
              <a:rPr lang="es-PE" sz="2600" b="1" dirty="0" smtClean="0"/>
              <a:t>I Encuentro Unidad de Malaria LID, Universidad Peruana Cayetano Heredia, y LRN Entomología, Instituto Nacional de Salud</a:t>
            </a:r>
            <a:endParaRPr lang="es-PE" sz="2600" dirty="0" smtClean="0"/>
          </a:p>
          <a:p>
            <a:r>
              <a:rPr lang="es-PE" sz="2600" dirty="0" smtClean="0"/>
              <a:t>Alejandro </a:t>
            </a:r>
            <a:r>
              <a:rPr lang="es-PE" sz="2600" dirty="0"/>
              <a:t>Llanos-Cuentas MD, </a:t>
            </a:r>
            <a:r>
              <a:rPr lang="es-PE" sz="2600" dirty="0" smtClean="0"/>
              <a:t>PhD</a:t>
            </a:r>
          </a:p>
          <a:p>
            <a:r>
              <a:rPr lang="es-PE" sz="2600" dirty="0" smtClean="0"/>
              <a:t>Comité de Expertos de Malaria – Perú</a:t>
            </a:r>
          </a:p>
          <a:p>
            <a:r>
              <a:rPr lang="es-PE" sz="2600" dirty="0" smtClean="0"/>
              <a:t>18 Octubre 2017</a:t>
            </a:r>
            <a:endParaRPr lang="es-PE" sz="2600" dirty="0"/>
          </a:p>
        </p:txBody>
      </p:sp>
    </p:spTree>
    <p:extLst>
      <p:ext uri="{BB962C8B-B14F-4D97-AF65-F5344CB8AC3E}">
        <p14:creationId xmlns:p14="http://schemas.microsoft.com/office/powerpoint/2010/main" val="132825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4043" y="190477"/>
            <a:ext cx="10728743" cy="689201"/>
          </a:xfrm>
        </p:spPr>
        <p:txBody>
          <a:bodyPr>
            <a:normAutofit fontScale="90000"/>
          </a:bodyPr>
          <a:lstStyle/>
          <a:p>
            <a:pPr algn="ctr"/>
            <a:r>
              <a:rPr lang="es-PE" b="1" dirty="0" smtClean="0">
                <a:solidFill>
                  <a:srgbClr val="FF0000"/>
                </a:solidFill>
              </a:rPr>
              <a:t>Política Nacional de Salud: Eliminación de la Malaria </a:t>
            </a:r>
            <a:endParaRPr lang="es-PE" b="1" dirty="0">
              <a:solidFill>
                <a:srgbClr val="FF0000"/>
              </a:solidFill>
            </a:endParaRPr>
          </a:p>
        </p:txBody>
      </p:sp>
      <p:sp>
        <p:nvSpPr>
          <p:cNvPr id="5" name="4 Marcador de texto"/>
          <p:cNvSpPr>
            <a:spLocks noGrp="1"/>
          </p:cNvSpPr>
          <p:nvPr>
            <p:ph type="body" idx="4294967295"/>
          </p:nvPr>
        </p:nvSpPr>
        <p:spPr>
          <a:xfrm>
            <a:off x="582401" y="1038459"/>
            <a:ext cx="5157788" cy="823912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s-PE" dirty="0" smtClean="0"/>
              <a:t>Norma Legal – Aprobación del Plan Malaria Cero 12 Abril 2017</a:t>
            </a:r>
            <a:endParaRPr lang="es-PE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7008813" y="1219200"/>
            <a:ext cx="5041673" cy="66494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Norma Legal – Aprobación Comité de Expertos para el PMC, 12 Abril 2017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163"/>
            <a:ext cx="60690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1995488"/>
            <a:ext cx="4516437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74043" y="5752882"/>
            <a:ext cx="4288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Resolución del Gobierno Regional de Loreto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686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949325"/>
          </a:xfrm>
        </p:spPr>
        <p:txBody>
          <a:bodyPr>
            <a:normAutofit/>
          </a:bodyPr>
          <a:lstStyle/>
          <a:p>
            <a:r>
              <a:rPr lang="es-PE" sz="4000" b="1" dirty="0" smtClean="0">
                <a:solidFill>
                  <a:srgbClr val="FF0000"/>
                </a:solidFill>
              </a:rPr>
              <a:t>Política Regional de Salud: Eliminación de la Malaria </a:t>
            </a:r>
            <a:endParaRPr lang="es-PE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44"/>
          <a:stretch/>
        </p:blipFill>
        <p:spPr bwMode="auto">
          <a:xfrm>
            <a:off x="-2380" y="1084455"/>
            <a:ext cx="6786562" cy="238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" y="3080587"/>
            <a:ext cx="6707187" cy="19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2"/>
          <a:stretch/>
        </p:blipFill>
        <p:spPr bwMode="auto">
          <a:xfrm>
            <a:off x="460376" y="5219700"/>
            <a:ext cx="6213474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3 Conector recto"/>
          <p:cNvCxnSpPr/>
          <p:nvPr/>
        </p:nvCxnSpPr>
        <p:spPr>
          <a:xfrm>
            <a:off x="882650" y="4749800"/>
            <a:ext cx="1955800" cy="63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544443"/>
            <a:ext cx="51244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099" y="3526358"/>
            <a:ext cx="5175473" cy="210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/>
        </p:nvCxnSpPr>
        <p:spPr>
          <a:xfrm>
            <a:off x="8890000" y="4032250"/>
            <a:ext cx="1346200" cy="63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932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476672"/>
            <a:ext cx="11329259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5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>
            <a:extLst>
              <a:ext uri="{FF2B5EF4-FFF2-40B4-BE49-F238E27FC236}">
                <a16:creationId xmlns="" xmlns:a16="http://schemas.microsoft.com/office/drawing/2014/main" id="{030722B2-2CB0-4B2C-9C94-82E5605DA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65772" y="3242734"/>
            <a:ext cx="3857625" cy="486833"/>
          </a:xfrm>
        </p:spPr>
        <p:txBody>
          <a:bodyPr/>
          <a:lstStyle/>
          <a:p>
            <a:pPr algn="ctr">
              <a:defRPr/>
            </a:pPr>
            <a:r>
              <a:rPr lang="es-PE" sz="1600" b="1" dirty="0"/>
              <a:t>Elaborado por el MINSA - DIRESA Loreto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A718222-1BAA-4C74-BA72-9739746CD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39" y="1124745"/>
            <a:ext cx="11952651" cy="5666667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838200" y="247651"/>
            <a:ext cx="10515600" cy="819150"/>
          </a:xfrm>
        </p:spPr>
        <p:txBody>
          <a:bodyPr/>
          <a:lstStyle/>
          <a:p>
            <a:pPr algn="ctr"/>
            <a:r>
              <a:rPr lang="es-P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P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5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>
            <a:extLst>
              <a:ext uri="{FF2B5EF4-FFF2-40B4-BE49-F238E27FC236}">
                <a16:creationId xmlns="" xmlns:a16="http://schemas.microsoft.com/office/drawing/2014/main" id="{B8D90FA4-B742-43C3-B414-927C34D6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01490" y="3278452"/>
            <a:ext cx="3786188" cy="486833"/>
          </a:xfrm>
        </p:spPr>
        <p:txBody>
          <a:bodyPr/>
          <a:lstStyle/>
          <a:p>
            <a:pPr algn="ctr">
              <a:defRPr/>
            </a:pPr>
            <a:r>
              <a:rPr lang="es-PE" sz="1600" b="1" dirty="0"/>
              <a:t>Elaborado por el MINSA - DIRESA Loreto</a:t>
            </a:r>
          </a:p>
        </p:txBody>
      </p:sp>
      <p:graphicFrame>
        <p:nvGraphicFramePr>
          <p:cNvPr id="6" name="5 Tabla">
            <a:extLst>
              <a:ext uri="{FF2B5EF4-FFF2-40B4-BE49-F238E27FC236}">
                <a16:creationId xmlns="" xmlns:a16="http://schemas.microsoft.com/office/drawing/2014/main" id="{13C0E3C6-53B8-40F2-BA45-E976F6220E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173375"/>
              </p:ext>
            </p:extLst>
          </p:nvPr>
        </p:nvGraphicFramePr>
        <p:xfrm>
          <a:off x="383118" y="1930401"/>
          <a:ext cx="11377508" cy="4217987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20774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0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00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600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600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6001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857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TIPO MALARIA</a:t>
                      </a:r>
                      <a:endParaRPr lang="es-MX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s-MX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AÑO</a:t>
                      </a:r>
                      <a:endParaRPr lang="es-MX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1456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META AÑO 1 (2017)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META AÑO 2   (2018)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META AÑO 3   (2019)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META AÑO 4   (2020)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</a:rPr>
                        <a:t>META AÑO 5   (2021)</a:t>
                      </a:r>
                      <a:endParaRPr lang="es-MX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0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P. </a:t>
                      </a:r>
                      <a:r>
                        <a:rPr lang="es-MX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vivax</a:t>
                      </a:r>
                      <a:endParaRPr lang="es-MX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35,200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26,400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13,200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  8,800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  4,400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9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P. </a:t>
                      </a:r>
                      <a:r>
                        <a:rPr lang="es-MX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Falciparum</a:t>
                      </a:r>
                      <a:endParaRPr lang="es-MX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12,800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  9,600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  4,800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  3,200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  1,600 </a:t>
                      </a:r>
                      <a:endParaRPr lang="es-MX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ctr" anchorCtr="1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94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 GRAVE</a:t>
                      </a:r>
                      <a:endParaRPr lang="es-MX" sz="2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kern="1200" dirty="0">
                          <a:effectLst/>
                        </a:rPr>
                        <a:t>               336 </a:t>
                      </a:r>
                      <a:endParaRPr lang="es-MX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kern="1200" dirty="0">
                          <a:effectLst/>
                        </a:rPr>
                        <a:t>               202 </a:t>
                      </a:r>
                      <a:endParaRPr lang="es-MX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kern="1200" dirty="0">
                          <a:effectLst/>
                        </a:rPr>
                        <a:t>               101 </a:t>
                      </a:r>
                      <a:endParaRPr lang="es-MX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kern="1200" dirty="0">
                          <a:effectLst/>
                        </a:rPr>
                        <a:t>                  67 </a:t>
                      </a:r>
                      <a:endParaRPr lang="es-MX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276" marR="59276" marT="0" marB="0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kern="1200" dirty="0">
                          <a:effectLst/>
                        </a:rPr>
                        <a:t>                 34 </a:t>
                      </a:r>
                      <a:endParaRPr lang="es-MX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276" marR="59276" marT="0" marB="0" anchor="ctr" anchorCtr="1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0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TOTAL</a:t>
                      </a:r>
                      <a:endParaRPr lang="es-MX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48,336 </a:t>
                      </a:r>
                      <a:endParaRPr lang="es-MX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36,202 </a:t>
                      </a:r>
                      <a:endParaRPr lang="es-MX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18,101 </a:t>
                      </a:r>
                      <a:endParaRPr lang="es-MX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12,067 </a:t>
                      </a:r>
                      <a:endParaRPr lang="es-MX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2000" dirty="0">
                          <a:effectLst/>
                        </a:rPr>
                        <a:t>            6,034 </a:t>
                      </a:r>
                      <a:endParaRPr lang="es-MX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276" marR="59276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Metas: Casos Esperados</a:t>
            </a:r>
            <a:endParaRPr lang="es-P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5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P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Componentes del Plan Malaria Cero</a:t>
            </a:r>
            <a:br>
              <a:rPr lang="es-P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s-P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Objetivos (Según Líneas Programáticas)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342900" algn="just">
              <a:buFont typeface="+mj-lt"/>
              <a:buAutoNum type="arabicPeriod"/>
              <a:defRPr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Asegurar la calidad del diagnóstico y tratamiento de la malaria en los establecimientos de salud y a nivel comunitario disminuyendo la inequidad del acceso y asegurar la participación multisectorial de los diferentes niveles de gobierno en el control y vigilancia de la malaria. </a:t>
            </a:r>
          </a:p>
          <a:p>
            <a:pPr marL="457200" indent="-342900" algn="just">
              <a:buFont typeface="+mj-lt"/>
              <a:buAutoNum type="arabicPeriod"/>
              <a:defRPr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Reducir el riesgo de transmisión de la malaria a través de la implementación de intervenciones preventivas con trabajo de la comunidad y asegurar la participación de los tres niveles de gobierno.</a:t>
            </a:r>
          </a:p>
          <a:p>
            <a:pPr marL="457200" indent="-342900" algn="just">
              <a:buFont typeface="+mj-lt"/>
              <a:buAutoNum type="arabicPeriod"/>
              <a:defRPr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Promover estilos de vida saludable con acciones de lucha contra la malaria, con participación de la comunidad en la eliminación de criaderos revalorando las costumbres locales de trabajo conjunto comunitario.</a:t>
            </a:r>
          </a:p>
          <a:p>
            <a:pPr marL="457200" indent="-342900" algn="just">
              <a:buFont typeface="+mj-lt"/>
              <a:buAutoNum type="arabicPeriod"/>
              <a:defRPr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Optimizar el sistema de gestión, información y vigilancia de malaria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489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P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Componentes del Plan Malaria Cero</a:t>
            </a:r>
            <a:br>
              <a:rPr lang="es-P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s-P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Objetivos (Según Líneas Programáticas)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93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S_tradnl" sz="3600" dirty="0" smtClean="0"/>
              <a:t>5. </a:t>
            </a:r>
            <a:r>
              <a:rPr lang="es-ES_tradnl" sz="4400" dirty="0" smtClean="0"/>
              <a:t>Fortalecer </a:t>
            </a:r>
            <a:r>
              <a:rPr lang="es-ES_tradnl" sz="4400" dirty="0"/>
              <a:t>e integrar el sistema de información de vigilancia epidemiológica institucional y vigilancia epidemiológica comunitaria, que permita un adecuado reporte de los casos de malaria, y desarrollar un sistema de alerta – respuesta efectiva. </a:t>
            </a:r>
            <a:endParaRPr lang="es-PE" sz="4400" dirty="0"/>
          </a:p>
          <a:p>
            <a:pPr marL="0" lvl="0" indent="0">
              <a:buNone/>
            </a:pPr>
            <a:r>
              <a:rPr lang="es-PE" sz="4400" dirty="0" smtClean="0"/>
              <a:t>6. Prevenir </a:t>
            </a:r>
            <a:r>
              <a:rPr lang="es-PE" sz="4400" dirty="0"/>
              <a:t>el contacto hombre-vector a través del uso de mosquiteros impregnados con insecticidas de larga duración (MTILD), uso de insecticidas de efecto residual y eliminación de criaderos de mosquitos. </a:t>
            </a:r>
          </a:p>
          <a:p>
            <a:pPr marL="0" lvl="0" indent="0">
              <a:buNone/>
            </a:pPr>
            <a:r>
              <a:rPr lang="es-ES_tradnl" sz="4400" dirty="0" smtClean="0"/>
              <a:t>7. Desarrollar </a:t>
            </a:r>
            <a:r>
              <a:rPr lang="es-ES_tradnl" sz="4400" dirty="0"/>
              <a:t>investigaciones operativas socio-sanitarias, para contribuir a la efectividad de las intervenciones.</a:t>
            </a:r>
            <a:endParaRPr lang="es-PE" sz="4400" dirty="0"/>
          </a:p>
          <a:p>
            <a:pPr marL="0" lvl="0" indent="0">
              <a:buNone/>
            </a:pPr>
            <a:r>
              <a:rPr lang="es-PE" sz="4400" dirty="0" smtClean="0"/>
              <a:t>8. Fortalecer </a:t>
            </a:r>
            <a:r>
              <a:rPr lang="es-PE" sz="4400" dirty="0"/>
              <a:t>la cartera de servicios diferenciados para las poblaciones indígenas, de difícil acceso y de frontera.</a:t>
            </a:r>
          </a:p>
          <a:p>
            <a:pPr marL="0" lvl="0" indent="0">
              <a:buNone/>
            </a:pPr>
            <a:r>
              <a:rPr lang="es-PE" sz="4400" dirty="0" smtClean="0"/>
              <a:t>9. Conformar </a:t>
            </a:r>
            <a:r>
              <a:rPr lang="es-PE" sz="4400" dirty="0"/>
              <a:t>y oficializar un equipo de Profesionales ad-hoc, para el manejo técnico y administrativo que gerencia el plan. </a:t>
            </a:r>
          </a:p>
          <a:p>
            <a:pPr marL="0" lvl="0" indent="0">
              <a:buNone/>
            </a:pPr>
            <a:r>
              <a:rPr lang="es-PE" sz="4400" dirty="0" smtClean="0"/>
              <a:t>10. Establecer </a:t>
            </a:r>
            <a:r>
              <a:rPr lang="es-PE" sz="4400" dirty="0"/>
              <a:t>un sistema de monitoreo y supervisión de las actividades del plan multianual. </a:t>
            </a:r>
          </a:p>
        </p:txBody>
      </p:sp>
    </p:spTree>
    <p:extLst>
      <p:ext uri="{BB962C8B-B14F-4D97-AF65-F5344CB8AC3E}">
        <p14:creationId xmlns:p14="http://schemas.microsoft.com/office/powerpoint/2010/main" val="650491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790699" y="62593"/>
            <a:ext cx="896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PE" altLang="es-PE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Componentes del PMC</a:t>
            </a:r>
            <a:endParaRPr lang="es-PE" altLang="es-PE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3549651" y="2847976"/>
            <a:ext cx="5092700" cy="2144713"/>
            <a:chOff x="1527" y="1986"/>
            <a:chExt cx="2406" cy="1351"/>
          </a:xfrm>
        </p:grpSpPr>
        <p:sp>
          <p:nvSpPr>
            <p:cNvPr id="56329" name="Freeform 9"/>
            <p:cNvSpPr>
              <a:spLocks/>
            </p:cNvSpPr>
            <p:nvPr/>
          </p:nvSpPr>
          <p:spPr bwMode="auto">
            <a:xfrm>
              <a:off x="2559" y="1986"/>
              <a:ext cx="222" cy="108"/>
            </a:xfrm>
            <a:custGeom>
              <a:avLst/>
              <a:gdLst>
                <a:gd name="T0" fmla="*/ 120 w 222"/>
                <a:gd name="T1" fmla="*/ 102 h 108"/>
                <a:gd name="T2" fmla="*/ 0 w 222"/>
                <a:gd name="T3" fmla="*/ 108 h 108"/>
                <a:gd name="T4" fmla="*/ 102 w 222"/>
                <a:gd name="T5" fmla="*/ 6 h 108"/>
                <a:gd name="T6" fmla="*/ 222 w 222"/>
                <a:gd name="T7" fmla="*/ 0 h 108"/>
                <a:gd name="T8" fmla="*/ 120 w 22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08">
                  <a:moveTo>
                    <a:pt x="12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222" y="0"/>
                  </a:lnTo>
                  <a:lnTo>
                    <a:pt x="120" y="102"/>
                  </a:lnTo>
                  <a:close/>
                </a:path>
              </a:pathLst>
            </a:custGeom>
            <a:solidFill>
              <a:srgbClr val="98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0" name="Freeform 10"/>
            <p:cNvSpPr>
              <a:spLocks/>
            </p:cNvSpPr>
            <p:nvPr/>
          </p:nvSpPr>
          <p:spPr bwMode="auto">
            <a:xfrm>
              <a:off x="2649" y="1986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8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1" name="Freeform 11"/>
            <p:cNvSpPr>
              <a:spLocks/>
            </p:cNvSpPr>
            <p:nvPr/>
          </p:nvSpPr>
          <p:spPr bwMode="auto">
            <a:xfrm>
              <a:off x="2619" y="1986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9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2" name="Freeform 12"/>
            <p:cNvSpPr>
              <a:spLocks/>
            </p:cNvSpPr>
            <p:nvPr/>
          </p:nvSpPr>
          <p:spPr bwMode="auto">
            <a:xfrm>
              <a:off x="2589" y="1986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3" name="Freeform 13"/>
            <p:cNvSpPr>
              <a:spLocks/>
            </p:cNvSpPr>
            <p:nvPr/>
          </p:nvSpPr>
          <p:spPr bwMode="auto">
            <a:xfrm>
              <a:off x="2559" y="1986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auto">
            <a:xfrm>
              <a:off x="2445" y="1992"/>
              <a:ext cx="216" cy="108"/>
            </a:xfrm>
            <a:custGeom>
              <a:avLst/>
              <a:gdLst>
                <a:gd name="T0" fmla="*/ 114 w 216"/>
                <a:gd name="T1" fmla="*/ 102 h 108"/>
                <a:gd name="T2" fmla="*/ 0 w 216"/>
                <a:gd name="T3" fmla="*/ 108 h 108"/>
                <a:gd name="T4" fmla="*/ 102 w 216"/>
                <a:gd name="T5" fmla="*/ 6 h 108"/>
                <a:gd name="T6" fmla="*/ 216 w 216"/>
                <a:gd name="T7" fmla="*/ 0 h 108"/>
                <a:gd name="T8" fmla="*/ 114 w 21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08">
                  <a:moveTo>
                    <a:pt x="11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216" y="0"/>
                  </a:lnTo>
                  <a:lnTo>
                    <a:pt x="114" y="102"/>
                  </a:lnTo>
                  <a:close/>
                </a:path>
              </a:pathLst>
            </a:custGeom>
            <a:solidFill>
              <a:srgbClr val="9C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auto">
            <a:xfrm>
              <a:off x="2535" y="1992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9C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auto">
            <a:xfrm>
              <a:off x="2505" y="1992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7" name="Freeform 17"/>
            <p:cNvSpPr>
              <a:spLocks/>
            </p:cNvSpPr>
            <p:nvPr/>
          </p:nvSpPr>
          <p:spPr bwMode="auto">
            <a:xfrm>
              <a:off x="2475" y="1992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8" name="Freeform 18"/>
            <p:cNvSpPr>
              <a:spLocks/>
            </p:cNvSpPr>
            <p:nvPr/>
          </p:nvSpPr>
          <p:spPr bwMode="auto">
            <a:xfrm>
              <a:off x="2445" y="1998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auto">
            <a:xfrm>
              <a:off x="2337" y="1998"/>
              <a:ext cx="210" cy="120"/>
            </a:xfrm>
            <a:custGeom>
              <a:avLst/>
              <a:gdLst>
                <a:gd name="T0" fmla="*/ 108 w 210"/>
                <a:gd name="T1" fmla="*/ 102 h 120"/>
                <a:gd name="T2" fmla="*/ 0 w 210"/>
                <a:gd name="T3" fmla="*/ 120 h 120"/>
                <a:gd name="T4" fmla="*/ 102 w 210"/>
                <a:gd name="T5" fmla="*/ 18 h 120"/>
                <a:gd name="T6" fmla="*/ 210 w 210"/>
                <a:gd name="T7" fmla="*/ 0 h 120"/>
                <a:gd name="T8" fmla="*/ 108 w 210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0">
                  <a:moveTo>
                    <a:pt x="108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0" name="Freeform 20"/>
            <p:cNvSpPr>
              <a:spLocks/>
            </p:cNvSpPr>
            <p:nvPr/>
          </p:nvSpPr>
          <p:spPr bwMode="auto">
            <a:xfrm>
              <a:off x="2421" y="1998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1" name="Freeform 21"/>
            <p:cNvSpPr>
              <a:spLocks/>
            </p:cNvSpPr>
            <p:nvPr/>
          </p:nvSpPr>
          <p:spPr bwMode="auto">
            <a:xfrm>
              <a:off x="2391" y="2004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1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2" name="Freeform 22"/>
            <p:cNvSpPr>
              <a:spLocks/>
            </p:cNvSpPr>
            <p:nvPr/>
          </p:nvSpPr>
          <p:spPr bwMode="auto">
            <a:xfrm>
              <a:off x="2367" y="2004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96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96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2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3" name="Freeform 23"/>
            <p:cNvSpPr>
              <a:spLocks/>
            </p:cNvSpPr>
            <p:nvPr/>
          </p:nvSpPr>
          <p:spPr bwMode="auto">
            <a:xfrm>
              <a:off x="2337" y="2010"/>
              <a:ext cx="126" cy="108"/>
            </a:xfrm>
            <a:custGeom>
              <a:avLst/>
              <a:gdLst>
                <a:gd name="T0" fmla="*/ 30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30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3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4" name="Freeform 24"/>
            <p:cNvSpPr>
              <a:spLocks/>
            </p:cNvSpPr>
            <p:nvPr/>
          </p:nvSpPr>
          <p:spPr bwMode="auto">
            <a:xfrm>
              <a:off x="2229" y="2016"/>
              <a:ext cx="210" cy="120"/>
            </a:xfrm>
            <a:custGeom>
              <a:avLst/>
              <a:gdLst>
                <a:gd name="T0" fmla="*/ 108 w 210"/>
                <a:gd name="T1" fmla="*/ 102 h 120"/>
                <a:gd name="T2" fmla="*/ 0 w 210"/>
                <a:gd name="T3" fmla="*/ 120 h 120"/>
                <a:gd name="T4" fmla="*/ 102 w 210"/>
                <a:gd name="T5" fmla="*/ 18 h 120"/>
                <a:gd name="T6" fmla="*/ 210 w 210"/>
                <a:gd name="T7" fmla="*/ 0 h 120"/>
                <a:gd name="T8" fmla="*/ 108 w 210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0">
                  <a:moveTo>
                    <a:pt x="108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4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5" name="Freeform 25"/>
            <p:cNvSpPr>
              <a:spLocks/>
            </p:cNvSpPr>
            <p:nvPr/>
          </p:nvSpPr>
          <p:spPr bwMode="auto">
            <a:xfrm>
              <a:off x="2307" y="2016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4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6" name="Freeform 26"/>
            <p:cNvSpPr>
              <a:spLocks/>
            </p:cNvSpPr>
            <p:nvPr/>
          </p:nvSpPr>
          <p:spPr bwMode="auto">
            <a:xfrm>
              <a:off x="2283" y="2022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5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7" name="Freeform 27"/>
            <p:cNvSpPr>
              <a:spLocks/>
            </p:cNvSpPr>
            <p:nvPr/>
          </p:nvSpPr>
          <p:spPr bwMode="auto">
            <a:xfrm>
              <a:off x="2259" y="2022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8" name="Freeform 28"/>
            <p:cNvSpPr>
              <a:spLocks/>
            </p:cNvSpPr>
            <p:nvPr/>
          </p:nvSpPr>
          <p:spPr bwMode="auto">
            <a:xfrm>
              <a:off x="2229" y="2028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7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49" name="Freeform 29"/>
            <p:cNvSpPr>
              <a:spLocks/>
            </p:cNvSpPr>
            <p:nvPr/>
          </p:nvSpPr>
          <p:spPr bwMode="auto">
            <a:xfrm>
              <a:off x="2127" y="2034"/>
              <a:ext cx="204" cy="132"/>
            </a:xfrm>
            <a:custGeom>
              <a:avLst/>
              <a:gdLst>
                <a:gd name="T0" fmla="*/ 102 w 204"/>
                <a:gd name="T1" fmla="*/ 102 h 132"/>
                <a:gd name="T2" fmla="*/ 0 w 204"/>
                <a:gd name="T3" fmla="*/ 132 h 132"/>
                <a:gd name="T4" fmla="*/ 102 w 204"/>
                <a:gd name="T5" fmla="*/ 30 h 132"/>
                <a:gd name="T6" fmla="*/ 204 w 204"/>
                <a:gd name="T7" fmla="*/ 0 h 132"/>
                <a:gd name="T8" fmla="*/ 102 w 204"/>
                <a:gd name="T9" fmla="*/ 10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132">
                  <a:moveTo>
                    <a:pt x="102" y="102"/>
                  </a:moveTo>
                  <a:lnTo>
                    <a:pt x="0" y="132"/>
                  </a:lnTo>
                  <a:lnTo>
                    <a:pt x="102" y="30"/>
                  </a:lnTo>
                  <a:lnTo>
                    <a:pt x="204" y="0"/>
                  </a:lnTo>
                  <a:lnTo>
                    <a:pt x="102" y="102"/>
                  </a:lnTo>
                  <a:close/>
                </a:path>
              </a:pathLst>
            </a:custGeom>
            <a:solidFill>
              <a:srgbClr val="A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0" name="Freeform 30"/>
            <p:cNvSpPr>
              <a:spLocks/>
            </p:cNvSpPr>
            <p:nvPr/>
          </p:nvSpPr>
          <p:spPr bwMode="auto">
            <a:xfrm>
              <a:off x="2205" y="2034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1" name="Freeform 31"/>
            <p:cNvSpPr>
              <a:spLocks/>
            </p:cNvSpPr>
            <p:nvPr/>
          </p:nvSpPr>
          <p:spPr bwMode="auto">
            <a:xfrm>
              <a:off x="2181" y="2040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9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2" name="Freeform 32"/>
            <p:cNvSpPr>
              <a:spLocks/>
            </p:cNvSpPr>
            <p:nvPr/>
          </p:nvSpPr>
          <p:spPr bwMode="auto">
            <a:xfrm>
              <a:off x="2157" y="2046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A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3" name="Freeform 33"/>
            <p:cNvSpPr>
              <a:spLocks/>
            </p:cNvSpPr>
            <p:nvPr/>
          </p:nvSpPr>
          <p:spPr bwMode="auto">
            <a:xfrm>
              <a:off x="2127" y="2052"/>
              <a:ext cx="132" cy="114"/>
            </a:xfrm>
            <a:custGeom>
              <a:avLst/>
              <a:gdLst>
                <a:gd name="T0" fmla="*/ 30 w 132"/>
                <a:gd name="T1" fmla="*/ 102 h 114"/>
                <a:gd name="T2" fmla="*/ 0 w 132"/>
                <a:gd name="T3" fmla="*/ 114 h 114"/>
                <a:gd name="T4" fmla="*/ 102 w 132"/>
                <a:gd name="T5" fmla="*/ 12 h 114"/>
                <a:gd name="T6" fmla="*/ 132 w 132"/>
                <a:gd name="T7" fmla="*/ 0 h 114"/>
                <a:gd name="T8" fmla="*/ 30 w 132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4">
                  <a:moveTo>
                    <a:pt x="30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B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4" name="Freeform 34"/>
            <p:cNvSpPr>
              <a:spLocks/>
            </p:cNvSpPr>
            <p:nvPr/>
          </p:nvSpPr>
          <p:spPr bwMode="auto">
            <a:xfrm>
              <a:off x="2037" y="2064"/>
              <a:ext cx="192" cy="132"/>
            </a:xfrm>
            <a:custGeom>
              <a:avLst/>
              <a:gdLst>
                <a:gd name="T0" fmla="*/ 90 w 192"/>
                <a:gd name="T1" fmla="*/ 102 h 132"/>
                <a:gd name="T2" fmla="*/ 0 w 192"/>
                <a:gd name="T3" fmla="*/ 132 h 132"/>
                <a:gd name="T4" fmla="*/ 102 w 192"/>
                <a:gd name="T5" fmla="*/ 30 h 132"/>
                <a:gd name="T6" fmla="*/ 192 w 192"/>
                <a:gd name="T7" fmla="*/ 0 h 132"/>
                <a:gd name="T8" fmla="*/ 90 w 192"/>
                <a:gd name="T9" fmla="*/ 10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2">
                  <a:moveTo>
                    <a:pt x="90" y="102"/>
                  </a:moveTo>
                  <a:lnTo>
                    <a:pt x="0" y="132"/>
                  </a:lnTo>
                  <a:lnTo>
                    <a:pt x="102" y="30"/>
                  </a:lnTo>
                  <a:lnTo>
                    <a:pt x="192" y="0"/>
                  </a:lnTo>
                  <a:lnTo>
                    <a:pt x="90" y="102"/>
                  </a:lnTo>
                  <a:close/>
                </a:path>
              </a:pathLst>
            </a:custGeom>
            <a:solidFill>
              <a:srgbClr val="AC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5" name="Freeform 35"/>
            <p:cNvSpPr>
              <a:spLocks/>
            </p:cNvSpPr>
            <p:nvPr/>
          </p:nvSpPr>
          <p:spPr bwMode="auto">
            <a:xfrm>
              <a:off x="2109" y="2064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C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6" name="Freeform 36"/>
            <p:cNvSpPr>
              <a:spLocks/>
            </p:cNvSpPr>
            <p:nvPr/>
          </p:nvSpPr>
          <p:spPr bwMode="auto">
            <a:xfrm>
              <a:off x="2091" y="2070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C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7" name="Freeform 37"/>
            <p:cNvSpPr>
              <a:spLocks/>
            </p:cNvSpPr>
            <p:nvPr/>
          </p:nvSpPr>
          <p:spPr bwMode="auto">
            <a:xfrm>
              <a:off x="2073" y="2076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D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8" name="Freeform 38"/>
            <p:cNvSpPr>
              <a:spLocks/>
            </p:cNvSpPr>
            <p:nvPr/>
          </p:nvSpPr>
          <p:spPr bwMode="auto">
            <a:xfrm>
              <a:off x="2055" y="2082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E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59" name="Freeform 39"/>
            <p:cNvSpPr>
              <a:spLocks/>
            </p:cNvSpPr>
            <p:nvPr/>
          </p:nvSpPr>
          <p:spPr bwMode="auto">
            <a:xfrm>
              <a:off x="2037" y="2088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F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0" name="Freeform 40"/>
            <p:cNvSpPr>
              <a:spLocks/>
            </p:cNvSpPr>
            <p:nvPr/>
          </p:nvSpPr>
          <p:spPr bwMode="auto">
            <a:xfrm>
              <a:off x="1947" y="2094"/>
              <a:ext cx="192" cy="138"/>
            </a:xfrm>
            <a:custGeom>
              <a:avLst/>
              <a:gdLst>
                <a:gd name="T0" fmla="*/ 90 w 192"/>
                <a:gd name="T1" fmla="*/ 102 h 138"/>
                <a:gd name="T2" fmla="*/ 0 w 192"/>
                <a:gd name="T3" fmla="*/ 138 h 138"/>
                <a:gd name="T4" fmla="*/ 102 w 192"/>
                <a:gd name="T5" fmla="*/ 36 h 138"/>
                <a:gd name="T6" fmla="*/ 192 w 192"/>
                <a:gd name="T7" fmla="*/ 0 h 138"/>
                <a:gd name="T8" fmla="*/ 90 w 192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92" y="0"/>
                  </a:lnTo>
                  <a:lnTo>
                    <a:pt x="90" y="102"/>
                  </a:lnTo>
                  <a:close/>
                </a:path>
              </a:pathLst>
            </a:custGeom>
            <a:solidFill>
              <a:srgbClr val="B14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1" name="Freeform 41"/>
            <p:cNvSpPr>
              <a:spLocks/>
            </p:cNvSpPr>
            <p:nvPr/>
          </p:nvSpPr>
          <p:spPr bwMode="auto">
            <a:xfrm>
              <a:off x="2013" y="2094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14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2" name="Freeform 42"/>
            <p:cNvSpPr>
              <a:spLocks/>
            </p:cNvSpPr>
            <p:nvPr/>
          </p:nvSpPr>
          <p:spPr bwMode="auto">
            <a:xfrm>
              <a:off x="1989" y="2100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24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3" name="Freeform 43"/>
            <p:cNvSpPr>
              <a:spLocks/>
            </p:cNvSpPr>
            <p:nvPr/>
          </p:nvSpPr>
          <p:spPr bwMode="auto">
            <a:xfrm>
              <a:off x="1971" y="2112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3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4" name="Freeform 44"/>
            <p:cNvSpPr>
              <a:spLocks/>
            </p:cNvSpPr>
            <p:nvPr/>
          </p:nvSpPr>
          <p:spPr bwMode="auto">
            <a:xfrm>
              <a:off x="1947" y="2118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4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5" name="Freeform 45"/>
            <p:cNvSpPr>
              <a:spLocks/>
            </p:cNvSpPr>
            <p:nvPr/>
          </p:nvSpPr>
          <p:spPr bwMode="auto">
            <a:xfrm>
              <a:off x="1863" y="2130"/>
              <a:ext cx="186" cy="138"/>
            </a:xfrm>
            <a:custGeom>
              <a:avLst/>
              <a:gdLst>
                <a:gd name="T0" fmla="*/ 84 w 186"/>
                <a:gd name="T1" fmla="*/ 102 h 138"/>
                <a:gd name="T2" fmla="*/ 0 w 186"/>
                <a:gd name="T3" fmla="*/ 138 h 138"/>
                <a:gd name="T4" fmla="*/ 102 w 186"/>
                <a:gd name="T5" fmla="*/ 36 h 138"/>
                <a:gd name="T6" fmla="*/ 186 w 186"/>
                <a:gd name="T7" fmla="*/ 0 h 138"/>
                <a:gd name="T8" fmla="*/ 84 w 186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38">
                  <a:moveTo>
                    <a:pt x="84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86" y="0"/>
                  </a:lnTo>
                  <a:lnTo>
                    <a:pt x="84" y="102"/>
                  </a:lnTo>
                  <a:close/>
                </a:path>
              </a:pathLst>
            </a:custGeom>
            <a:solidFill>
              <a:srgbClr val="B6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6" name="Freeform 46"/>
            <p:cNvSpPr>
              <a:spLocks/>
            </p:cNvSpPr>
            <p:nvPr/>
          </p:nvSpPr>
          <p:spPr bwMode="auto">
            <a:xfrm>
              <a:off x="1917" y="2130"/>
              <a:ext cx="132" cy="114"/>
            </a:xfrm>
            <a:custGeom>
              <a:avLst/>
              <a:gdLst>
                <a:gd name="T0" fmla="*/ 30 w 132"/>
                <a:gd name="T1" fmla="*/ 102 h 114"/>
                <a:gd name="T2" fmla="*/ 0 w 132"/>
                <a:gd name="T3" fmla="*/ 114 h 114"/>
                <a:gd name="T4" fmla="*/ 102 w 132"/>
                <a:gd name="T5" fmla="*/ 12 h 114"/>
                <a:gd name="T6" fmla="*/ 132 w 132"/>
                <a:gd name="T7" fmla="*/ 0 h 114"/>
                <a:gd name="T8" fmla="*/ 30 w 132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4">
                  <a:moveTo>
                    <a:pt x="30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6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7" name="Freeform 47"/>
            <p:cNvSpPr>
              <a:spLocks/>
            </p:cNvSpPr>
            <p:nvPr/>
          </p:nvSpPr>
          <p:spPr bwMode="auto">
            <a:xfrm>
              <a:off x="1893" y="2142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7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8" name="Freeform 48"/>
            <p:cNvSpPr>
              <a:spLocks/>
            </p:cNvSpPr>
            <p:nvPr/>
          </p:nvSpPr>
          <p:spPr bwMode="auto">
            <a:xfrm>
              <a:off x="1863" y="2154"/>
              <a:ext cx="132" cy="114"/>
            </a:xfrm>
            <a:custGeom>
              <a:avLst/>
              <a:gdLst>
                <a:gd name="T0" fmla="*/ 30 w 132"/>
                <a:gd name="T1" fmla="*/ 102 h 114"/>
                <a:gd name="T2" fmla="*/ 0 w 132"/>
                <a:gd name="T3" fmla="*/ 114 h 114"/>
                <a:gd name="T4" fmla="*/ 102 w 132"/>
                <a:gd name="T5" fmla="*/ 12 h 114"/>
                <a:gd name="T6" fmla="*/ 132 w 132"/>
                <a:gd name="T7" fmla="*/ 0 h 114"/>
                <a:gd name="T8" fmla="*/ 30 w 132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14">
                  <a:moveTo>
                    <a:pt x="30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94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69" name="Freeform 49"/>
            <p:cNvSpPr>
              <a:spLocks/>
            </p:cNvSpPr>
            <p:nvPr/>
          </p:nvSpPr>
          <p:spPr bwMode="auto">
            <a:xfrm>
              <a:off x="1791" y="2166"/>
              <a:ext cx="174" cy="150"/>
            </a:xfrm>
            <a:custGeom>
              <a:avLst/>
              <a:gdLst>
                <a:gd name="T0" fmla="*/ 72 w 174"/>
                <a:gd name="T1" fmla="*/ 102 h 150"/>
                <a:gd name="T2" fmla="*/ 0 w 174"/>
                <a:gd name="T3" fmla="*/ 150 h 150"/>
                <a:gd name="T4" fmla="*/ 102 w 174"/>
                <a:gd name="T5" fmla="*/ 48 h 150"/>
                <a:gd name="T6" fmla="*/ 174 w 174"/>
                <a:gd name="T7" fmla="*/ 0 h 150"/>
                <a:gd name="T8" fmla="*/ 72 w 174"/>
                <a:gd name="T9" fmla="*/ 10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0">
                  <a:moveTo>
                    <a:pt x="72" y="102"/>
                  </a:moveTo>
                  <a:lnTo>
                    <a:pt x="0" y="150"/>
                  </a:lnTo>
                  <a:lnTo>
                    <a:pt x="102" y="48"/>
                  </a:lnTo>
                  <a:lnTo>
                    <a:pt x="174" y="0"/>
                  </a:lnTo>
                  <a:lnTo>
                    <a:pt x="72" y="102"/>
                  </a:lnTo>
                  <a:close/>
                </a:path>
              </a:pathLst>
            </a:custGeom>
            <a:solidFill>
              <a:srgbClr val="BB4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0" name="Freeform 50"/>
            <p:cNvSpPr>
              <a:spLocks/>
            </p:cNvSpPr>
            <p:nvPr/>
          </p:nvSpPr>
          <p:spPr bwMode="auto">
            <a:xfrm>
              <a:off x="1827" y="2166"/>
              <a:ext cx="138" cy="126"/>
            </a:xfrm>
            <a:custGeom>
              <a:avLst/>
              <a:gdLst>
                <a:gd name="T0" fmla="*/ 36 w 138"/>
                <a:gd name="T1" fmla="*/ 102 h 126"/>
                <a:gd name="T2" fmla="*/ 0 w 138"/>
                <a:gd name="T3" fmla="*/ 126 h 126"/>
                <a:gd name="T4" fmla="*/ 102 w 138"/>
                <a:gd name="T5" fmla="*/ 24 h 126"/>
                <a:gd name="T6" fmla="*/ 138 w 138"/>
                <a:gd name="T7" fmla="*/ 0 h 126"/>
                <a:gd name="T8" fmla="*/ 36 w 138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26">
                  <a:moveTo>
                    <a:pt x="36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BB4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1" name="Freeform 51"/>
            <p:cNvSpPr>
              <a:spLocks/>
            </p:cNvSpPr>
            <p:nvPr/>
          </p:nvSpPr>
          <p:spPr bwMode="auto">
            <a:xfrm>
              <a:off x="1791" y="2190"/>
              <a:ext cx="138" cy="126"/>
            </a:xfrm>
            <a:custGeom>
              <a:avLst/>
              <a:gdLst>
                <a:gd name="T0" fmla="*/ 36 w 138"/>
                <a:gd name="T1" fmla="*/ 102 h 126"/>
                <a:gd name="T2" fmla="*/ 0 w 138"/>
                <a:gd name="T3" fmla="*/ 126 h 126"/>
                <a:gd name="T4" fmla="*/ 102 w 138"/>
                <a:gd name="T5" fmla="*/ 24 h 126"/>
                <a:gd name="T6" fmla="*/ 138 w 138"/>
                <a:gd name="T7" fmla="*/ 0 h 126"/>
                <a:gd name="T8" fmla="*/ 36 w 138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26">
                  <a:moveTo>
                    <a:pt x="36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BD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2" name="Freeform 52"/>
            <p:cNvSpPr>
              <a:spLocks/>
            </p:cNvSpPr>
            <p:nvPr/>
          </p:nvSpPr>
          <p:spPr bwMode="auto">
            <a:xfrm>
              <a:off x="1725" y="2214"/>
              <a:ext cx="168" cy="150"/>
            </a:xfrm>
            <a:custGeom>
              <a:avLst/>
              <a:gdLst>
                <a:gd name="T0" fmla="*/ 66 w 168"/>
                <a:gd name="T1" fmla="*/ 102 h 150"/>
                <a:gd name="T2" fmla="*/ 0 w 168"/>
                <a:gd name="T3" fmla="*/ 150 h 150"/>
                <a:gd name="T4" fmla="*/ 102 w 168"/>
                <a:gd name="T5" fmla="*/ 48 h 150"/>
                <a:gd name="T6" fmla="*/ 168 w 168"/>
                <a:gd name="T7" fmla="*/ 0 h 150"/>
                <a:gd name="T8" fmla="*/ 66 w 168"/>
                <a:gd name="T9" fmla="*/ 10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0">
                  <a:moveTo>
                    <a:pt x="66" y="102"/>
                  </a:moveTo>
                  <a:lnTo>
                    <a:pt x="0" y="150"/>
                  </a:lnTo>
                  <a:lnTo>
                    <a:pt x="102" y="48"/>
                  </a:lnTo>
                  <a:lnTo>
                    <a:pt x="168" y="0"/>
                  </a:lnTo>
                  <a:lnTo>
                    <a:pt x="66" y="102"/>
                  </a:lnTo>
                  <a:close/>
                </a:path>
              </a:pathLst>
            </a:custGeom>
            <a:solidFill>
              <a:srgbClr val="C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3" name="Freeform 53"/>
            <p:cNvSpPr>
              <a:spLocks/>
            </p:cNvSpPr>
            <p:nvPr/>
          </p:nvSpPr>
          <p:spPr bwMode="auto">
            <a:xfrm>
              <a:off x="1665" y="2262"/>
              <a:ext cx="162" cy="150"/>
            </a:xfrm>
            <a:custGeom>
              <a:avLst/>
              <a:gdLst>
                <a:gd name="T0" fmla="*/ 60 w 162"/>
                <a:gd name="T1" fmla="*/ 102 h 150"/>
                <a:gd name="T2" fmla="*/ 0 w 162"/>
                <a:gd name="T3" fmla="*/ 150 h 150"/>
                <a:gd name="T4" fmla="*/ 102 w 162"/>
                <a:gd name="T5" fmla="*/ 48 h 150"/>
                <a:gd name="T6" fmla="*/ 162 w 162"/>
                <a:gd name="T7" fmla="*/ 0 h 150"/>
                <a:gd name="T8" fmla="*/ 60 w 162"/>
                <a:gd name="T9" fmla="*/ 10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0">
                  <a:moveTo>
                    <a:pt x="60" y="102"/>
                  </a:moveTo>
                  <a:lnTo>
                    <a:pt x="0" y="150"/>
                  </a:lnTo>
                  <a:lnTo>
                    <a:pt x="102" y="48"/>
                  </a:lnTo>
                  <a:lnTo>
                    <a:pt x="162" y="0"/>
                  </a:lnTo>
                  <a:lnTo>
                    <a:pt x="60" y="102"/>
                  </a:lnTo>
                  <a:close/>
                </a:path>
              </a:pathLst>
            </a:custGeom>
            <a:solidFill>
              <a:srgbClr val="C5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4" name="Freeform 54"/>
            <p:cNvSpPr>
              <a:spLocks/>
            </p:cNvSpPr>
            <p:nvPr/>
          </p:nvSpPr>
          <p:spPr bwMode="auto">
            <a:xfrm>
              <a:off x="3693" y="2857"/>
              <a:ext cx="150" cy="156"/>
            </a:xfrm>
            <a:custGeom>
              <a:avLst/>
              <a:gdLst>
                <a:gd name="T0" fmla="*/ 0 w 150"/>
                <a:gd name="T1" fmla="*/ 156 h 156"/>
                <a:gd name="T2" fmla="*/ 48 w 150"/>
                <a:gd name="T3" fmla="*/ 96 h 156"/>
                <a:gd name="T4" fmla="*/ 150 w 150"/>
                <a:gd name="T5" fmla="*/ 0 h 156"/>
                <a:gd name="T6" fmla="*/ 102 w 150"/>
                <a:gd name="T7" fmla="*/ 54 h 156"/>
                <a:gd name="T8" fmla="*/ 0 w 150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56">
                  <a:moveTo>
                    <a:pt x="0" y="156"/>
                  </a:moveTo>
                  <a:lnTo>
                    <a:pt x="48" y="96"/>
                  </a:lnTo>
                  <a:lnTo>
                    <a:pt x="150" y="0"/>
                  </a:lnTo>
                  <a:lnTo>
                    <a:pt x="102" y="54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B5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5" name="Freeform 55"/>
            <p:cNvSpPr>
              <a:spLocks/>
            </p:cNvSpPr>
            <p:nvPr/>
          </p:nvSpPr>
          <p:spPr bwMode="auto">
            <a:xfrm>
              <a:off x="3741" y="2797"/>
              <a:ext cx="138" cy="156"/>
            </a:xfrm>
            <a:custGeom>
              <a:avLst/>
              <a:gdLst>
                <a:gd name="T0" fmla="*/ 0 w 138"/>
                <a:gd name="T1" fmla="*/ 156 h 156"/>
                <a:gd name="T2" fmla="*/ 36 w 138"/>
                <a:gd name="T3" fmla="*/ 102 h 156"/>
                <a:gd name="T4" fmla="*/ 138 w 138"/>
                <a:gd name="T5" fmla="*/ 0 h 156"/>
                <a:gd name="T6" fmla="*/ 102 w 138"/>
                <a:gd name="T7" fmla="*/ 60 h 156"/>
                <a:gd name="T8" fmla="*/ 0 w 13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0" y="156"/>
                  </a:moveTo>
                  <a:lnTo>
                    <a:pt x="36" y="102"/>
                  </a:lnTo>
                  <a:lnTo>
                    <a:pt x="138" y="0"/>
                  </a:lnTo>
                  <a:lnTo>
                    <a:pt x="102" y="6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D15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6" name="Freeform 56"/>
            <p:cNvSpPr>
              <a:spLocks/>
            </p:cNvSpPr>
            <p:nvPr/>
          </p:nvSpPr>
          <p:spPr bwMode="auto">
            <a:xfrm>
              <a:off x="3777" y="2737"/>
              <a:ext cx="132" cy="162"/>
            </a:xfrm>
            <a:custGeom>
              <a:avLst/>
              <a:gdLst>
                <a:gd name="T0" fmla="*/ 0 w 132"/>
                <a:gd name="T1" fmla="*/ 162 h 162"/>
                <a:gd name="T2" fmla="*/ 30 w 132"/>
                <a:gd name="T3" fmla="*/ 102 h 162"/>
                <a:gd name="T4" fmla="*/ 132 w 132"/>
                <a:gd name="T5" fmla="*/ 0 h 162"/>
                <a:gd name="T6" fmla="*/ 102 w 132"/>
                <a:gd name="T7" fmla="*/ 60 h 162"/>
                <a:gd name="T8" fmla="*/ 0 w 132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2">
                  <a:moveTo>
                    <a:pt x="0" y="162"/>
                  </a:moveTo>
                  <a:lnTo>
                    <a:pt x="30" y="102"/>
                  </a:lnTo>
                  <a:lnTo>
                    <a:pt x="132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D7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7" name="Freeform 57"/>
            <p:cNvSpPr>
              <a:spLocks/>
            </p:cNvSpPr>
            <p:nvPr/>
          </p:nvSpPr>
          <p:spPr bwMode="auto">
            <a:xfrm>
              <a:off x="3777" y="2767"/>
              <a:ext cx="120" cy="132"/>
            </a:xfrm>
            <a:custGeom>
              <a:avLst/>
              <a:gdLst>
                <a:gd name="T0" fmla="*/ 0 w 120"/>
                <a:gd name="T1" fmla="*/ 132 h 132"/>
                <a:gd name="T2" fmla="*/ 18 w 120"/>
                <a:gd name="T3" fmla="*/ 102 h 132"/>
                <a:gd name="T4" fmla="*/ 120 w 120"/>
                <a:gd name="T5" fmla="*/ 0 h 132"/>
                <a:gd name="T6" fmla="*/ 102 w 120"/>
                <a:gd name="T7" fmla="*/ 30 h 132"/>
                <a:gd name="T8" fmla="*/ 0 w 120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2">
                  <a:moveTo>
                    <a:pt x="0" y="132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3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D7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8" name="Freeform 58"/>
            <p:cNvSpPr>
              <a:spLocks/>
            </p:cNvSpPr>
            <p:nvPr/>
          </p:nvSpPr>
          <p:spPr bwMode="auto">
            <a:xfrm>
              <a:off x="3795" y="2737"/>
              <a:ext cx="114" cy="132"/>
            </a:xfrm>
            <a:custGeom>
              <a:avLst/>
              <a:gdLst>
                <a:gd name="T0" fmla="*/ 0 w 114"/>
                <a:gd name="T1" fmla="*/ 132 h 132"/>
                <a:gd name="T2" fmla="*/ 12 w 114"/>
                <a:gd name="T3" fmla="*/ 102 h 132"/>
                <a:gd name="T4" fmla="*/ 114 w 114"/>
                <a:gd name="T5" fmla="*/ 0 h 132"/>
                <a:gd name="T6" fmla="*/ 102 w 114"/>
                <a:gd name="T7" fmla="*/ 30 h 132"/>
                <a:gd name="T8" fmla="*/ 0 w 114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32">
                  <a:moveTo>
                    <a:pt x="0" y="132"/>
                  </a:moveTo>
                  <a:lnTo>
                    <a:pt x="12" y="102"/>
                  </a:lnTo>
                  <a:lnTo>
                    <a:pt x="114" y="0"/>
                  </a:lnTo>
                  <a:lnTo>
                    <a:pt x="102" y="3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D95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79" name="Freeform 59"/>
            <p:cNvSpPr>
              <a:spLocks/>
            </p:cNvSpPr>
            <p:nvPr/>
          </p:nvSpPr>
          <p:spPr bwMode="auto">
            <a:xfrm>
              <a:off x="3807" y="2677"/>
              <a:ext cx="120" cy="162"/>
            </a:xfrm>
            <a:custGeom>
              <a:avLst/>
              <a:gdLst>
                <a:gd name="T0" fmla="*/ 0 w 120"/>
                <a:gd name="T1" fmla="*/ 162 h 162"/>
                <a:gd name="T2" fmla="*/ 18 w 120"/>
                <a:gd name="T3" fmla="*/ 102 h 162"/>
                <a:gd name="T4" fmla="*/ 120 w 120"/>
                <a:gd name="T5" fmla="*/ 0 h 162"/>
                <a:gd name="T6" fmla="*/ 102 w 120"/>
                <a:gd name="T7" fmla="*/ 60 h 162"/>
                <a:gd name="T8" fmla="*/ 0 w 12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2">
                  <a:moveTo>
                    <a:pt x="0" y="162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DC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0" name="Freeform 60"/>
            <p:cNvSpPr>
              <a:spLocks/>
            </p:cNvSpPr>
            <p:nvPr/>
          </p:nvSpPr>
          <p:spPr bwMode="auto">
            <a:xfrm>
              <a:off x="3807" y="2719"/>
              <a:ext cx="108" cy="120"/>
            </a:xfrm>
            <a:custGeom>
              <a:avLst/>
              <a:gdLst>
                <a:gd name="T0" fmla="*/ 0 w 108"/>
                <a:gd name="T1" fmla="*/ 120 h 120"/>
                <a:gd name="T2" fmla="*/ 6 w 108"/>
                <a:gd name="T3" fmla="*/ 102 h 120"/>
                <a:gd name="T4" fmla="*/ 108 w 108"/>
                <a:gd name="T5" fmla="*/ 0 h 120"/>
                <a:gd name="T6" fmla="*/ 102 w 108"/>
                <a:gd name="T7" fmla="*/ 18 h 120"/>
                <a:gd name="T8" fmla="*/ 0 w 108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0">
                  <a:moveTo>
                    <a:pt x="0" y="120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18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C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1" name="Freeform 61"/>
            <p:cNvSpPr>
              <a:spLocks/>
            </p:cNvSpPr>
            <p:nvPr/>
          </p:nvSpPr>
          <p:spPr bwMode="auto">
            <a:xfrm>
              <a:off x="3813" y="2695"/>
              <a:ext cx="108" cy="126"/>
            </a:xfrm>
            <a:custGeom>
              <a:avLst/>
              <a:gdLst>
                <a:gd name="T0" fmla="*/ 0 w 108"/>
                <a:gd name="T1" fmla="*/ 126 h 126"/>
                <a:gd name="T2" fmla="*/ 6 w 108"/>
                <a:gd name="T3" fmla="*/ 102 h 126"/>
                <a:gd name="T4" fmla="*/ 108 w 108"/>
                <a:gd name="T5" fmla="*/ 0 h 126"/>
                <a:gd name="T6" fmla="*/ 102 w 108"/>
                <a:gd name="T7" fmla="*/ 24 h 126"/>
                <a:gd name="T8" fmla="*/ 0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0" y="126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24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DC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2" name="Freeform 62"/>
            <p:cNvSpPr>
              <a:spLocks/>
            </p:cNvSpPr>
            <p:nvPr/>
          </p:nvSpPr>
          <p:spPr bwMode="auto">
            <a:xfrm>
              <a:off x="3819" y="2677"/>
              <a:ext cx="108" cy="120"/>
            </a:xfrm>
            <a:custGeom>
              <a:avLst/>
              <a:gdLst>
                <a:gd name="T0" fmla="*/ 0 w 108"/>
                <a:gd name="T1" fmla="*/ 120 h 120"/>
                <a:gd name="T2" fmla="*/ 6 w 108"/>
                <a:gd name="T3" fmla="*/ 102 h 120"/>
                <a:gd name="T4" fmla="*/ 108 w 108"/>
                <a:gd name="T5" fmla="*/ 0 h 120"/>
                <a:gd name="T6" fmla="*/ 102 w 108"/>
                <a:gd name="T7" fmla="*/ 18 h 120"/>
                <a:gd name="T8" fmla="*/ 0 w 108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0">
                  <a:moveTo>
                    <a:pt x="0" y="120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18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D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3" name="Freeform 63"/>
            <p:cNvSpPr>
              <a:spLocks/>
            </p:cNvSpPr>
            <p:nvPr/>
          </p:nvSpPr>
          <p:spPr bwMode="auto">
            <a:xfrm>
              <a:off x="3825" y="2610"/>
              <a:ext cx="108" cy="169"/>
            </a:xfrm>
            <a:custGeom>
              <a:avLst/>
              <a:gdLst>
                <a:gd name="T0" fmla="*/ 0 w 108"/>
                <a:gd name="T1" fmla="*/ 169 h 169"/>
                <a:gd name="T2" fmla="*/ 6 w 108"/>
                <a:gd name="T3" fmla="*/ 103 h 169"/>
                <a:gd name="T4" fmla="*/ 108 w 108"/>
                <a:gd name="T5" fmla="*/ 0 h 169"/>
                <a:gd name="T6" fmla="*/ 102 w 108"/>
                <a:gd name="T7" fmla="*/ 67 h 169"/>
                <a:gd name="T8" fmla="*/ 0 w 108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69">
                  <a:moveTo>
                    <a:pt x="0" y="169"/>
                  </a:moveTo>
                  <a:lnTo>
                    <a:pt x="6" y="103"/>
                  </a:lnTo>
                  <a:lnTo>
                    <a:pt x="108" y="0"/>
                  </a:lnTo>
                  <a:lnTo>
                    <a:pt x="102" y="67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DF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4" name="Freeform 64"/>
            <p:cNvSpPr>
              <a:spLocks/>
            </p:cNvSpPr>
            <p:nvPr/>
          </p:nvSpPr>
          <p:spPr bwMode="auto">
            <a:xfrm>
              <a:off x="3825" y="2640"/>
              <a:ext cx="102" cy="139"/>
            </a:xfrm>
            <a:custGeom>
              <a:avLst/>
              <a:gdLst>
                <a:gd name="T0" fmla="*/ 0 w 102"/>
                <a:gd name="T1" fmla="*/ 139 h 139"/>
                <a:gd name="T2" fmla="*/ 6 w 102"/>
                <a:gd name="T3" fmla="*/ 103 h 139"/>
                <a:gd name="T4" fmla="*/ 102 w 102"/>
                <a:gd name="T5" fmla="*/ 0 h 139"/>
                <a:gd name="T6" fmla="*/ 102 w 102"/>
                <a:gd name="T7" fmla="*/ 37 h 139"/>
                <a:gd name="T8" fmla="*/ 0 w 102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9">
                  <a:moveTo>
                    <a:pt x="0" y="139"/>
                  </a:moveTo>
                  <a:lnTo>
                    <a:pt x="6" y="103"/>
                  </a:lnTo>
                  <a:lnTo>
                    <a:pt x="102" y="0"/>
                  </a:lnTo>
                  <a:lnTo>
                    <a:pt x="102" y="37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F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5" name="Freeform 65"/>
            <p:cNvSpPr>
              <a:spLocks/>
            </p:cNvSpPr>
            <p:nvPr/>
          </p:nvSpPr>
          <p:spPr bwMode="auto">
            <a:xfrm>
              <a:off x="3831" y="2610"/>
              <a:ext cx="102" cy="133"/>
            </a:xfrm>
            <a:custGeom>
              <a:avLst/>
              <a:gdLst>
                <a:gd name="T0" fmla="*/ 0 w 102"/>
                <a:gd name="T1" fmla="*/ 133 h 133"/>
                <a:gd name="T2" fmla="*/ 0 w 102"/>
                <a:gd name="T3" fmla="*/ 103 h 133"/>
                <a:gd name="T4" fmla="*/ 102 w 102"/>
                <a:gd name="T5" fmla="*/ 0 h 133"/>
                <a:gd name="T6" fmla="*/ 96 w 102"/>
                <a:gd name="T7" fmla="*/ 30 h 133"/>
                <a:gd name="T8" fmla="*/ 0 w 102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3">
                  <a:moveTo>
                    <a:pt x="0" y="133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96" y="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6" name="Freeform 66"/>
            <p:cNvSpPr>
              <a:spLocks/>
            </p:cNvSpPr>
            <p:nvPr/>
          </p:nvSpPr>
          <p:spPr bwMode="auto">
            <a:xfrm>
              <a:off x="3825" y="2544"/>
              <a:ext cx="108" cy="169"/>
            </a:xfrm>
            <a:custGeom>
              <a:avLst/>
              <a:gdLst>
                <a:gd name="T0" fmla="*/ 6 w 108"/>
                <a:gd name="T1" fmla="*/ 169 h 169"/>
                <a:gd name="T2" fmla="*/ 0 w 108"/>
                <a:gd name="T3" fmla="*/ 102 h 169"/>
                <a:gd name="T4" fmla="*/ 102 w 108"/>
                <a:gd name="T5" fmla="*/ 0 h 169"/>
                <a:gd name="T6" fmla="*/ 108 w 108"/>
                <a:gd name="T7" fmla="*/ 66 h 169"/>
                <a:gd name="T8" fmla="*/ 6 w 108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69">
                  <a:moveTo>
                    <a:pt x="6" y="169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6"/>
                  </a:lnTo>
                  <a:lnTo>
                    <a:pt x="6" y="169"/>
                  </a:lnTo>
                  <a:close/>
                </a:path>
              </a:pathLst>
            </a:custGeom>
            <a:solidFill>
              <a:srgbClr val="E15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7" name="Freeform 67"/>
            <p:cNvSpPr>
              <a:spLocks/>
            </p:cNvSpPr>
            <p:nvPr/>
          </p:nvSpPr>
          <p:spPr bwMode="auto">
            <a:xfrm>
              <a:off x="3831" y="2580"/>
              <a:ext cx="102" cy="133"/>
            </a:xfrm>
            <a:custGeom>
              <a:avLst/>
              <a:gdLst>
                <a:gd name="T0" fmla="*/ 0 w 102"/>
                <a:gd name="T1" fmla="*/ 133 h 133"/>
                <a:gd name="T2" fmla="*/ 0 w 102"/>
                <a:gd name="T3" fmla="*/ 103 h 133"/>
                <a:gd name="T4" fmla="*/ 96 w 102"/>
                <a:gd name="T5" fmla="*/ 0 h 133"/>
                <a:gd name="T6" fmla="*/ 102 w 102"/>
                <a:gd name="T7" fmla="*/ 30 h 133"/>
                <a:gd name="T8" fmla="*/ 0 w 102"/>
                <a:gd name="T9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3">
                  <a:moveTo>
                    <a:pt x="0" y="133"/>
                  </a:moveTo>
                  <a:lnTo>
                    <a:pt x="0" y="103"/>
                  </a:lnTo>
                  <a:lnTo>
                    <a:pt x="96" y="0"/>
                  </a:lnTo>
                  <a:lnTo>
                    <a:pt x="102" y="30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E15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8" name="Freeform 68"/>
            <p:cNvSpPr>
              <a:spLocks/>
            </p:cNvSpPr>
            <p:nvPr/>
          </p:nvSpPr>
          <p:spPr bwMode="auto">
            <a:xfrm>
              <a:off x="3825" y="2544"/>
              <a:ext cx="102" cy="139"/>
            </a:xfrm>
            <a:custGeom>
              <a:avLst/>
              <a:gdLst>
                <a:gd name="T0" fmla="*/ 6 w 102"/>
                <a:gd name="T1" fmla="*/ 139 h 139"/>
                <a:gd name="T2" fmla="*/ 0 w 102"/>
                <a:gd name="T3" fmla="*/ 102 h 139"/>
                <a:gd name="T4" fmla="*/ 102 w 102"/>
                <a:gd name="T5" fmla="*/ 0 h 139"/>
                <a:gd name="T6" fmla="*/ 102 w 102"/>
                <a:gd name="T7" fmla="*/ 36 h 139"/>
                <a:gd name="T8" fmla="*/ 6 w 102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9">
                  <a:moveTo>
                    <a:pt x="6" y="139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2" y="36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E0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89" name="Freeform 69"/>
            <p:cNvSpPr>
              <a:spLocks/>
            </p:cNvSpPr>
            <p:nvPr/>
          </p:nvSpPr>
          <p:spPr bwMode="auto">
            <a:xfrm>
              <a:off x="3807" y="2484"/>
              <a:ext cx="120" cy="162"/>
            </a:xfrm>
            <a:custGeom>
              <a:avLst/>
              <a:gdLst>
                <a:gd name="T0" fmla="*/ 18 w 120"/>
                <a:gd name="T1" fmla="*/ 162 h 162"/>
                <a:gd name="T2" fmla="*/ 0 w 120"/>
                <a:gd name="T3" fmla="*/ 102 h 162"/>
                <a:gd name="T4" fmla="*/ 102 w 120"/>
                <a:gd name="T5" fmla="*/ 0 h 162"/>
                <a:gd name="T6" fmla="*/ 120 w 120"/>
                <a:gd name="T7" fmla="*/ 60 h 162"/>
                <a:gd name="T8" fmla="*/ 18 w 12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2">
                  <a:moveTo>
                    <a:pt x="18" y="16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0"/>
                  </a:lnTo>
                  <a:lnTo>
                    <a:pt x="18" y="162"/>
                  </a:lnTo>
                  <a:close/>
                </a:path>
              </a:pathLst>
            </a:custGeom>
            <a:solidFill>
              <a:srgbClr val="DF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0" name="Freeform 70"/>
            <p:cNvSpPr>
              <a:spLocks/>
            </p:cNvSpPr>
            <p:nvPr/>
          </p:nvSpPr>
          <p:spPr bwMode="auto">
            <a:xfrm>
              <a:off x="3819" y="2526"/>
              <a:ext cx="108" cy="120"/>
            </a:xfrm>
            <a:custGeom>
              <a:avLst/>
              <a:gdLst>
                <a:gd name="T0" fmla="*/ 6 w 108"/>
                <a:gd name="T1" fmla="*/ 120 h 120"/>
                <a:gd name="T2" fmla="*/ 0 w 108"/>
                <a:gd name="T3" fmla="*/ 102 h 120"/>
                <a:gd name="T4" fmla="*/ 102 w 108"/>
                <a:gd name="T5" fmla="*/ 0 h 120"/>
                <a:gd name="T6" fmla="*/ 108 w 108"/>
                <a:gd name="T7" fmla="*/ 18 h 120"/>
                <a:gd name="T8" fmla="*/ 6 w 108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0">
                  <a:moveTo>
                    <a:pt x="6" y="12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0"/>
                  </a:lnTo>
                  <a:close/>
                </a:path>
              </a:pathLst>
            </a:custGeom>
            <a:solidFill>
              <a:srgbClr val="DF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1" name="Freeform 71"/>
            <p:cNvSpPr>
              <a:spLocks/>
            </p:cNvSpPr>
            <p:nvPr/>
          </p:nvSpPr>
          <p:spPr bwMode="auto">
            <a:xfrm>
              <a:off x="3813" y="2508"/>
              <a:ext cx="108" cy="120"/>
            </a:xfrm>
            <a:custGeom>
              <a:avLst/>
              <a:gdLst>
                <a:gd name="T0" fmla="*/ 6 w 108"/>
                <a:gd name="T1" fmla="*/ 120 h 120"/>
                <a:gd name="T2" fmla="*/ 0 w 108"/>
                <a:gd name="T3" fmla="*/ 96 h 120"/>
                <a:gd name="T4" fmla="*/ 102 w 108"/>
                <a:gd name="T5" fmla="*/ 0 h 120"/>
                <a:gd name="T6" fmla="*/ 108 w 108"/>
                <a:gd name="T7" fmla="*/ 18 h 120"/>
                <a:gd name="T8" fmla="*/ 6 w 108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0">
                  <a:moveTo>
                    <a:pt x="6" y="120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0"/>
                  </a:lnTo>
                  <a:close/>
                </a:path>
              </a:pathLst>
            </a:custGeom>
            <a:solidFill>
              <a:srgbClr val="DE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2" name="Freeform 72"/>
            <p:cNvSpPr>
              <a:spLocks/>
            </p:cNvSpPr>
            <p:nvPr/>
          </p:nvSpPr>
          <p:spPr bwMode="auto">
            <a:xfrm>
              <a:off x="3807" y="2484"/>
              <a:ext cx="108" cy="120"/>
            </a:xfrm>
            <a:custGeom>
              <a:avLst/>
              <a:gdLst>
                <a:gd name="T0" fmla="*/ 6 w 108"/>
                <a:gd name="T1" fmla="*/ 120 h 120"/>
                <a:gd name="T2" fmla="*/ 0 w 108"/>
                <a:gd name="T3" fmla="*/ 102 h 120"/>
                <a:gd name="T4" fmla="*/ 102 w 108"/>
                <a:gd name="T5" fmla="*/ 0 h 120"/>
                <a:gd name="T6" fmla="*/ 108 w 108"/>
                <a:gd name="T7" fmla="*/ 24 h 120"/>
                <a:gd name="T8" fmla="*/ 6 w 108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0">
                  <a:moveTo>
                    <a:pt x="6" y="12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24"/>
                  </a:lnTo>
                  <a:lnTo>
                    <a:pt x="6" y="120"/>
                  </a:lnTo>
                  <a:close/>
                </a:path>
              </a:pathLst>
            </a:custGeom>
            <a:solidFill>
              <a:srgbClr val="DD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3" name="Freeform 73"/>
            <p:cNvSpPr>
              <a:spLocks/>
            </p:cNvSpPr>
            <p:nvPr/>
          </p:nvSpPr>
          <p:spPr bwMode="auto">
            <a:xfrm>
              <a:off x="3777" y="2424"/>
              <a:ext cx="132" cy="162"/>
            </a:xfrm>
            <a:custGeom>
              <a:avLst/>
              <a:gdLst>
                <a:gd name="T0" fmla="*/ 30 w 132"/>
                <a:gd name="T1" fmla="*/ 162 h 162"/>
                <a:gd name="T2" fmla="*/ 0 w 132"/>
                <a:gd name="T3" fmla="*/ 102 h 162"/>
                <a:gd name="T4" fmla="*/ 102 w 132"/>
                <a:gd name="T5" fmla="*/ 0 h 162"/>
                <a:gd name="T6" fmla="*/ 132 w 132"/>
                <a:gd name="T7" fmla="*/ 60 h 162"/>
                <a:gd name="T8" fmla="*/ 30 w 132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2">
                  <a:moveTo>
                    <a:pt x="30" y="16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0"/>
                  </a:lnTo>
                  <a:lnTo>
                    <a:pt x="30" y="162"/>
                  </a:lnTo>
                  <a:close/>
                </a:path>
              </a:pathLst>
            </a:custGeom>
            <a:solidFill>
              <a:srgbClr val="DC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4" name="Freeform 74"/>
            <p:cNvSpPr>
              <a:spLocks/>
            </p:cNvSpPr>
            <p:nvPr/>
          </p:nvSpPr>
          <p:spPr bwMode="auto">
            <a:xfrm>
              <a:off x="3801" y="2472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C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5" name="Freeform 75"/>
            <p:cNvSpPr>
              <a:spLocks/>
            </p:cNvSpPr>
            <p:nvPr/>
          </p:nvSpPr>
          <p:spPr bwMode="auto">
            <a:xfrm>
              <a:off x="3795" y="2460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B5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6" name="Freeform 76"/>
            <p:cNvSpPr>
              <a:spLocks/>
            </p:cNvSpPr>
            <p:nvPr/>
          </p:nvSpPr>
          <p:spPr bwMode="auto">
            <a:xfrm>
              <a:off x="3789" y="2448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A5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7" name="Freeform 77"/>
            <p:cNvSpPr>
              <a:spLocks/>
            </p:cNvSpPr>
            <p:nvPr/>
          </p:nvSpPr>
          <p:spPr bwMode="auto">
            <a:xfrm>
              <a:off x="3783" y="2436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9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8" name="Freeform 78"/>
            <p:cNvSpPr>
              <a:spLocks/>
            </p:cNvSpPr>
            <p:nvPr/>
          </p:nvSpPr>
          <p:spPr bwMode="auto">
            <a:xfrm>
              <a:off x="3777" y="2424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8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399" name="Freeform 79"/>
            <p:cNvSpPr>
              <a:spLocks/>
            </p:cNvSpPr>
            <p:nvPr/>
          </p:nvSpPr>
          <p:spPr bwMode="auto">
            <a:xfrm>
              <a:off x="3741" y="2370"/>
              <a:ext cx="138" cy="156"/>
            </a:xfrm>
            <a:custGeom>
              <a:avLst/>
              <a:gdLst>
                <a:gd name="T0" fmla="*/ 36 w 138"/>
                <a:gd name="T1" fmla="*/ 156 h 156"/>
                <a:gd name="T2" fmla="*/ 0 w 138"/>
                <a:gd name="T3" fmla="*/ 102 h 156"/>
                <a:gd name="T4" fmla="*/ 102 w 138"/>
                <a:gd name="T5" fmla="*/ 0 h 156"/>
                <a:gd name="T6" fmla="*/ 138 w 138"/>
                <a:gd name="T7" fmla="*/ 54 h 156"/>
                <a:gd name="T8" fmla="*/ 36 w 13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56">
                  <a:moveTo>
                    <a:pt x="36" y="15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8" y="54"/>
                  </a:lnTo>
                  <a:lnTo>
                    <a:pt x="36" y="156"/>
                  </a:lnTo>
                  <a:close/>
                </a:path>
              </a:pathLst>
            </a:custGeom>
            <a:solidFill>
              <a:srgbClr val="D7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0" name="Freeform 80"/>
            <p:cNvSpPr>
              <a:spLocks/>
            </p:cNvSpPr>
            <p:nvPr/>
          </p:nvSpPr>
          <p:spPr bwMode="auto">
            <a:xfrm>
              <a:off x="3771" y="2418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96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75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1" name="Freeform 81"/>
            <p:cNvSpPr>
              <a:spLocks/>
            </p:cNvSpPr>
            <p:nvPr/>
          </p:nvSpPr>
          <p:spPr bwMode="auto">
            <a:xfrm>
              <a:off x="3765" y="2406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12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65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2" name="Freeform 82"/>
            <p:cNvSpPr>
              <a:spLocks/>
            </p:cNvSpPr>
            <p:nvPr/>
          </p:nvSpPr>
          <p:spPr bwMode="auto">
            <a:xfrm>
              <a:off x="3759" y="2394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55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3" name="Freeform 83"/>
            <p:cNvSpPr>
              <a:spLocks/>
            </p:cNvSpPr>
            <p:nvPr/>
          </p:nvSpPr>
          <p:spPr bwMode="auto">
            <a:xfrm>
              <a:off x="3753" y="2388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45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4" name="Freeform 84"/>
            <p:cNvSpPr>
              <a:spLocks/>
            </p:cNvSpPr>
            <p:nvPr/>
          </p:nvSpPr>
          <p:spPr bwMode="auto">
            <a:xfrm>
              <a:off x="3747" y="2376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35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5" name="Freeform 85"/>
            <p:cNvSpPr>
              <a:spLocks/>
            </p:cNvSpPr>
            <p:nvPr/>
          </p:nvSpPr>
          <p:spPr bwMode="auto">
            <a:xfrm>
              <a:off x="3741" y="2370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25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6" name="Freeform 86"/>
            <p:cNvSpPr>
              <a:spLocks/>
            </p:cNvSpPr>
            <p:nvPr/>
          </p:nvSpPr>
          <p:spPr bwMode="auto">
            <a:xfrm>
              <a:off x="3693" y="2310"/>
              <a:ext cx="150" cy="162"/>
            </a:xfrm>
            <a:custGeom>
              <a:avLst/>
              <a:gdLst>
                <a:gd name="T0" fmla="*/ 48 w 150"/>
                <a:gd name="T1" fmla="*/ 162 h 162"/>
                <a:gd name="T2" fmla="*/ 0 w 150"/>
                <a:gd name="T3" fmla="*/ 102 h 162"/>
                <a:gd name="T4" fmla="*/ 102 w 150"/>
                <a:gd name="T5" fmla="*/ 0 h 162"/>
                <a:gd name="T6" fmla="*/ 150 w 150"/>
                <a:gd name="T7" fmla="*/ 60 h 162"/>
                <a:gd name="T8" fmla="*/ 48 w 15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62">
                  <a:moveTo>
                    <a:pt x="48" y="16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50" y="60"/>
                  </a:lnTo>
                  <a:lnTo>
                    <a:pt x="48" y="162"/>
                  </a:lnTo>
                  <a:close/>
                </a:path>
              </a:pathLst>
            </a:custGeom>
            <a:solidFill>
              <a:srgbClr val="D15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7" name="Freeform 87"/>
            <p:cNvSpPr>
              <a:spLocks/>
            </p:cNvSpPr>
            <p:nvPr/>
          </p:nvSpPr>
          <p:spPr bwMode="auto">
            <a:xfrm>
              <a:off x="3735" y="2358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15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8" name="Freeform 88"/>
            <p:cNvSpPr>
              <a:spLocks/>
            </p:cNvSpPr>
            <p:nvPr/>
          </p:nvSpPr>
          <p:spPr bwMode="auto">
            <a:xfrm>
              <a:off x="3723" y="2352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96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D0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09" name="Freeform 89"/>
            <p:cNvSpPr>
              <a:spLocks/>
            </p:cNvSpPr>
            <p:nvPr/>
          </p:nvSpPr>
          <p:spPr bwMode="auto">
            <a:xfrm>
              <a:off x="3717" y="2340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12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F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0" name="Freeform 90"/>
            <p:cNvSpPr>
              <a:spLocks/>
            </p:cNvSpPr>
            <p:nvPr/>
          </p:nvSpPr>
          <p:spPr bwMode="auto">
            <a:xfrm>
              <a:off x="3711" y="2328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96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96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CE5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1" name="Freeform 91"/>
            <p:cNvSpPr>
              <a:spLocks/>
            </p:cNvSpPr>
            <p:nvPr/>
          </p:nvSpPr>
          <p:spPr bwMode="auto">
            <a:xfrm>
              <a:off x="3699" y="2322"/>
              <a:ext cx="108" cy="108"/>
            </a:xfrm>
            <a:custGeom>
              <a:avLst/>
              <a:gdLst>
                <a:gd name="T0" fmla="*/ 12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12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D5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2" name="Freeform 92"/>
            <p:cNvSpPr>
              <a:spLocks/>
            </p:cNvSpPr>
            <p:nvPr/>
          </p:nvSpPr>
          <p:spPr bwMode="auto">
            <a:xfrm>
              <a:off x="3693" y="2310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CC5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3" name="Freeform 93"/>
            <p:cNvSpPr>
              <a:spLocks/>
            </p:cNvSpPr>
            <p:nvPr/>
          </p:nvSpPr>
          <p:spPr bwMode="auto">
            <a:xfrm>
              <a:off x="3633" y="2262"/>
              <a:ext cx="162" cy="150"/>
            </a:xfrm>
            <a:custGeom>
              <a:avLst/>
              <a:gdLst>
                <a:gd name="T0" fmla="*/ 60 w 162"/>
                <a:gd name="T1" fmla="*/ 150 h 150"/>
                <a:gd name="T2" fmla="*/ 0 w 162"/>
                <a:gd name="T3" fmla="*/ 102 h 150"/>
                <a:gd name="T4" fmla="*/ 102 w 162"/>
                <a:gd name="T5" fmla="*/ 0 h 150"/>
                <a:gd name="T6" fmla="*/ 162 w 162"/>
                <a:gd name="T7" fmla="*/ 48 h 150"/>
                <a:gd name="T8" fmla="*/ 60 w 162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0">
                  <a:moveTo>
                    <a:pt x="60" y="15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2" y="48"/>
                  </a:lnTo>
                  <a:lnTo>
                    <a:pt x="60" y="150"/>
                  </a:lnTo>
                  <a:close/>
                </a:path>
              </a:pathLst>
            </a:custGeom>
            <a:solidFill>
              <a:srgbClr val="CB5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4" name="Freeform 94"/>
            <p:cNvSpPr>
              <a:spLocks/>
            </p:cNvSpPr>
            <p:nvPr/>
          </p:nvSpPr>
          <p:spPr bwMode="auto">
            <a:xfrm>
              <a:off x="3681" y="2304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B5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5" name="Freeform 95"/>
            <p:cNvSpPr>
              <a:spLocks/>
            </p:cNvSpPr>
            <p:nvPr/>
          </p:nvSpPr>
          <p:spPr bwMode="auto">
            <a:xfrm>
              <a:off x="3675" y="2298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A5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6" name="Freeform 96"/>
            <p:cNvSpPr>
              <a:spLocks/>
            </p:cNvSpPr>
            <p:nvPr/>
          </p:nvSpPr>
          <p:spPr bwMode="auto">
            <a:xfrm>
              <a:off x="3663" y="2286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95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7" name="Freeform 97"/>
            <p:cNvSpPr>
              <a:spLocks/>
            </p:cNvSpPr>
            <p:nvPr/>
          </p:nvSpPr>
          <p:spPr bwMode="auto">
            <a:xfrm>
              <a:off x="3651" y="2280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8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8" name="Freeform 98"/>
            <p:cNvSpPr>
              <a:spLocks/>
            </p:cNvSpPr>
            <p:nvPr/>
          </p:nvSpPr>
          <p:spPr bwMode="auto">
            <a:xfrm>
              <a:off x="3645" y="2268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C7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19" name="Freeform 99"/>
            <p:cNvSpPr>
              <a:spLocks/>
            </p:cNvSpPr>
            <p:nvPr/>
          </p:nvSpPr>
          <p:spPr bwMode="auto">
            <a:xfrm>
              <a:off x="3633" y="2262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6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0" name="Freeform 100"/>
            <p:cNvSpPr>
              <a:spLocks/>
            </p:cNvSpPr>
            <p:nvPr/>
          </p:nvSpPr>
          <p:spPr bwMode="auto">
            <a:xfrm>
              <a:off x="3567" y="2214"/>
              <a:ext cx="168" cy="150"/>
            </a:xfrm>
            <a:custGeom>
              <a:avLst/>
              <a:gdLst>
                <a:gd name="T0" fmla="*/ 66 w 168"/>
                <a:gd name="T1" fmla="*/ 150 h 150"/>
                <a:gd name="T2" fmla="*/ 0 w 168"/>
                <a:gd name="T3" fmla="*/ 102 h 150"/>
                <a:gd name="T4" fmla="*/ 102 w 168"/>
                <a:gd name="T5" fmla="*/ 0 h 150"/>
                <a:gd name="T6" fmla="*/ 168 w 168"/>
                <a:gd name="T7" fmla="*/ 48 h 150"/>
                <a:gd name="T8" fmla="*/ 66 w 168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0">
                  <a:moveTo>
                    <a:pt x="66" y="15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8" y="48"/>
                  </a:lnTo>
                  <a:lnTo>
                    <a:pt x="66" y="150"/>
                  </a:lnTo>
                  <a:close/>
                </a:path>
              </a:pathLst>
            </a:custGeom>
            <a:solidFill>
              <a:srgbClr val="C5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1" name="Freeform 101"/>
            <p:cNvSpPr>
              <a:spLocks/>
            </p:cNvSpPr>
            <p:nvPr/>
          </p:nvSpPr>
          <p:spPr bwMode="auto">
            <a:xfrm>
              <a:off x="3621" y="2250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5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2" name="Freeform 102"/>
            <p:cNvSpPr>
              <a:spLocks/>
            </p:cNvSpPr>
            <p:nvPr/>
          </p:nvSpPr>
          <p:spPr bwMode="auto">
            <a:xfrm>
              <a:off x="3609" y="2244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44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3" name="Freeform 103"/>
            <p:cNvSpPr>
              <a:spLocks/>
            </p:cNvSpPr>
            <p:nvPr/>
          </p:nvSpPr>
          <p:spPr bwMode="auto">
            <a:xfrm>
              <a:off x="3597" y="2232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3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4" name="Freeform 104"/>
            <p:cNvSpPr>
              <a:spLocks/>
            </p:cNvSpPr>
            <p:nvPr/>
          </p:nvSpPr>
          <p:spPr bwMode="auto">
            <a:xfrm>
              <a:off x="3579" y="2220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C2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5" name="Freeform 105"/>
            <p:cNvSpPr>
              <a:spLocks/>
            </p:cNvSpPr>
            <p:nvPr/>
          </p:nvSpPr>
          <p:spPr bwMode="auto">
            <a:xfrm>
              <a:off x="3567" y="2214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1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6" name="Freeform 106"/>
            <p:cNvSpPr>
              <a:spLocks/>
            </p:cNvSpPr>
            <p:nvPr/>
          </p:nvSpPr>
          <p:spPr bwMode="auto">
            <a:xfrm>
              <a:off x="3495" y="2166"/>
              <a:ext cx="174" cy="150"/>
            </a:xfrm>
            <a:custGeom>
              <a:avLst/>
              <a:gdLst>
                <a:gd name="T0" fmla="*/ 72 w 174"/>
                <a:gd name="T1" fmla="*/ 150 h 150"/>
                <a:gd name="T2" fmla="*/ 0 w 174"/>
                <a:gd name="T3" fmla="*/ 102 h 150"/>
                <a:gd name="T4" fmla="*/ 102 w 174"/>
                <a:gd name="T5" fmla="*/ 0 h 150"/>
                <a:gd name="T6" fmla="*/ 174 w 174"/>
                <a:gd name="T7" fmla="*/ 48 h 150"/>
                <a:gd name="T8" fmla="*/ 72 w 174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50">
                  <a:moveTo>
                    <a:pt x="72" y="15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74" y="48"/>
                  </a:lnTo>
                  <a:lnTo>
                    <a:pt x="72" y="150"/>
                  </a:lnTo>
                  <a:close/>
                </a:path>
              </a:pathLst>
            </a:custGeom>
            <a:solidFill>
              <a:srgbClr val="C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7" name="Freeform 107"/>
            <p:cNvSpPr>
              <a:spLocks/>
            </p:cNvSpPr>
            <p:nvPr/>
          </p:nvSpPr>
          <p:spPr bwMode="auto">
            <a:xfrm>
              <a:off x="3555" y="2202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0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8" name="Freeform 108"/>
            <p:cNvSpPr>
              <a:spLocks/>
            </p:cNvSpPr>
            <p:nvPr/>
          </p:nvSpPr>
          <p:spPr bwMode="auto">
            <a:xfrm>
              <a:off x="3537" y="2196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F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29" name="Freeform 109"/>
            <p:cNvSpPr>
              <a:spLocks/>
            </p:cNvSpPr>
            <p:nvPr/>
          </p:nvSpPr>
          <p:spPr bwMode="auto">
            <a:xfrm>
              <a:off x="3525" y="2184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BE4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0" name="Freeform 110"/>
            <p:cNvSpPr>
              <a:spLocks/>
            </p:cNvSpPr>
            <p:nvPr/>
          </p:nvSpPr>
          <p:spPr bwMode="auto">
            <a:xfrm>
              <a:off x="3507" y="2178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D4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1" name="Freeform 111"/>
            <p:cNvSpPr>
              <a:spLocks/>
            </p:cNvSpPr>
            <p:nvPr/>
          </p:nvSpPr>
          <p:spPr bwMode="auto">
            <a:xfrm>
              <a:off x="3495" y="2166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BC4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2" name="Freeform 112"/>
            <p:cNvSpPr>
              <a:spLocks/>
            </p:cNvSpPr>
            <p:nvPr/>
          </p:nvSpPr>
          <p:spPr bwMode="auto">
            <a:xfrm>
              <a:off x="3411" y="2130"/>
              <a:ext cx="186" cy="138"/>
            </a:xfrm>
            <a:custGeom>
              <a:avLst/>
              <a:gdLst>
                <a:gd name="T0" fmla="*/ 84 w 186"/>
                <a:gd name="T1" fmla="*/ 138 h 138"/>
                <a:gd name="T2" fmla="*/ 0 w 186"/>
                <a:gd name="T3" fmla="*/ 102 h 138"/>
                <a:gd name="T4" fmla="*/ 102 w 186"/>
                <a:gd name="T5" fmla="*/ 0 h 138"/>
                <a:gd name="T6" fmla="*/ 186 w 186"/>
                <a:gd name="T7" fmla="*/ 36 h 138"/>
                <a:gd name="T8" fmla="*/ 84 w 186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38">
                  <a:moveTo>
                    <a:pt x="84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86" y="36"/>
                  </a:lnTo>
                  <a:lnTo>
                    <a:pt x="84" y="138"/>
                  </a:lnTo>
                  <a:close/>
                </a:path>
              </a:pathLst>
            </a:custGeom>
            <a:solidFill>
              <a:srgbClr val="BB4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3" name="Freeform 113"/>
            <p:cNvSpPr>
              <a:spLocks/>
            </p:cNvSpPr>
            <p:nvPr/>
          </p:nvSpPr>
          <p:spPr bwMode="auto">
            <a:xfrm>
              <a:off x="3477" y="2160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B4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4" name="Freeform 114"/>
            <p:cNvSpPr>
              <a:spLocks/>
            </p:cNvSpPr>
            <p:nvPr/>
          </p:nvSpPr>
          <p:spPr bwMode="auto">
            <a:xfrm>
              <a:off x="3459" y="2154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A4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5" name="Freeform 115"/>
            <p:cNvSpPr>
              <a:spLocks/>
            </p:cNvSpPr>
            <p:nvPr/>
          </p:nvSpPr>
          <p:spPr bwMode="auto">
            <a:xfrm>
              <a:off x="3447" y="2142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B94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6" name="Freeform 116"/>
            <p:cNvSpPr>
              <a:spLocks/>
            </p:cNvSpPr>
            <p:nvPr/>
          </p:nvSpPr>
          <p:spPr bwMode="auto">
            <a:xfrm>
              <a:off x="3429" y="2136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8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7" name="Freeform 117"/>
            <p:cNvSpPr>
              <a:spLocks/>
            </p:cNvSpPr>
            <p:nvPr/>
          </p:nvSpPr>
          <p:spPr bwMode="auto">
            <a:xfrm>
              <a:off x="3411" y="2130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7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8" name="Freeform 118"/>
            <p:cNvSpPr>
              <a:spLocks/>
            </p:cNvSpPr>
            <p:nvPr/>
          </p:nvSpPr>
          <p:spPr bwMode="auto">
            <a:xfrm>
              <a:off x="3321" y="2094"/>
              <a:ext cx="192" cy="138"/>
            </a:xfrm>
            <a:custGeom>
              <a:avLst/>
              <a:gdLst>
                <a:gd name="T0" fmla="*/ 90 w 192"/>
                <a:gd name="T1" fmla="*/ 138 h 138"/>
                <a:gd name="T2" fmla="*/ 0 w 192"/>
                <a:gd name="T3" fmla="*/ 102 h 138"/>
                <a:gd name="T4" fmla="*/ 102 w 192"/>
                <a:gd name="T5" fmla="*/ 0 h 138"/>
                <a:gd name="T6" fmla="*/ 192 w 192"/>
                <a:gd name="T7" fmla="*/ 36 h 138"/>
                <a:gd name="T8" fmla="*/ 90 w 19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2" y="36"/>
                  </a:lnTo>
                  <a:lnTo>
                    <a:pt x="90" y="138"/>
                  </a:lnTo>
                  <a:close/>
                </a:path>
              </a:pathLst>
            </a:custGeom>
            <a:solidFill>
              <a:srgbClr val="B6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39" name="Freeform 119"/>
            <p:cNvSpPr>
              <a:spLocks/>
            </p:cNvSpPr>
            <p:nvPr/>
          </p:nvSpPr>
          <p:spPr bwMode="auto">
            <a:xfrm>
              <a:off x="3393" y="2124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64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0" name="Freeform 120"/>
            <p:cNvSpPr>
              <a:spLocks/>
            </p:cNvSpPr>
            <p:nvPr/>
          </p:nvSpPr>
          <p:spPr bwMode="auto">
            <a:xfrm>
              <a:off x="3375" y="2112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5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1" name="Freeform 121"/>
            <p:cNvSpPr>
              <a:spLocks/>
            </p:cNvSpPr>
            <p:nvPr/>
          </p:nvSpPr>
          <p:spPr bwMode="auto">
            <a:xfrm>
              <a:off x="3357" y="2106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44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2" name="Freeform 122"/>
            <p:cNvSpPr>
              <a:spLocks/>
            </p:cNvSpPr>
            <p:nvPr/>
          </p:nvSpPr>
          <p:spPr bwMode="auto">
            <a:xfrm>
              <a:off x="3339" y="2100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34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3" name="Freeform 123"/>
            <p:cNvSpPr>
              <a:spLocks/>
            </p:cNvSpPr>
            <p:nvPr/>
          </p:nvSpPr>
          <p:spPr bwMode="auto">
            <a:xfrm>
              <a:off x="3321" y="2094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24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4" name="Freeform 124"/>
            <p:cNvSpPr>
              <a:spLocks/>
            </p:cNvSpPr>
            <p:nvPr/>
          </p:nvSpPr>
          <p:spPr bwMode="auto">
            <a:xfrm>
              <a:off x="3231" y="2064"/>
              <a:ext cx="192" cy="132"/>
            </a:xfrm>
            <a:custGeom>
              <a:avLst/>
              <a:gdLst>
                <a:gd name="T0" fmla="*/ 90 w 192"/>
                <a:gd name="T1" fmla="*/ 132 h 132"/>
                <a:gd name="T2" fmla="*/ 0 w 192"/>
                <a:gd name="T3" fmla="*/ 102 h 132"/>
                <a:gd name="T4" fmla="*/ 96 w 192"/>
                <a:gd name="T5" fmla="*/ 0 h 132"/>
                <a:gd name="T6" fmla="*/ 192 w 192"/>
                <a:gd name="T7" fmla="*/ 30 h 132"/>
                <a:gd name="T8" fmla="*/ 90 w 19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2">
                  <a:moveTo>
                    <a:pt x="90" y="132"/>
                  </a:moveTo>
                  <a:lnTo>
                    <a:pt x="0" y="102"/>
                  </a:lnTo>
                  <a:lnTo>
                    <a:pt x="96" y="0"/>
                  </a:lnTo>
                  <a:lnTo>
                    <a:pt x="192" y="30"/>
                  </a:lnTo>
                  <a:lnTo>
                    <a:pt x="90" y="132"/>
                  </a:lnTo>
                  <a:close/>
                </a:path>
              </a:pathLst>
            </a:custGeom>
            <a:solidFill>
              <a:srgbClr val="B14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5" name="Freeform 125"/>
            <p:cNvSpPr>
              <a:spLocks/>
            </p:cNvSpPr>
            <p:nvPr/>
          </p:nvSpPr>
          <p:spPr bwMode="auto">
            <a:xfrm>
              <a:off x="3303" y="2088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14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6" name="Freeform 126"/>
            <p:cNvSpPr>
              <a:spLocks/>
            </p:cNvSpPr>
            <p:nvPr/>
          </p:nvSpPr>
          <p:spPr bwMode="auto">
            <a:xfrm>
              <a:off x="3285" y="2082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0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7" name="Freeform 127"/>
            <p:cNvSpPr>
              <a:spLocks/>
            </p:cNvSpPr>
            <p:nvPr/>
          </p:nvSpPr>
          <p:spPr bwMode="auto">
            <a:xfrm>
              <a:off x="3267" y="2076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F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8" name="Freeform 128"/>
            <p:cNvSpPr>
              <a:spLocks/>
            </p:cNvSpPr>
            <p:nvPr/>
          </p:nvSpPr>
          <p:spPr bwMode="auto">
            <a:xfrm>
              <a:off x="3249" y="2070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E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49" name="Freeform 129"/>
            <p:cNvSpPr>
              <a:spLocks/>
            </p:cNvSpPr>
            <p:nvPr/>
          </p:nvSpPr>
          <p:spPr bwMode="auto">
            <a:xfrm>
              <a:off x="3231" y="2064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96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96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D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0" name="Freeform 130"/>
            <p:cNvSpPr>
              <a:spLocks/>
            </p:cNvSpPr>
            <p:nvPr/>
          </p:nvSpPr>
          <p:spPr bwMode="auto">
            <a:xfrm>
              <a:off x="3129" y="2034"/>
              <a:ext cx="198" cy="132"/>
            </a:xfrm>
            <a:custGeom>
              <a:avLst/>
              <a:gdLst>
                <a:gd name="T0" fmla="*/ 102 w 198"/>
                <a:gd name="T1" fmla="*/ 132 h 132"/>
                <a:gd name="T2" fmla="*/ 0 w 198"/>
                <a:gd name="T3" fmla="*/ 102 h 132"/>
                <a:gd name="T4" fmla="*/ 102 w 198"/>
                <a:gd name="T5" fmla="*/ 0 h 132"/>
                <a:gd name="T6" fmla="*/ 198 w 198"/>
                <a:gd name="T7" fmla="*/ 30 h 132"/>
                <a:gd name="T8" fmla="*/ 102 w 198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32">
                  <a:moveTo>
                    <a:pt x="102" y="13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8" y="30"/>
                  </a:lnTo>
                  <a:lnTo>
                    <a:pt x="102" y="132"/>
                  </a:lnTo>
                  <a:close/>
                </a:path>
              </a:pathLst>
            </a:custGeom>
            <a:solidFill>
              <a:srgbClr val="AC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1" name="Freeform 131"/>
            <p:cNvSpPr>
              <a:spLocks/>
            </p:cNvSpPr>
            <p:nvPr/>
          </p:nvSpPr>
          <p:spPr bwMode="auto">
            <a:xfrm>
              <a:off x="3201" y="2052"/>
              <a:ext cx="126" cy="114"/>
            </a:xfrm>
            <a:custGeom>
              <a:avLst/>
              <a:gdLst>
                <a:gd name="T0" fmla="*/ 30 w 126"/>
                <a:gd name="T1" fmla="*/ 114 h 114"/>
                <a:gd name="T2" fmla="*/ 0 w 126"/>
                <a:gd name="T3" fmla="*/ 102 h 114"/>
                <a:gd name="T4" fmla="*/ 102 w 126"/>
                <a:gd name="T5" fmla="*/ 0 h 114"/>
                <a:gd name="T6" fmla="*/ 126 w 126"/>
                <a:gd name="T7" fmla="*/ 12 h 114"/>
                <a:gd name="T8" fmla="*/ 30 w 126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30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12"/>
                  </a:lnTo>
                  <a:lnTo>
                    <a:pt x="30" y="114"/>
                  </a:lnTo>
                  <a:close/>
                </a:path>
              </a:pathLst>
            </a:custGeom>
            <a:solidFill>
              <a:srgbClr val="AC4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2" name="Freeform 132"/>
            <p:cNvSpPr>
              <a:spLocks/>
            </p:cNvSpPr>
            <p:nvPr/>
          </p:nvSpPr>
          <p:spPr bwMode="auto">
            <a:xfrm>
              <a:off x="3177" y="2046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B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3" name="Freeform 133"/>
            <p:cNvSpPr>
              <a:spLocks/>
            </p:cNvSpPr>
            <p:nvPr/>
          </p:nvSpPr>
          <p:spPr bwMode="auto">
            <a:xfrm>
              <a:off x="3153" y="2040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A4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4" name="Freeform 134"/>
            <p:cNvSpPr>
              <a:spLocks/>
            </p:cNvSpPr>
            <p:nvPr/>
          </p:nvSpPr>
          <p:spPr bwMode="auto">
            <a:xfrm>
              <a:off x="3129" y="2034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9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5" name="Freeform 135"/>
            <p:cNvSpPr>
              <a:spLocks/>
            </p:cNvSpPr>
            <p:nvPr/>
          </p:nvSpPr>
          <p:spPr bwMode="auto">
            <a:xfrm>
              <a:off x="3021" y="2016"/>
              <a:ext cx="210" cy="120"/>
            </a:xfrm>
            <a:custGeom>
              <a:avLst/>
              <a:gdLst>
                <a:gd name="T0" fmla="*/ 108 w 210"/>
                <a:gd name="T1" fmla="*/ 120 h 120"/>
                <a:gd name="T2" fmla="*/ 0 w 210"/>
                <a:gd name="T3" fmla="*/ 102 h 120"/>
                <a:gd name="T4" fmla="*/ 102 w 210"/>
                <a:gd name="T5" fmla="*/ 0 h 120"/>
                <a:gd name="T6" fmla="*/ 210 w 210"/>
                <a:gd name="T7" fmla="*/ 18 h 120"/>
                <a:gd name="T8" fmla="*/ 108 w 210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0">
                  <a:moveTo>
                    <a:pt x="108" y="12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18"/>
                  </a:lnTo>
                  <a:lnTo>
                    <a:pt x="108" y="120"/>
                  </a:lnTo>
                  <a:close/>
                </a:path>
              </a:pathLst>
            </a:custGeom>
            <a:solidFill>
              <a:srgbClr val="A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6" name="Freeform 136"/>
            <p:cNvSpPr>
              <a:spLocks/>
            </p:cNvSpPr>
            <p:nvPr/>
          </p:nvSpPr>
          <p:spPr bwMode="auto">
            <a:xfrm>
              <a:off x="3099" y="2028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8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7" name="Freeform 137"/>
            <p:cNvSpPr>
              <a:spLocks/>
            </p:cNvSpPr>
            <p:nvPr/>
          </p:nvSpPr>
          <p:spPr bwMode="auto">
            <a:xfrm>
              <a:off x="3075" y="2022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7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8" name="Freeform 138"/>
            <p:cNvSpPr>
              <a:spLocks/>
            </p:cNvSpPr>
            <p:nvPr/>
          </p:nvSpPr>
          <p:spPr bwMode="auto">
            <a:xfrm>
              <a:off x="3051" y="2022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96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96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59" name="Freeform 139"/>
            <p:cNvSpPr>
              <a:spLocks/>
            </p:cNvSpPr>
            <p:nvPr/>
          </p:nvSpPr>
          <p:spPr bwMode="auto">
            <a:xfrm>
              <a:off x="3021" y="2016"/>
              <a:ext cx="126" cy="108"/>
            </a:xfrm>
            <a:custGeom>
              <a:avLst/>
              <a:gdLst>
                <a:gd name="T0" fmla="*/ 30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30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5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0" name="Freeform 140"/>
            <p:cNvSpPr>
              <a:spLocks/>
            </p:cNvSpPr>
            <p:nvPr/>
          </p:nvSpPr>
          <p:spPr bwMode="auto">
            <a:xfrm>
              <a:off x="2913" y="1998"/>
              <a:ext cx="210" cy="120"/>
            </a:xfrm>
            <a:custGeom>
              <a:avLst/>
              <a:gdLst>
                <a:gd name="T0" fmla="*/ 108 w 210"/>
                <a:gd name="T1" fmla="*/ 120 h 120"/>
                <a:gd name="T2" fmla="*/ 0 w 210"/>
                <a:gd name="T3" fmla="*/ 102 h 120"/>
                <a:gd name="T4" fmla="*/ 102 w 210"/>
                <a:gd name="T5" fmla="*/ 0 h 120"/>
                <a:gd name="T6" fmla="*/ 210 w 210"/>
                <a:gd name="T7" fmla="*/ 18 h 120"/>
                <a:gd name="T8" fmla="*/ 108 w 210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0">
                  <a:moveTo>
                    <a:pt x="108" y="12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18"/>
                  </a:lnTo>
                  <a:lnTo>
                    <a:pt x="108" y="120"/>
                  </a:lnTo>
                  <a:close/>
                </a:path>
              </a:pathLst>
            </a:custGeom>
            <a:solidFill>
              <a:srgbClr val="A4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1" name="Freeform 141"/>
            <p:cNvSpPr>
              <a:spLocks/>
            </p:cNvSpPr>
            <p:nvPr/>
          </p:nvSpPr>
          <p:spPr bwMode="auto">
            <a:xfrm>
              <a:off x="2991" y="2010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44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2" name="Freeform 142"/>
            <p:cNvSpPr>
              <a:spLocks/>
            </p:cNvSpPr>
            <p:nvPr/>
          </p:nvSpPr>
          <p:spPr bwMode="auto">
            <a:xfrm>
              <a:off x="2967" y="2004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3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3" name="Freeform 143"/>
            <p:cNvSpPr>
              <a:spLocks/>
            </p:cNvSpPr>
            <p:nvPr/>
          </p:nvSpPr>
          <p:spPr bwMode="auto">
            <a:xfrm>
              <a:off x="2937" y="2004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2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4" name="Freeform 144"/>
            <p:cNvSpPr>
              <a:spLocks/>
            </p:cNvSpPr>
            <p:nvPr/>
          </p:nvSpPr>
          <p:spPr bwMode="auto">
            <a:xfrm>
              <a:off x="2913" y="1998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1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5" name="Freeform 145"/>
            <p:cNvSpPr>
              <a:spLocks/>
            </p:cNvSpPr>
            <p:nvPr/>
          </p:nvSpPr>
          <p:spPr bwMode="auto">
            <a:xfrm>
              <a:off x="2799" y="1992"/>
              <a:ext cx="216" cy="108"/>
            </a:xfrm>
            <a:custGeom>
              <a:avLst/>
              <a:gdLst>
                <a:gd name="T0" fmla="*/ 114 w 216"/>
                <a:gd name="T1" fmla="*/ 108 h 108"/>
                <a:gd name="T2" fmla="*/ 0 w 216"/>
                <a:gd name="T3" fmla="*/ 102 h 108"/>
                <a:gd name="T4" fmla="*/ 102 w 216"/>
                <a:gd name="T5" fmla="*/ 0 h 108"/>
                <a:gd name="T6" fmla="*/ 216 w 216"/>
                <a:gd name="T7" fmla="*/ 6 h 108"/>
                <a:gd name="T8" fmla="*/ 114 w 21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08">
                  <a:moveTo>
                    <a:pt x="11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6" y="6"/>
                  </a:lnTo>
                  <a:lnTo>
                    <a:pt x="114" y="108"/>
                  </a:lnTo>
                  <a:close/>
                </a:path>
              </a:pathLst>
            </a:custGeom>
            <a:solidFill>
              <a:srgbClr val="A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6" name="Freeform 146"/>
            <p:cNvSpPr>
              <a:spLocks/>
            </p:cNvSpPr>
            <p:nvPr/>
          </p:nvSpPr>
          <p:spPr bwMode="auto">
            <a:xfrm>
              <a:off x="2883" y="1998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7" name="Freeform 147"/>
            <p:cNvSpPr>
              <a:spLocks/>
            </p:cNvSpPr>
            <p:nvPr/>
          </p:nvSpPr>
          <p:spPr bwMode="auto">
            <a:xfrm>
              <a:off x="2853" y="1992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9F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8" name="Freeform 148"/>
            <p:cNvSpPr>
              <a:spLocks/>
            </p:cNvSpPr>
            <p:nvPr/>
          </p:nvSpPr>
          <p:spPr bwMode="auto">
            <a:xfrm>
              <a:off x="2823" y="1992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3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69" name="Freeform 149"/>
            <p:cNvSpPr>
              <a:spLocks/>
            </p:cNvSpPr>
            <p:nvPr/>
          </p:nvSpPr>
          <p:spPr bwMode="auto">
            <a:xfrm>
              <a:off x="2799" y="1992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9D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70" name="Freeform 150"/>
            <p:cNvSpPr>
              <a:spLocks/>
            </p:cNvSpPr>
            <p:nvPr/>
          </p:nvSpPr>
          <p:spPr bwMode="auto">
            <a:xfrm>
              <a:off x="2679" y="1986"/>
              <a:ext cx="222" cy="108"/>
            </a:xfrm>
            <a:custGeom>
              <a:avLst/>
              <a:gdLst>
                <a:gd name="T0" fmla="*/ 120 w 222"/>
                <a:gd name="T1" fmla="*/ 108 h 108"/>
                <a:gd name="T2" fmla="*/ 0 w 222"/>
                <a:gd name="T3" fmla="*/ 102 h 108"/>
                <a:gd name="T4" fmla="*/ 102 w 222"/>
                <a:gd name="T5" fmla="*/ 0 h 108"/>
                <a:gd name="T6" fmla="*/ 222 w 222"/>
                <a:gd name="T7" fmla="*/ 6 h 108"/>
                <a:gd name="T8" fmla="*/ 120 w 22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08">
                  <a:moveTo>
                    <a:pt x="12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22" y="6"/>
                  </a:lnTo>
                  <a:lnTo>
                    <a:pt x="120" y="108"/>
                  </a:lnTo>
                  <a:close/>
                </a:path>
              </a:pathLst>
            </a:custGeom>
            <a:solidFill>
              <a:srgbClr val="9C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71" name="Freeform 151"/>
            <p:cNvSpPr>
              <a:spLocks/>
            </p:cNvSpPr>
            <p:nvPr/>
          </p:nvSpPr>
          <p:spPr bwMode="auto">
            <a:xfrm>
              <a:off x="2769" y="1986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9C3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72" name="Freeform 152"/>
            <p:cNvSpPr>
              <a:spLocks/>
            </p:cNvSpPr>
            <p:nvPr/>
          </p:nvSpPr>
          <p:spPr bwMode="auto">
            <a:xfrm>
              <a:off x="2739" y="1986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73" name="Freeform 153"/>
            <p:cNvSpPr>
              <a:spLocks/>
            </p:cNvSpPr>
            <p:nvPr/>
          </p:nvSpPr>
          <p:spPr bwMode="auto">
            <a:xfrm>
              <a:off x="2709" y="1986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74" name="Freeform 154"/>
            <p:cNvSpPr>
              <a:spLocks/>
            </p:cNvSpPr>
            <p:nvPr/>
          </p:nvSpPr>
          <p:spPr bwMode="auto">
            <a:xfrm>
              <a:off x="2679" y="1986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93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75" name="Freeform 155"/>
            <p:cNvSpPr>
              <a:spLocks/>
            </p:cNvSpPr>
            <p:nvPr/>
          </p:nvSpPr>
          <p:spPr bwMode="auto">
            <a:xfrm>
              <a:off x="1527" y="2088"/>
              <a:ext cx="2304" cy="1249"/>
            </a:xfrm>
            <a:custGeom>
              <a:avLst/>
              <a:gdLst>
                <a:gd name="T0" fmla="*/ 1032 w 2304"/>
                <a:gd name="T1" fmla="*/ 6 h 1249"/>
                <a:gd name="T2" fmla="*/ 810 w 2304"/>
                <a:gd name="T3" fmla="*/ 30 h 1249"/>
                <a:gd name="T4" fmla="*/ 600 w 2304"/>
                <a:gd name="T5" fmla="*/ 78 h 1249"/>
                <a:gd name="T6" fmla="*/ 420 w 2304"/>
                <a:gd name="T7" fmla="*/ 144 h 1249"/>
                <a:gd name="T8" fmla="*/ 264 w 2304"/>
                <a:gd name="T9" fmla="*/ 228 h 1249"/>
                <a:gd name="T10" fmla="*/ 138 w 2304"/>
                <a:gd name="T11" fmla="*/ 324 h 1249"/>
                <a:gd name="T12" fmla="*/ 54 w 2304"/>
                <a:gd name="T13" fmla="*/ 438 h 1249"/>
                <a:gd name="T14" fmla="*/ 6 w 2304"/>
                <a:gd name="T15" fmla="*/ 558 h 1249"/>
                <a:gd name="T16" fmla="*/ 6 w 2304"/>
                <a:gd name="T17" fmla="*/ 691 h 1249"/>
                <a:gd name="T18" fmla="*/ 54 w 2304"/>
                <a:gd name="T19" fmla="*/ 811 h 1249"/>
                <a:gd name="T20" fmla="*/ 138 w 2304"/>
                <a:gd name="T21" fmla="*/ 925 h 1249"/>
                <a:gd name="T22" fmla="*/ 264 w 2304"/>
                <a:gd name="T23" fmla="*/ 1021 h 1249"/>
                <a:gd name="T24" fmla="*/ 420 w 2304"/>
                <a:gd name="T25" fmla="*/ 1105 h 1249"/>
                <a:gd name="T26" fmla="*/ 600 w 2304"/>
                <a:gd name="T27" fmla="*/ 1171 h 1249"/>
                <a:gd name="T28" fmla="*/ 810 w 2304"/>
                <a:gd name="T29" fmla="*/ 1219 h 1249"/>
                <a:gd name="T30" fmla="*/ 1032 w 2304"/>
                <a:gd name="T31" fmla="*/ 1243 h 1249"/>
                <a:gd name="T32" fmla="*/ 1272 w 2304"/>
                <a:gd name="T33" fmla="*/ 1243 h 1249"/>
                <a:gd name="T34" fmla="*/ 1494 w 2304"/>
                <a:gd name="T35" fmla="*/ 1219 h 1249"/>
                <a:gd name="T36" fmla="*/ 1704 w 2304"/>
                <a:gd name="T37" fmla="*/ 1171 h 1249"/>
                <a:gd name="T38" fmla="*/ 1884 w 2304"/>
                <a:gd name="T39" fmla="*/ 1105 h 1249"/>
                <a:gd name="T40" fmla="*/ 2040 w 2304"/>
                <a:gd name="T41" fmla="*/ 1021 h 1249"/>
                <a:gd name="T42" fmla="*/ 2166 w 2304"/>
                <a:gd name="T43" fmla="*/ 925 h 1249"/>
                <a:gd name="T44" fmla="*/ 2250 w 2304"/>
                <a:gd name="T45" fmla="*/ 811 h 1249"/>
                <a:gd name="T46" fmla="*/ 2298 w 2304"/>
                <a:gd name="T47" fmla="*/ 691 h 1249"/>
                <a:gd name="T48" fmla="*/ 2298 w 2304"/>
                <a:gd name="T49" fmla="*/ 558 h 1249"/>
                <a:gd name="T50" fmla="*/ 2250 w 2304"/>
                <a:gd name="T51" fmla="*/ 438 h 1249"/>
                <a:gd name="T52" fmla="*/ 2166 w 2304"/>
                <a:gd name="T53" fmla="*/ 324 h 1249"/>
                <a:gd name="T54" fmla="*/ 2040 w 2304"/>
                <a:gd name="T55" fmla="*/ 228 h 1249"/>
                <a:gd name="T56" fmla="*/ 1884 w 2304"/>
                <a:gd name="T57" fmla="*/ 144 h 1249"/>
                <a:gd name="T58" fmla="*/ 1704 w 2304"/>
                <a:gd name="T59" fmla="*/ 78 h 1249"/>
                <a:gd name="T60" fmla="*/ 1494 w 2304"/>
                <a:gd name="T61" fmla="*/ 30 h 1249"/>
                <a:gd name="T62" fmla="*/ 1272 w 2304"/>
                <a:gd name="T63" fmla="*/ 6 h 1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04" h="1249">
                  <a:moveTo>
                    <a:pt x="1152" y="0"/>
                  </a:moveTo>
                  <a:lnTo>
                    <a:pt x="1032" y="6"/>
                  </a:lnTo>
                  <a:lnTo>
                    <a:pt x="918" y="12"/>
                  </a:lnTo>
                  <a:lnTo>
                    <a:pt x="810" y="30"/>
                  </a:lnTo>
                  <a:lnTo>
                    <a:pt x="702" y="48"/>
                  </a:lnTo>
                  <a:lnTo>
                    <a:pt x="600" y="78"/>
                  </a:lnTo>
                  <a:lnTo>
                    <a:pt x="510" y="108"/>
                  </a:lnTo>
                  <a:lnTo>
                    <a:pt x="420" y="144"/>
                  </a:lnTo>
                  <a:lnTo>
                    <a:pt x="336" y="180"/>
                  </a:lnTo>
                  <a:lnTo>
                    <a:pt x="264" y="228"/>
                  </a:lnTo>
                  <a:lnTo>
                    <a:pt x="198" y="276"/>
                  </a:lnTo>
                  <a:lnTo>
                    <a:pt x="138" y="324"/>
                  </a:lnTo>
                  <a:lnTo>
                    <a:pt x="90" y="384"/>
                  </a:lnTo>
                  <a:lnTo>
                    <a:pt x="54" y="438"/>
                  </a:lnTo>
                  <a:lnTo>
                    <a:pt x="24" y="498"/>
                  </a:lnTo>
                  <a:lnTo>
                    <a:pt x="6" y="558"/>
                  </a:lnTo>
                  <a:lnTo>
                    <a:pt x="0" y="625"/>
                  </a:lnTo>
                  <a:lnTo>
                    <a:pt x="6" y="691"/>
                  </a:lnTo>
                  <a:lnTo>
                    <a:pt x="24" y="751"/>
                  </a:lnTo>
                  <a:lnTo>
                    <a:pt x="54" y="811"/>
                  </a:lnTo>
                  <a:lnTo>
                    <a:pt x="90" y="865"/>
                  </a:lnTo>
                  <a:lnTo>
                    <a:pt x="138" y="925"/>
                  </a:lnTo>
                  <a:lnTo>
                    <a:pt x="198" y="973"/>
                  </a:lnTo>
                  <a:lnTo>
                    <a:pt x="264" y="1021"/>
                  </a:lnTo>
                  <a:lnTo>
                    <a:pt x="336" y="1069"/>
                  </a:lnTo>
                  <a:lnTo>
                    <a:pt x="420" y="1105"/>
                  </a:lnTo>
                  <a:lnTo>
                    <a:pt x="510" y="1141"/>
                  </a:lnTo>
                  <a:lnTo>
                    <a:pt x="600" y="1171"/>
                  </a:lnTo>
                  <a:lnTo>
                    <a:pt x="702" y="1201"/>
                  </a:lnTo>
                  <a:lnTo>
                    <a:pt x="810" y="1219"/>
                  </a:lnTo>
                  <a:lnTo>
                    <a:pt x="918" y="1237"/>
                  </a:lnTo>
                  <a:lnTo>
                    <a:pt x="1032" y="1243"/>
                  </a:lnTo>
                  <a:lnTo>
                    <a:pt x="1152" y="1249"/>
                  </a:lnTo>
                  <a:lnTo>
                    <a:pt x="1272" y="1243"/>
                  </a:lnTo>
                  <a:lnTo>
                    <a:pt x="1386" y="1237"/>
                  </a:lnTo>
                  <a:lnTo>
                    <a:pt x="1494" y="1219"/>
                  </a:lnTo>
                  <a:lnTo>
                    <a:pt x="1602" y="1201"/>
                  </a:lnTo>
                  <a:lnTo>
                    <a:pt x="1704" y="1171"/>
                  </a:lnTo>
                  <a:lnTo>
                    <a:pt x="1794" y="1141"/>
                  </a:lnTo>
                  <a:lnTo>
                    <a:pt x="1884" y="1105"/>
                  </a:lnTo>
                  <a:lnTo>
                    <a:pt x="1968" y="1069"/>
                  </a:lnTo>
                  <a:lnTo>
                    <a:pt x="2040" y="1021"/>
                  </a:lnTo>
                  <a:lnTo>
                    <a:pt x="2106" y="973"/>
                  </a:lnTo>
                  <a:lnTo>
                    <a:pt x="2166" y="925"/>
                  </a:lnTo>
                  <a:lnTo>
                    <a:pt x="2214" y="865"/>
                  </a:lnTo>
                  <a:lnTo>
                    <a:pt x="2250" y="811"/>
                  </a:lnTo>
                  <a:lnTo>
                    <a:pt x="2280" y="751"/>
                  </a:lnTo>
                  <a:lnTo>
                    <a:pt x="2298" y="691"/>
                  </a:lnTo>
                  <a:lnTo>
                    <a:pt x="2304" y="625"/>
                  </a:lnTo>
                  <a:lnTo>
                    <a:pt x="2298" y="558"/>
                  </a:lnTo>
                  <a:lnTo>
                    <a:pt x="2280" y="498"/>
                  </a:lnTo>
                  <a:lnTo>
                    <a:pt x="2250" y="438"/>
                  </a:lnTo>
                  <a:lnTo>
                    <a:pt x="2214" y="384"/>
                  </a:lnTo>
                  <a:lnTo>
                    <a:pt x="2166" y="324"/>
                  </a:lnTo>
                  <a:lnTo>
                    <a:pt x="2106" y="276"/>
                  </a:lnTo>
                  <a:lnTo>
                    <a:pt x="2040" y="228"/>
                  </a:lnTo>
                  <a:lnTo>
                    <a:pt x="1968" y="180"/>
                  </a:lnTo>
                  <a:lnTo>
                    <a:pt x="1884" y="144"/>
                  </a:lnTo>
                  <a:lnTo>
                    <a:pt x="1794" y="108"/>
                  </a:lnTo>
                  <a:lnTo>
                    <a:pt x="1704" y="78"/>
                  </a:lnTo>
                  <a:lnTo>
                    <a:pt x="1602" y="48"/>
                  </a:lnTo>
                  <a:lnTo>
                    <a:pt x="1494" y="30"/>
                  </a:lnTo>
                  <a:lnTo>
                    <a:pt x="1386" y="12"/>
                  </a:lnTo>
                  <a:lnTo>
                    <a:pt x="1272" y="6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56476" name="Group 156"/>
          <p:cNvGrpSpPr>
            <a:grpSpLocks/>
          </p:cNvGrpSpPr>
          <p:nvPr/>
        </p:nvGrpSpPr>
        <p:grpSpPr bwMode="auto">
          <a:xfrm>
            <a:off x="533400" y="1127125"/>
            <a:ext cx="5232400" cy="2287588"/>
            <a:chOff x="309" y="1079"/>
            <a:chExt cx="2472" cy="1441"/>
          </a:xfrm>
        </p:grpSpPr>
        <p:sp>
          <p:nvSpPr>
            <p:cNvPr id="56477" name="Freeform 157"/>
            <p:cNvSpPr>
              <a:spLocks/>
            </p:cNvSpPr>
            <p:nvPr/>
          </p:nvSpPr>
          <p:spPr bwMode="auto">
            <a:xfrm>
              <a:off x="1371" y="1079"/>
              <a:ext cx="228" cy="102"/>
            </a:xfrm>
            <a:custGeom>
              <a:avLst/>
              <a:gdLst>
                <a:gd name="T0" fmla="*/ 126 w 228"/>
                <a:gd name="T1" fmla="*/ 102 h 102"/>
                <a:gd name="T2" fmla="*/ 0 w 228"/>
                <a:gd name="T3" fmla="*/ 102 h 102"/>
                <a:gd name="T4" fmla="*/ 102 w 228"/>
                <a:gd name="T5" fmla="*/ 0 h 102"/>
                <a:gd name="T6" fmla="*/ 228 w 228"/>
                <a:gd name="T7" fmla="*/ 0 h 102"/>
                <a:gd name="T8" fmla="*/ 126 w 22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02">
                  <a:moveTo>
                    <a:pt x="126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28" y="0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987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78" name="Freeform 158"/>
            <p:cNvSpPr>
              <a:spLocks/>
            </p:cNvSpPr>
            <p:nvPr/>
          </p:nvSpPr>
          <p:spPr bwMode="auto">
            <a:xfrm>
              <a:off x="146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87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79" name="Freeform 159"/>
            <p:cNvSpPr>
              <a:spLocks/>
            </p:cNvSpPr>
            <p:nvPr/>
          </p:nvSpPr>
          <p:spPr bwMode="auto">
            <a:xfrm>
              <a:off x="1431" y="1079"/>
              <a:ext cx="138" cy="102"/>
            </a:xfrm>
            <a:custGeom>
              <a:avLst/>
              <a:gdLst>
                <a:gd name="T0" fmla="*/ 36 w 138"/>
                <a:gd name="T1" fmla="*/ 102 h 102"/>
                <a:gd name="T2" fmla="*/ 0 w 138"/>
                <a:gd name="T3" fmla="*/ 102 h 102"/>
                <a:gd name="T4" fmla="*/ 102 w 138"/>
                <a:gd name="T5" fmla="*/ 0 h 102"/>
                <a:gd name="T6" fmla="*/ 138 w 138"/>
                <a:gd name="T7" fmla="*/ 0 h 102"/>
                <a:gd name="T8" fmla="*/ 36 w 13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2">
                  <a:moveTo>
                    <a:pt x="36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997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0" name="Freeform 160"/>
            <p:cNvSpPr>
              <a:spLocks/>
            </p:cNvSpPr>
            <p:nvPr/>
          </p:nvSpPr>
          <p:spPr bwMode="auto">
            <a:xfrm>
              <a:off x="1401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7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1" name="Freeform 161"/>
            <p:cNvSpPr>
              <a:spLocks/>
            </p:cNvSpPr>
            <p:nvPr/>
          </p:nvSpPr>
          <p:spPr bwMode="auto">
            <a:xfrm>
              <a:off x="1371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7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2" name="Freeform 162"/>
            <p:cNvSpPr>
              <a:spLocks/>
            </p:cNvSpPr>
            <p:nvPr/>
          </p:nvSpPr>
          <p:spPr bwMode="auto">
            <a:xfrm>
              <a:off x="1257" y="1079"/>
              <a:ext cx="216" cy="114"/>
            </a:xfrm>
            <a:custGeom>
              <a:avLst/>
              <a:gdLst>
                <a:gd name="T0" fmla="*/ 114 w 216"/>
                <a:gd name="T1" fmla="*/ 102 h 114"/>
                <a:gd name="T2" fmla="*/ 0 w 216"/>
                <a:gd name="T3" fmla="*/ 114 h 114"/>
                <a:gd name="T4" fmla="*/ 102 w 216"/>
                <a:gd name="T5" fmla="*/ 12 h 114"/>
                <a:gd name="T6" fmla="*/ 216 w 216"/>
                <a:gd name="T7" fmla="*/ 0 h 114"/>
                <a:gd name="T8" fmla="*/ 114 w 21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14">
                  <a:moveTo>
                    <a:pt x="11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216" y="0"/>
                  </a:lnTo>
                  <a:lnTo>
                    <a:pt x="114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3" name="Freeform 163"/>
            <p:cNvSpPr>
              <a:spLocks/>
            </p:cNvSpPr>
            <p:nvPr/>
          </p:nvSpPr>
          <p:spPr bwMode="auto">
            <a:xfrm>
              <a:off x="1341" y="1079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4" name="Freeform 164"/>
            <p:cNvSpPr>
              <a:spLocks/>
            </p:cNvSpPr>
            <p:nvPr/>
          </p:nvSpPr>
          <p:spPr bwMode="auto">
            <a:xfrm>
              <a:off x="1317" y="1085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9D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5" name="Freeform 165"/>
            <p:cNvSpPr>
              <a:spLocks/>
            </p:cNvSpPr>
            <p:nvPr/>
          </p:nvSpPr>
          <p:spPr bwMode="auto">
            <a:xfrm>
              <a:off x="1287" y="1085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6" name="Freeform 166"/>
            <p:cNvSpPr>
              <a:spLocks/>
            </p:cNvSpPr>
            <p:nvPr/>
          </p:nvSpPr>
          <p:spPr bwMode="auto">
            <a:xfrm>
              <a:off x="1257" y="1091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7" name="Freeform 167"/>
            <p:cNvSpPr>
              <a:spLocks/>
            </p:cNvSpPr>
            <p:nvPr/>
          </p:nvSpPr>
          <p:spPr bwMode="auto">
            <a:xfrm>
              <a:off x="1143" y="1091"/>
              <a:ext cx="216" cy="120"/>
            </a:xfrm>
            <a:custGeom>
              <a:avLst/>
              <a:gdLst>
                <a:gd name="T0" fmla="*/ 114 w 216"/>
                <a:gd name="T1" fmla="*/ 102 h 120"/>
                <a:gd name="T2" fmla="*/ 0 w 216"/>
                <a:gd name="T3" fmla="*/ 120 h 120"/>
                <a:gd name="T4" fmla="*/ 102 w 216"/>
                <a:gd name="T5" fmla="*/ 18 h 120"/>
                <a:gd name="T6" fmla="*/ 216 w 216"/>
                <a:gd name="T7" fmla="*/ 0 h 120"/>
                <a:gd name="T8" fmla="*/ 114 w 216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0">
                  <a:moveTo>
                    <a:pt x="114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216" y="0"/>
                  </a:lnTo>
                  <a:lnTo>
                    <a:pt x="114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8" name="Freeform 168"/>
            <p:cNvSpPr>
              <a:spLocks/>
            </p:cNvSpPr>
            <p:nvPr/>
          </p:nvSpPr>
          <p:spPr bwMode="auto">
            <a:xfrm>
              <a:off x="1227" y="1091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89" name="Freeform 169"/>
            <p:cNvSpPr>
              <a:spLocks/>
            </p:cNvSpPr>
            <p:nvPr/>
          </p:nvSpPr>
          <p:spPr bwMode="auto">
            <a:xfrm>
              <a:off x="1197" y="1097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6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1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0" name="Freeform 170"/>
            <p:cNvSpPr>
              <a:spLocks/>
            </p:cNvSpPr>
            <p:nvPr/>
          </p:nvSpPr>
          <p:spPr bwMode="auto">
            <a:xfrm>
              <a:off x="1173" y="1103"/>
              <a:ext cx="126" cy="102"/>
            </a:xfrm>
            <a:custGeom>
              <a:avLst/>
              <a:gdLst>
                <a:gd name="T0" fmla="*/ 24 w 126"/>
                <a:gd name="T1" fmla="*/ 96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9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9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A28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1" name="Freeform 171"/>
            <p:cNvSpPr>
              <a:spLocks/>
            </p:cNvSpPr>
            <p:nvPr/>
          </p:nvSpPr>
          <p:spPr bwMode="auto">
            <a:xfrm>
              <a:off x="1143" y="1103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38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2" name="Freeform 172"/>
            <p:cNvSpPr>
              <a:spLocks/>
            </p:cNvSpPr>
            <p:nvPr/>
          </p:nvSpPr>
          <p:spPr bwMode="auto">
            <a:xfrm>
              <a:off x="1035" y="1109"/>
              <a:ext cx="210" cy="126"/>
            </a:xfrm>
            <a:custGeom>
              <a:avLst/>
              <a:gdLst>
                <a:gd name="T0" fmla="*/ 108 w 210"/>
                <a:gd name="T1" fmla="*/ 102 h 126"/>
                <a:gd name="T2" fmla="*/ 0 w 210"/>
                <a:gd name="T3" fmla="*/ 126 h 126"/>
                <a:gd name="T4" fmla="*/ 102 w 210"/>
                <a:gd name="T5" fmla="*/ 24 h 126"/>
                <a:gd name="T6" fmla="*/ 210 w 210"/>
                <a:gd name="T7" fmla="*/ 0 h 126"/>
                <a:gd name="T8" fmla="*/ 108 w 210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3" name="Freeform 173"/>
            <p:cNvSpPr>
              <a:spLocks/>
            </p:cNvSpPr>
            <p:nvPr/>
          </p:nvSpPr>
          <p:spPr bwMode="auto">
            <a:xfrm>
              <a:off x="1119" y="1109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4" name="Freeform 174"/>
            <p:cNvSpPr>
              <a:spLocks/>
            </p:cNvSpPr>
            <p:nvPr/>
          </p:nvSpPr>
          <p:spPr bwMode="auto">
            <a:xfrm>
              <a:off x="1101" y="1115"/>
              <a:ext cx="120" cy="102"/>
            </a:xfrm>
            <a:custGeom>
              <a:avLst/>
              <a:gdLst>
                <a:gd name="T0" fmla="*/ 18 w 120"/>
                <a:gd name="T1" fmla="*/ 102 h 102"/>
                <a:gd name="T2" fmla="*/ 0 w 120"/>
                <a:gd name="T3" fmla="*/ 102 h 102"/>
                <a:gd name="T4" fmla="*/ 102 w 120"/>
                <a:gd name="T5" fmla="*/ 0 h 102"/>
                <a:gd name="T6" fmla="*/ 120 w 120"/>
                <a:gd name="T7" fmla="*/ 0 h 102"/>
                <a:gd name="T8" fmla="*/ 18 w 120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2">
                  <a:moveTo>
                    <a:pt x="18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5" name="Freeform 175"/>
            <p:cNvSpPr>
              <a:spLocks/>
            </p:cNvSpPr>
            <p:nvPr/>
          </p:nvSpPr>
          <p:spPr bwMode="auto">
            <a:xfrm>
              <a:off x="1077" y="1115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58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6" name="Freeform 176"/>
            <p:cNvSpPr>
              <a:spLocks/>
            </p:cNvSpPr>
            <p:nvPr/>
          </p:nvSpPr>
          <p:spPr bwMode="auto">
            <a:xfrm>
              <a:off x="1053" y="1121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8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7" name="Freeform 177"/>
            <p:cNvSpPr>
              <a:spLocks/>
            </p:cNvSpPr>
            <p:nvPr/>
          </p:nvSpPr>
          <p:spPr bwMode="auto">
            <a:xfrm>
              <a:off x="1035" y="112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78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8" name="Freeform 178"/>
            <p:cNvSpPr>
              <a:spLocks/>
            </p:cNvSpPr>
            <p:nvPr/>
          </p:nvSpPr>
          <p:spPr bwMode="auto">
            <a:xfrm>
              <a:off x="927" y="1133"/>
              <a:ext cx="210" cy="126"/>
            </a:xfrm>
            <a:custGeom>
              <a:avLst/>
              <a:gdLst>
                <a:gd name="T0" fmla="*/ 108 w 210"/>
                <a:gd name="T1" fmla="*/ 102 h 126"/>
                <a:gd name="T2" fmla="*/ 0 w 210"/>
                <a:gd name="T3" fmla="*/ 126 h 126"/>
                <a:gd name="T4" fmla="*/ 102 w 210"/>
                <a:gd name="T5" fmla="*/ 24 h 126"/>
                <a:gd name="T6" fmla="*/ 210 w 210"/>
                <a:gd name="T7" fmla="*/ 0 h 126"/>
                <a:gd name="T8" fmla="*/ 108 w 210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499" name="Freeform 179"/>
            <p:cNvSpPr>
              <a:spLocks/>
            </p:cNvSpPr>
            <p:nvPr/>
          </p:nvSpPr>
          <p:spPr bwMode="auto">
            <a:xfrm>
              <a:off x="1005" y="1133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0" name="Freeform 180"/>
            <p:cNvSpPr>
              <a:spLocks/>
            </p:cNvSpPr>
            <p:nvPr/>
          </p:nvSpPr>
          <p:spPr bwMode="auto">
            <a:xfrm>
              <a:off x="981" y="1139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A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1" name="Freeform 181"/>
            <p:cNvSpPr>
              <a:spLocks/>
            </p:cNvSpPr>
            <p:nvPr/>
          </p:nvSpPr>
          <p:spPr bwMode="auto">
            <a:xfrm>
              <a:off x="957" y="1145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B8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2" name="Freeform 182"/>
            <p:cNvSpPr>
              <a:spLocks/>
            </p:cNvSpPr>
            <p:nvPr/>
          </p:nvSpPr>
          <p:spPr bwMode="auto">
            <a:xfrm>
              <a:off x="927" y="1151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C8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3" name="Freeform 183"/>
            <p:cNvSpPr>
              <a:spLocks/>
            </p:cNvSpPr>
            <p:nvPr/>
          </p:nvSpPr>
          <p:spPr bwMode="auto">
            <a:xfrm>
              <a:off x="831" y="1157"/>
              <a:ext cx="198" cy="138"/>
            </a:xfrm>
            <a:custGeom>
              <a:avLst/>
              <a:gdLst>
                <a:gd name="T0" fmla="*/ 96 w 198"/>
                <a:gd name="T1" fmla="*/ 102 h 138"/>
                <a:gd name="T2" fmla="*/ 0 w 198"/>
                <a:gd name="T3" fmla="*/ 138 h 138"/>
                <a:gd name="T4" fmla="*/ 102 w 198"/>
                <a:gd name="T5" fmla="*/ 36 h 138"/>
                <a:gd name="T6" fmla="*/ 198 w 198"/>
                <a:gd name="T7" fmla="*/ 0 h 138"/>
                <a:gd name="T8" fmla="*/ 96 w 198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38">
                  <a:moveTo>
                    <a:pt x="96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98" y="0"/>
                  </a:lnTo>
                  <a:lnTo>
                    <a:pt x="96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4" name="Freeform 184"/>
            <p:cNvSpPr>
              <a:spLocks/>
            </p:cNvSpPr>
            <p:nvPr/>
          </p:nvSpPr>
          <p:spPr bwMode="auto">
            <a:xfrm>
              <a:off x="909" y="115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5" name="Freeform 185"/>
            <p:cNvSpPr>
              <a:spLocks/>
            </p:cNvSpPr>
            <p:nvPr/>
          </p:nvSpPr>
          <p:spPr bwMode="auto">
            <a:xfrm>
              <a:off x="891" y="1163"/>
              <a:ext cx="120" cy="114"/>
            </a:xfrm>
            <a:custGeom>
              <a:avLst/>
              <a:gdLst>
                <a:gd name="T0" fmla="*/ 18 w 120"/>
                <a:gd name="T1" fmla="*/ 102 h 114"/>
                <a:gd name="T2" fmla="*/ 0 w 120"/>
                <a:gd name="T3" fmla="*/ 114 h 114"/>
                <a:gd name="T4" fmla="*/ 102 w 120"/>
                <a:gd name="T5" fmla="*/ 12 h 114"/>
                <a:gd name="T6" fmla="*/ 120 w 120"/>
                <a:gd name="T7" fmla="*/ 0 h 114"/>
                <a:gd name="T8" fmla="*/ 18 w 120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6" name="Freeform 186"/>
            <p:cNvSpPr>
              <a:spLocks/>
            </p:cNvSpPr>
            <p:nvPr/>
          </p:nvSpPr>
          <p:spPr bwMode="auto">
            <a:xfrm>
              <a:off x="873" y="1175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E8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7" name="Freeform 187"/>
            <p:cNvSpPr>
              <a:spLocks/>
            </p:cNvSpPr>
            <p:nvPr/>
          </p:nvSpPr>
          <p:spPr bwMode="auto">
            <a:xfrm>
              <a:off x="849" y="1181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F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8" name="Freeform 188"/>
            <p:cNvSpPr>
              <a:spLocks/>
            </p:cNvSpPr>
            <p:nvPr/>
          </p:nvSpPr>
          <p:spPr bwMode="auto">
            <a:xfrm>
              <a:off x="831" y="118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08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09" name="Freeform 189"/>
            <p:cNvSpPr>
              <a:spLocks/>
            </p:cNvSpPr>
            <p:nvPr/>
          </p:nvSpPr>
          <p:spPr bwMode="auto">
            <a:xfrm>
              <a:off x="741" y="1193"/>
              <a:ext cx="192" cy="138"/>
            </a:xfrm>
            <a:custGeom>
              <a:avLst/>
              <a:gdLst>
                <a:gd name="T0" fmla="*/ 90 w 192"/>
                <a:gd name="T1" fmla="*/ 102 h 138"/>
                <a:gd name="T2" fmla="*/ 0 w 192"/>
                <a:gd name="T3" fmla="*/ 138 h 138"/>
                <a:gd name="T4" fmla="*/ 102 w 192"/>
                <a:gd name="T5" fmla="*/ 36 h 138"/>
                <a:gd name="T6" fmla="*/ 192 w 192"/>
                <a:gd name="T7" fmla="*/ 0 h 138"/>
                <a:gd name="T8" fmla="*/ 90 w 192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92" y="0"/>
                  </a:lnTo>
                  <a:lnTo>
                    <a:pt x="90" y="102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0" name="Freeform 190"/>
            <p:cNvSpPr>
              <a:spLocks/>
            </p:cNvSpPr>
            <p:nvPr/>
          </p:nvSpPr>
          <p:spPr bwMode="auto">
            <a:xfrm>
              <a:off x="807" y="1193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12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1" name="Freeform 191"/>
            <p:cNvSpPr>
              <a:spLocks/>
            </p:cNvSpPr>
            <p:nvPr/>
          </p:nvSpPr>
          <p:spPr bwMode="auto">
            <a:xfrm>
              <a:off x="789" y="1205"/>
              <a:ext cx="120" cy="108"/>
            </a:xfrm>
            <a:custGeom>
              <a:avLst/>
              <a:gdLst>
                <a:gd name="T0" fmla="*/ 18 w 120"/>
                <a:gd name="T1" fmla="*/ 96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96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96"/>
                  </a:lnTo>
                  <a:close/>
                </a:path>
              </a:pathLst>
            </a:custGeom>
            <a:solidFill>
              <a:srgbClr val="B38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2" name="Freeform 192"/>
            <p:cNvSpPr>
              <a:spLocks/>
            </p:cNvSpPr>
            <p:nvPr/>
          </p:nvSpPr>
          <p:spPr bwMode="auto">
            <a:xfrm>
              <a:off x="765" y="1211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49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3" name="Freeform 193"/>
            <p:cNvSpPr>
              <a:spLocks/>
            </p:cNvSpPr>
            <p:nvPr/>
          </p:nvSpPr>
          <p:spPr bwMode="auto">
            <a:xfrm>
              <a:off x="741" y="1223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59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4" name="Freeform 194"/>
            <p:cNvSpPr>
              <a:spLocks/>
            </p:cNvSpPr>
            <p:nvPr/>
          </p:nvSpPr>
          <p:spPr bwMode="auto">
            <a:xfrm>
              <a:off x="657" y="1229"/>
              <a:ext cx="186" cy="150"/>
            </a:xfrm>
            <a:custGeom>
              <a:avLst/>
              <a:gdLst>
                <a:gd name="T0" fmla="*/ 84 w 186"/>
                <a:gd name="T1" fmla="*/ 102 h 150"/>
                <a:gd name="T2" fmla="*/ 0 w 186"/>
                <a:gd name="T3" fmla="*/ 150 h 150"/>
                <a:gd name="T4" fmla="*/ 102 w 186"/>
                <a:gd name="T5" fmla="*/ 48 h 150"/>
                <a:gd name="T6" fmla="*/ 186 w 186"/>
                <a:gd name="T7" fmla="*/ 0 h 150"/>
                <a:gd name="T8" fmla="*/ 84 w 186"/>
                <a:gd name="T9" fmla="*/ 10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50">
                  <a:moveTo>
                    <a:pt x="84" y="102"/>
                  </a:moveTo>
                  <a:lnTo>
                    <a:pt x="0" y="150"/>
                  </a:lnTo>
                  <a:lnTo>
                    <a:pt x="102" y="48"/>
                  </a:lnTo>
                  <a:lnTo>
                    <a:pt x="186" y="0"/>
                  </a:lnTo>
                  <a:lnTo>
                    <a:pt x="84" y="102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5" name="Freeform 195"/>
            <p:cNvSpPr>
              <a:spLocks/>
            </p:cNvSpPr>
            <p:nvPr/>
          </p:nvSpPr>
          <p:spPr bwMode="auto">
            <a:xfrm>
              <a:off x="711" y="1229"/>
              <a:ext cx="132" cy="120"/>
            </a:xfrm>
            <a:custGeom>
              <a:avLst/>
              <a:gdLst>
                <a:gd name="T0" fmla="*/ 30 w 132"/>
                <a:gd name="T1" fmla="*/ 102 h 120"/>
                <a:gd name="T2" fmla="*/ 0 w 132"/>
                <a:gd name="T3" fmla="*/ 120 h 120"/>
                <a:gd name="T4" fmla="*/ 102 w 132"/>
                <a:gd name="T5" fmla="*/ 18 h 120"/>
                <a:gd name="T6" fmla="*/ 132 w 132"/>
                <a:gd name="T7" fmla="*/ 0 h 120"/>
                <a:gd name="T8" fmla="*/ 30 w 132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20">
                  <a:moveTo>
                    <a:pt x="30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6" name="Freeform 196"/>
            <p:cNvSpPr>
              <a:spLocks/>
            </p:cNvSpPr>
            <p:nvPr/>
          </p:nvSpPr>
          <p:spPr bwMode="auto">
            <a:xfrm>
              <a:off x="687" y="1247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8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7" name="Freeform 197"/>
            <p:cNvSpPr>
              <a:spLocks/>
            </p:cNvSpPr>
            <p:nvPr/>
          </p:nvSpPr>
          <p:spPr bwMode="auto">
            <a:xfrm>
              <a:off x="657" y="1259"/>
              <a:ext cx="132" cy="120"/>
            </a:xfrm>
            <a:custGeom>
              <a:avLst/>
              <a:gdLst>
                <a:gd name="T0" fmla="*/ 30 w 132"/>
                <a:gd name="T1" fmla="*/ 102 h 120"/>
                <a:gd name="T2" fmla="*/ 0 w 132"/>
                <a:gd name="T3" fmla="*/ 120 h 120"/>
                <a:gd name="T4" fmla="*/ 102 w 132"/>
                <a:gd name="T5" fmla="*/ 18 h 120"/>
                <a:gd name="T6" fmla="*/ 132 w 132"/>
                <a:gd name="T7" fmla="*/ 0 h 120"/>
                <a:gd name="T8" fmla="*/ 30 w 132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20">
                  <a:moveTo>
                    <a:pt x="30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A9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8" name="Freeform 198"/>
            <p:cNvSpPr>
              <a:spLocks/>
            </p:cNvSpPr>
            <p:nvPr/>
          </p:nvSpPr>
          <p:spPr bwMode="auto">
            <a:xfrm>
              <a:off x="579" y="1277"/>
              <a:ext cx="180" cy="144"/>
            </a:xfrm>
            <a:custGeom>
              <a:avLst/>
              <a:gdLst>
                <a:gd name="T0" fmla="*/ 78 w 180"/>
                <a:gd name="T1" fmla="*/ 102 h 144"/>
                <a:gd name="T2" fmla="*/ 0 w 180"/>
                <a:gd name="T3" fmla="*/ 144 h 144"/>
                <a:gd name="T4" fmla="*/ 102 w 180"/>
                <a:gd name="T5" fmla="*/ 42 h 144"/>
                <a:gd name="T6" fmla="*/ 180 w 180"/>
                <a:gd name="T7" fmla="*/ 0 h 144"/>
                <a:gd name="T8" fmla="*/ 78 w 180"/>
                <a:gd name="T9" fmla="*/ 10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44">
                  <a:moveTo>
                    <a:pt x="78" y="102"/>
                  </a:moveTo>
                  <a:lnTo>
                    <a:pt x="0" y="144"/>
                  </a:lnTo>
                  <a:lnTo>
                    <a:pt x="102" y="42"/>
                  </a:lnTo>
                  <a:lnTo>
                    <a:pt x="180" y="0"/>
                  </a:lnTo>
                  <a:lnTo>
                    <a:pt x="78" y="102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19" name="Freeform 199"/>
            <p:cNvSpPr>
              <a:spLocks/>
            </p:cNvSpPr>
            <p:nvPr/>
          </p:nvSpPr>
          <p:spPr bwMode="auto">
            <a:xfrm>
              <a:off x="621" y="1277"/>
              <a:ext cx="138" cy="120"/>
            </a:xfrm>
            <a:custGeom>
              <a:avLst/>
              <a:gdLst>
                <a:gd name="T0" fmla="*/ 36 w 138"/>
                <a:gd name="T1" fmla="*/ 102 h 120"/>
                <a:gd name="T2" fmla="*/ 0 w 138"/>
                <a:gd name="T3" fmla="*/ 120 h 120"/>
                <a:gd name="T4" fmla="*/ 102 w 138"/>
                <a:gd name="T5" fmla="*/ 24 h 120"/>
                <a:gd name="T6" fmla="*/ 138 w 138"/>
                <a:gd name="T7" fmla="*/ 0 h 120"/>
                <a:gd name="T8" fmla="*/ 36 w 138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20">
                  <a:moveTo>
                    <a:pt x="36" y="102"/>
                  </a:moveTo>
                  <a:lnTo>
                    <a:pt x="0" y="120"/>
                  </a:lnTo>
                  <a:lnTo>
                    <a:pt x="102" y="24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0" name="Freeform 200"/>
            <p:cNvSpPr>
              <a:spLocks/>
            </p:cNvSpPr>
            <p:nvPr/>
          </p:nvSpPr>
          <p:spPr bwMode="auto">
            <a:xfrm>
              <a:off x="579" y="1301"/>
              <a:ext cx="144" cy="120"/>
            </a:xfrm>
            <a:custGeom>
              <a:avLst/>
              <a:gdLst>
                <a:gd name="T0" fmla="*/ 42 w 144"/>
                <a:gd name="T1" fmla="*/ 96 h 120"/>
                <a:gd name="T2" fmla="*/ 0 w 144"/>
                <a:gd name="T3" fmla="*/ 120 h 120"/>
                <a:gd name="T4" fmla="*/ 102 w 144"/>
                <a:gd name="T5" fmla="*/ 18 h 120"/>
                <a:gd name="T6" fmla="*/ 144 w 144"/>
                <a:gd name="T7" fmla="*/ 0 h 120"/>
                <a:gd name="T8" fmla="*/ 42 w 144"/>
                <a:gd name="T9" fmla="*/ 9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42" y="96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44" y="0"/>
                  </a:lnTo>
                  <a:lnTo>
                    <a:pt x="42" y="96"/>
                  </a:lnTo>
                  <a:close/>
                </a:path>
              </a:pathLst>
            </a:custGeom>
            <a:solidFill>
              <a:srgbClr val="BE9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1" name="Freeform 201"/>
            <p:cNvSpPr>
              <a:spLocks/>
            </p:cNvSpPr>
            <p:nvPr/>
          </p:nvSpPr>
          <p:spPr bwMode="auto">
            <a:xfrm>
              <a:off x="513" y="1319"/>
              <a:ext cx="168" cy="156"/>
            </a:xfrm>
            <a:custGeom>
              <a:avLst/>
              <a:gdLst>
                <a:gd name="T0" fmla="*/ 66 w 168"/>
                <a:gd name="T1" fmla="*/ 102 h 156"/>
                <a:gd name="T2" fmla="*/ 0 w 168"/>
                <a:gd name="T3" fmla="*/ 156 h 156"/>
                <a:gd name="T4" fmla="*/ 102 w 168"/>
                <a:gd name="T5" fmla="*/ 54 h 156"/>
                <a:gd name="T6" fmla="*/ 168 w 168"/>
                <a:gd name="T7" fmla="*/ 0 h 156"/>
                <a:gd name="T8" fmla="*/ 66 w 168"/>
                <a:gd name="T9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6">
                  <a:moveTo>
                    <a:pt x="66" y="102"/>
                  </a:moveTo>
                  <a:lnTo>
                    <a:pt x="0" y="156"/>
                  </a:lnTo>
                  <a:lnTo>
                    <a:pt x="102" y="54"/>
                  </a:lnTo>
                  <a:lnTo>
                    <a:pt x="168" y="0"/>
                  </a:lnTo>
                  <a:lnTo>
                    <a:pt x="66" y="102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2" name="Freeform 202"/>
            <p:cNvSpPr>
              <a:spLocks/>
            </p:cNvSpPr>
            <p:nvPr/>
          </p:nvSpPr>
          <p:spPr bwMode="auto">
            <a:xfrm>
              <a:off x="453" y="1373"/>
              <a:ext cx="162" cy="156"/>
            </a:xfrm>
            <a:custGeom>
              <a:avLst/>
              <a:gdLst>
                <a:gd name="T0" fmla="*/ 60 w 162"/>
                <a:gd name="T1" fmla="*/ 102 h 156"/>
                <a:gd name="T2" fmla="*/ 0 w 162"/>
                <a:gd name="T3" fmla="*/ 156 h 156"/>
                <a:gd name="T4" fmla="*/ 102 w 162"/>
                <a:gd name="T5" fmla="*/ 54 h 156"/>
                <a:gd name="T6" fmla="*/ 162 w 162"/>
                <a:gd name="T7" fmla="*/ 0 h 156"/>
                <a:gd name="T8" fmla="*/ 60 w 162"/>
                <a:gd name="T9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6">
                  <a:moveTo>
                    <a:pt x="60" y="102"/>
                  </a:moveTo>
                  <a:lnTo>
                    <a:pt x="0" y="156"/>
                  </a:lnTo>
                  <a:lnTo>
                    <a:pt x="102" y="54"/>
                  </a:lnTo>
                  <a:lnTo>
                    <a:pt x="162" y="0"/>
                  </a:lnTo>
                  <a:lnTo>
                    <a:pt x="60" y="102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3" name="Freeform 203"/>
            <p:cNvSpPr>
              <a:spLocks/>
            </p:cNvSpPr>
            <p:nvPr/>
          </p:nvSpPr>
          <p:spPr bwMode="auto">
            <a:xfrm>
              <a:off x="2535" y="2010"/>
              <a:ext cx="150" cy="162"/>
            </a:xfrm>
            <a:custGeom>
              <a:avLst/>
              <a:gdLst>
                <a:gd name="T0" fmla="*/ 0 w 150"/>
                <a:gd name="T1" fmla="*/ 162 h 162"/>
                <a:gd name="T2" fmla="*/ 48 w 150"/>
                <a:gd name="T3" fmla="*/ 102 h 162"/>
                <a:gd name="T4" fmla="*/ 150 w 150"/>
                <a:gd name="T5" fmla="*/ 0 h 162"/>
                <a:gd name="T6" fmla="*/ 102 w 150"/>
                <a:gd name="T7" fmla="*/ 60 h 162"/>
                <a:gd name="T8" fmla="*/ 0 w 15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62">
                  <a:moveTo>
                    <a:pt x="0" y="162"/>
                  </a:moveTo>
                  <a:lnTo>
                    <a:pt x="48" y="102"/>
                  </a:lnTo>
                  <a:lnTo>
                    <a:pt x="150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B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4" name="Freeform 204"/>
            <p:cNvSpPr>
              <a:spLocks/>
            </p:cNvSpPr>
            <p:nvPr/>
          </p:nvSpPr>
          <p:spPr bwMode="auto">
            <a:xfrm>
              <a:off x="2583" y="1950"/>
              <a:ext cx="144" cy="162"/>
            </a:xfrm>
            <a:custGeom>
              <a:avLst/>
              <a:gdLst>
                <a:gd name="T0" fmla="*/ 0 w 144"/>
                <a:gd name="T1" fmla="*/ 162 h 162"/>
                <a:gd name="T2" fmla="*/ 42 w 144"/>
                <a:gd name="T3" fmla="*/ 102 h 162"/>
                <a:gd name="T4" fmla="*/ 144 w 144"/>
                <a:gd name="T5" fmla="*/ 0 h 162"/>
                <a:gd name="T6" fmla="*/ 102 w 144"/>
                <a:gd name="T7" fmla="*/ 60 h 162"/>
                <a:gd name="T8" fmla="*/ 0 w 14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62">
                  <a:moveTo>
                    <a:pt x="0" y="162"/>
                  </a:moveTo>
                  <a:lnTo>
                    <a:pt x="42" y="102"/>
                  </a:lnTo>
                  <a:lnTo>
                    <a:pt x="144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5" name="Freeform 205"/>
            <p:cNvSpPr>
              <a:spLocks/>
            </p:cNvSpPr>
            <p:nvPr/>
          </p:nvSpPr>
          <p:spPr bwMode="auto">
            <a:xfrm>
              <a:off x="2625" y="1884"/>
              <a:ext cx="132" cy="168"/>
            </a:xfrm>
            <a:custGeom>
              <a:avLst/>
              <a:gdLst>
                <a:gd name="T0" fmla="*/ 0 w 132"/>
                <a:gd name="T1" fmla="*/ 168 h 168"/>
                <a:gd name="T2" fmla="*/ 30 w 132"/>
                <a:gd name="T3" fmla="*/ 102 h 168"/>
                <a:gd name="T4" fmla="*/ 132 w 132"/>
                <a:gd name="T5" fmla="*/ 0 h 168"/>
                <a:gd name="T6" fmla="*/ 102 w 132"/>
                <a:gd name="T7" fmla="*/ 66 h 168"/>
                <a:gd name="T8" fmla="*/ 0 w 132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8">
                  <a:moveTo>
                    <a:pt x="0" y="168"/>
                  </a:moveTo>
                  <a:lnTo>
                    <a:pt x="30" y="102"/>
                  </a:lnTo>
                  <a:lnTo>
                    <a:pt x="132" y="0"/>
                  </a:lnTo>
                  <a:lnTo>
                    <a:pt x="102" y="6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6" name="Freeform 206"/>
            <p:cNvSpPr>
              <a:spLocks/>
            </p:cNvSpPr>
            <p:nvPr/>
          </p:nvSpPr>
          <p:spPr bwMode="auto">
            <a:xfrm>
              <a:off x="2625" y="1914"/>
              <a:ext cx="120" cy="138"/>
            </a:xfrm>
            <a:custGeom>
              <a:avLst/>
              <a:gdLst>
                <a:gd name="T0" fmla="*/ 0 w 120"/>
                <a:gd name="T1" fmla="*/ 138 h 138"/>
                <a:gd name="T2" fmla="*/ 18 w 120"/>
                <a:gd name="T3" fmla="*/ 102 h 138"/>
                <a:gd name="T4" fmla="*/ 120 w 120"/>
                <a:gd name="T5" fmla="*/ 0 h 138"/>
                <a:gd name="T6" fmla="*/ 102 w 120"/>
                <a:gd name="T7" fmla="*/ 36 h 138"/>
                <a:gd name="T8" fmla="*/ 0 w 120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8">
                  <a:moveTo>
                    <a:pt x="0" y="138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7" name="Freeform 207"/>
            <p:cNvSpPr>
              <a:spLocks/>
            </p:cNvSpPr>
            <p:nvPr/>
          </p:nvSpPr>
          <p:spPr bwMode="auto">
            <a:xfrm>
              <a:off x="2643" y="1884"/>
              <a:ext cx="114" cy="132"/>
            </a:xfrm>
            <a:custGeom>
              <a:avLst/>
              <a:gdLst>
                <a:gd name="T0" fmla="*/ 0 w 114"/>
                <a:gd name="T1" fmla="*/ 132 h 132"/>
                <a:gd name="T2" fmla="*/ 12 w 114"/>
                <a:gd name="T3" fmla="*/ 102 h 132"/>
                <a:gd name="T4" fmla="*/ 114 w 114"/>
                <a:gd name="T5" fmla="*/ 0 h 132"/>
                <a:gd name="T6" fmla="*/ 102 w 114"/>
                <a:gd name="T7" fmla="*/ 30 h 132"/>
                <a:gd name="T8" fmla="*/ 0 w 114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32">
                  <a:moveTo>
                    <a:pt x="0" y="132"/>
                  </a:moveTo>
                  <a:lnTo>
                    <a:pt x="12" y="102"/>
                  </a:lnTo>
                  <a:lnTo>
                    <a:pt x="114" y="0"/>
                  </a:lnTo>
                  <a:lnTo>
                    <a:pt x="102" y="3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DAA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8" name="Freeform 208"/>
            <p:cNvSpPr>
              <a:spLocks/>
            </p:cNvSpPr>
            <p:nvPr/>
          </p:nvSpPr>
          <p:spPr bwMode="auto">
            <a:xfrm>
              <a:off x="2655" y="1818"/>
              <a:ext cx="120" cy="168"/>
            </a:xfrm>
            <a:custGeom>
              <a:avLst/>
              <a:gdLst>
                <a:gd name="T0" fmla="*/ 0 w 120"/>
                <a:gd name="T1" fmla="*/ 168 h 168"/>
                <a:gd name="T2" fmla="*/ 18 w 120"/>
                <a:gd name="T3" fmla="*/ 102 h 168"/>
                <a:gd name="T4" fmla="*/ 120 w 120"/>
                <a:gd name="T5" fmla="*/ 0 h 168"/>
                <a:gd name="T6" fmla="*/ 102 w 120"/>
                <a:gd name="T7" fmla="*/ 66 h 168"/>
                <a:gd name="T8" fmla="*/ 0 w 120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8">
                  <a:moveTo>
                    <a:pt x="0" y="168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6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29" name="Freeform 209"/>
            <p:cNvSpPr>
              <a:spLocks/>
            </p:cNvSpPr>
            <p:nvPr/>
          </p:nvSpPr>
          <p:spPr bwMode="auto">
            <a:xfrm>
              <a:off x="2655" y="1860"/>
              <a:ext cx="108" cy="126"/>
            </a:xfrm>
            <a:custGeom>
              <a:avLst/>
              <a:gdLst>
                <a:gd name="T0" fmla="*/ 0 w 108"/>
                <a:gd name="T1" fmla="*/ 126 h 126"/>
                <a:gd name="T2" fmla="*/ 6 w 108"/>
                <a:gd name="T3" fmla="*/ 102 h 126"/>
                <a:gd name="T4" fmla="*/ 108 w 108"/>
                <a:gd name="T5" fmla="*/ 0 h 126"/>
                <a:gd name="T6" fmla="*/ 102 w 108"/>
                <a:gd name="T7" fmla="*/ 24 h 126"/>
                <a:gd name="T8" fmla="*/ 0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0" y="126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24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0" name="Freeform 210"/>
            <p:cNvSpPr>
              <a:spLocks/>
            </p:cNvSpPr>
            <p:nvPr/>
          </p:nvSpPr>
          <p:spPr bwMode="auto">
            <a:xfrm>
              <a:off x="2661" y="1842"/>
              <a:ext cx="108" cy="120"/>
            </a:xfrm>
            <a:custGeom>
              <a:avLst/>
              <a:gdLst>
                <a:gd name="T0" fmla="*/ 0 w 108"/>
                <a:gd name="T1" fmla="*/ 120 h 120"/>
                <a:gd name="T2" fmla="*/ 6 w 108"/>
                <a:gd name="T3" fmla="*/ 102 h 120"/>
                <a:gd name="T4" fmla="*/ 108 w 108"/>
                <a:gd name="T5" fmla="*/ 0 h 120"/>
                <a:gd name="T6" fmla="*/ 102 w 108"/>
                <a:gd name="T7" fmla="*/ 18 h 120"/>
                <a:gd name="T8" fmla="*/ 0 w 108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0">
                  <a:moveTo>
                    <a:pt x="0" y="120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18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1" name="Freeform 211"/>
            <p:cNvSpPr>
              <a:spLocks/>
            </p:cNvSpPr>
            <p:nvPr/>
          </p:nvSpPr>
          <p:spPr bwMode="auto">
            <a:xfrm>
              <a:off x="2667" y="1818"/>
              <a:ext cx="108" cy="126"/>
            </a:xfrm>
            <a:custGeom>
              <a:avLst/>
              <a:gdLst>
                <a:gd name="T0" fmla="*/ 0 w 108"/>
                <a:gd name="T1" fmla="*/ 126 h 126"/>
                <a:gd name="T2" fmla="*/ 6 w 108"/>
                <a:gd name="T3" fmla="*/ 102 h 126"/>
                <a:gd name="T4" fmla="*/ 108 w 108"/>
                <a:gd name="T5" fmla="*/ 0 h 126"/>
                <a:gd name="T6" fmla="*/ 102 w 108"/>
                <a:gd name="T7" fmla="*/ 24 h 126"/>
                <a:gd name="T8" fmla="*/ 0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0" y="126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24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DDB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2" name="Freeform 212"/>
            <p:cNvSpPr>
              <a:spLocks/>
            </p:cNvSpPr>
            <p:nvPr/>
          </p:nvSpPr>
          <p:spPr bwMode="auto">
            <a:xfrm>
              <a:off x="2673" y="1746"/>
              <a:ext cx="108" cy="174"/>
            </a:xfrm>
            <a:custGeom>
              <a:avLst/>
              <a:gdLst>
                <a:gd name="T0" fmla="*/ 0 w 108"/>
                <a:gd name="T1" fmla="*/ 174 h 174"/>
                <a:gd name="T2" fmla="*/ 6 w 108"/>
                <a:gd name="T3" fmla="*/ 102 h 174"/>
                <a:gd name="T4" fmla="*/ 108 w 108"/>
                <a:gd name="T5" fmla="*/ 0 h 174"/>
                <a:gd name="T6" fmla="*/ 102 w 108"/>
                <a:gd name="T7" fmla="*/ 72 h 174"/>
                <a:gd name="T8" fmla="*/ 0 w 108"/>
                <a:gd name="T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74">
                  <a:moveTo>
                    <a:pt x="0" y="174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7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3" name="Freeform 213"/>
            <p:cNvSpPr>
              <a:spLocks/>
            </p:cNvSpPr>
            <p:nvPr/>
          </p:nvSpPr>
          <p:spPr bwMode="auto">
            <a:xfrm>
              <a:off x="2673" y="1782"/>
              <a:ext cx="102" cy="138"/>
            </a:xfrm>
            <a:custGeom>
              <a:avLst/>
              <a:gdLst>
                <a:gd name="T0" fmla="*/ 0 w 102"/>
                <a:gd name="T1" fmla="*/ 138 h 138"/>
                <a:gd name="T2" fmla="*/ 0 w 102"/>
                <a:gd name="T3" fmla="*/ 102 h 138"/>
                <a:gd name="T4" fmla="*/ 102 w 102"/>
                <a:gd name="T5" fmla="*/ 0 h 138"/>
                <a:gd name="T6" fmla="*/ 102 w 102"/>
                <a:gd name="T7" fmla="*/ 36 h 138"/>
                <a:gd name="T8" fmla="*/ 0 w 10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8">
                  <a:moveTo>
                    <a:pt x="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4" name="Freeform 214"/>
            <p:cNvSpPr>
              <a:spLocks/>
            </p:cNvSpPr>
            <p:nvPr/>
          </p:nvSpPr>
          <p:spPr bwMode="auto">
            <a:xfrm>
              <a:off x="2673" y="1746"/>
              <a:ext cx="108" cy="138"/>
            </a:xfrm>
            <a:custGeom>
              <a:avLst/>
              <a:gdLst>
                <a:gd name="T0" fmla="*/ 0 w 108"/>
                <a:gd name="T1" fmla="*/ 138 h 138"/>
                <a:gd name="T2" fmla="*/ 6 w 108"/>
                <a:gd name="T3" fmla="*/ 102 h 138"/>
                <a:gd name="T4" fmla="*/ 108 w 108"/>
                <a:gd name="T5" fmla="*/ 0 h 138"/>
                <a:gd name="T6" fmla="*/ 102 w 108"/>
                <a:gd name="T7" fmla="*/ 36 h 138"/>
                <a:gd name="T8" fmla="*/ 0 w 108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8">
                  <a:moveTo>
                    <a:pt x="0" y="138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E0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5" name="Freeform 215"/>
            <p:cNvSpPr>
              <a:spLocks/>
            </p:cNvSpPr>
            <p:nvPr/>
          </p:nvSpPr>
          <p:spPr bwMode="auto">
            <a:xfrm>
              <a:off x="2673" y="1680"/>
              <a:ext cx="108" cy="168"/>
            </a:xfrm>
            <a:custGeom>
              <a:avLst/>
              <a:gdLst>
                <a:gd name="T0" fmla="*/ 6 w 108"/>
                <a:gd name="T1" fmla="*/ 168 h 168"/>
                <a:gd name="T2" fmla="*/ 0 w 108"/>
                <a:gd name="T3" fmla="*/ 102 h 168"/>
                <a:gd name="T4" fmla="*/ 102 w 108"/>
                <a:gd name="T5" fmla="*/ 0 h 168"/>
                <a:gd name="T6" fmla="*/ 108 w 108"/>
                <a:gd name="T7" fmla="*/ 66 h 168"/>
                <a:gd name="T8" fmla="*/ 6 w 108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68">
                  <a:moveTo>
                    <a:pt x="6" y="16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6"/>
                  </a:lnTo>
                  <a:lnTo>
                    <a:pt x="6" y="168"/>
                  </a:lnTo>
                  <a:close/>
                </a:path>
              </a:pathLst>
            </a:custGeom>
            <a:solidFill>
              <a:srgbClr val="E1B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6" name="Freeform 216"/>
            <p:cNvSpPr>
              <a:spLocks/>
            </p:cNvSpPr>
            <p:nvPr/>
          </p:nvSpPr>
          <p:spPr bwMode="auto">
            <a:xfrm>
              <a:off x="2673" y="1716"/>
              <a:ext cx="108" cy="132"/>
            </a:xfrm>
            <a:custGeom>
              <a:avLst/>
              <a:gdLst>
                <a:gd name="T0" fmla="*/ 6 w 108"/>
                <a:gd name="T1" fmla="*/ 132 h 132"/>
                <a:gd name="T2" fmla="*/ 0 w 108"/>
                <a:gd name="T3" fmla="*/ 102 h 132"/>
                <a:gd name="T4" fmla="*/ 102 w 108"/>
                <a:gd name="T5" fmla="*/ 0 h 132"/>
                <a:gd name="T6" fmla="*/ 108 w 108"/>
                <a:gd name="T7" fmla="*/ 30 h 132"/>
                <a:gd name="T8" fmla="*/ 6 w 108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2">
                  <a:moveTo>
                    <a:pt x="6" y="13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30"/>
                  </a:lnTo>
                  <a:lnTo>
                    <a:pt x="6" y="132"/>
                  </a:lnTo>
                  <a:close/>
                </a:path>
              </a:pathLst>
            </a:custGeom>
            <a:solidFill>
              <a:srgbClr val="E1B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7" name="Freeform 217"/>
            <p:cNvSpPr>
              <a:spLocks/>
            </p:cNvSpPr>
            <p:nvPr/>
          </p:nvSpPr>
          <p:spPr bwMode="auto">
            <a:xfrm>
              <a:off x="2673" y="1680"/>
              <a:ext cx="102" cy="138"/>
            </a:xfrm>
            <a:custGeom>
              <a:avLst/>
              <a:gdLst>
                <a:gd name="T0" fmla="*/ 0 w 102"/>
                <a:gd name="T1" fmla="*/ 138 h 138"/>
                <a:gd name="T2" fmla="*/ 0 w 102"/>
                <a:gd name="T3" fmla="*/ 102 h 138"/>
                <a:gd name="T4" fmla="*/ 102 w 102"/>
                <a:gd name="T5" fmla="*/ 0 h 138"/>
                <a:gd name="T6" fmla="*/ 102 w 102"/>
                <a:gd name="T7" fmla="*/ 36 h 138"/>
                <a:gd name="T8" fmla="*/ 0 w 10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8">
                  <a:moveTo>
                    <a:pt x="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E0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8" name="Freeform 218"/>
            <p:cNvSpPr>
              <a:spLocks/>
            </p:cNvSpPr>
            <p:nvPr/>
          </p:nvSpPr>
          <p:spPr bwMode="auto">
            <a:xfrm>
              <a:off x="2655" y="1613"/>
              <a:ext cx="120" cy="169"/>
            </a:xfrm>
            <a:custGeom>
              <a:avLst/>
              <a:gdLst>
                <a:gd name="T0" fmla="*/ 18 w 120"/>
                <a:gd name="T1" fmla="*/ 169 h 169"/>
                <a:gd name="T2" fmla="*/ 0 w 120"/>
                <a:gd name="T3" fmla="*/ 103 h 169"/>
                <a:gd name="T4" fmla="*/ 102 w 120"/>
                <a:gd name="T5" fmla="*/ 0 h 169"/>
                <a:gd name="T6" fmla="*/ 120 w 120"/>
                <a:gd name="T7" fmla="*/ 67 h 169"/>
                <a:gd name="T8" fmla="*/ 18 w 120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9">
                  <a:moveTo>
                    <a:pt x="18" y="169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20" y="67"/>
                  </a:lnTo>
                  <a:lnTo>
                    <a:pt x="18" y="169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39" name="Freeform 219"/>
            <p:cNvSpPr>
              <a:spLocks/>
            </p:cNvSpPr>
            <p:nvPr/>
          </p:nvSpPr>
          <p:spPr bwMode="auto">
            <a:xfrm>
              <a:off x="2667" y="1656"/>
              <a:ext cx="108" cy="126"/>
            </a:xfrm>
            <a:custGeom>
              <a:avLst/>
              <a:gdLst>
                <a:gd name="T0" fmla="*/ 6 w 108"/>
                <a:gd name="T1" fmla="*/ 126 h 126"/>
                <a:gd name="T2" fmla="*/ 0 w 108"/>
                <a:gd name="T3" fmla="*/ 102 h 126"/>
                <a:gd name="T4" fmla="*/ 102 w 108"/>
                <a:gd name="T5" fmla="*/ 0 h 126"/>
                <a:gd name="T6" fmla="*/ 108 w 108"/>
                <a:gd name="T7" fmla="*/ 24 h 126"/>
                <a:gd name="T8" fmla="*/ 6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6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24"/>
                  </a:lnTo>
                  <a:lnTo>
                    <a:pt x="6" y="126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0" name="Freeform 220"/>
            <p:cNvSpPr>
              <a:spLocks/>
            </p:cNvSpPr>
            <p:nvPr/>
          </p:nvSpPr>
          <p:spPr bwMode="auto">
            <a:xfrm>
              <a:off x="2661" y="1637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9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9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EB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1" name="Freeform 221"/>
            <p:cNvSpPr>
              <a:spLocks/>
            </p:cNvSpPr>
            <p:nvPr/>
          </p:nvSpPr>
          <p:spPr bwMode="auto">
            <a:xfrm>
              <a:off x="2655" y="1613"/>
              <a:ext cx="108" cy="127"/>
            </a:xfrm>
            <a:custGeom>
              <a:avLst/>
              <a:gdLst>
                <a:gd name="T0" fmla="*/ 6 w 108"/>
                <a:gd name="T1" fmla="*/ 127 h 127"/>
                <a:gd name="T2" fmla="*/ 0 w 108"/>
                <a:gd name="T3" fmla="*/ 103 h 127"/>
                <a:gd name="T4" fmla="*/ 102 w 108"/>
                <a:gd name="T5" fmla="*/ 0 h 127"/>
                <a:gd name="T6" fmla="*/ 108 w 108"/>
                <a:gd name="T7" fmla="*/ 24 h 127"/>
                <a:gd name="T8" fmla="*/ 6 w 108"/>
                <a:gd name="T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7">
                  <a:moveTo>
                    <a:pt x="6" y="127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24"/>
                  </a:lnTo>
                  <a:lnTo>
                    <a:pt x="6" y="127"/>
                  </a:lnTo>
                  <a:close/>
                </a:path>
              </a:pathLst>
            </a:custGeom>
            <a:solidFill>
              <a:srgbClr val="DDB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2" name="Freeform 222"/>
            <p:cNvSpPr>
              <a:spLocks/>
            </p:cNvSpPr>
            <p:nvPr/>
          </p:nvSpPr>
          <p:spPr bwMode="auto">
            <a:xfrm>
              <a:off x="2625" y="1547"/>
              <a:ext cx="132" cy="169"/>
            </a:xfrm>
            <a:custGeom>
              <a:avLst/>
              <a:gdLst>
                <a:gd name="T0" fmla="*/ 30 w 132"/>
                <a:gd name="T1" fmla="*/ 169 h 169"/>
                <a:gd name="T2" fmla="*/ 0 w 132"/>
                <a:gd name="T3" fmla="*/ 103 h 169"/>
                <a:gd name="T4" fmla="*/ 102 w 132"/>
                <a:gd name="T5" fmla="*/ 0 h 169"/>
                <a:gd name="T6" fmla="*/ 132 w 132"/>
                <a:gd name="T7" fmla="*/ 66 h 169"/>
                <a:gd name="T8" fmla="*/ 30 w 132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9">
                  <a:moveTo>
                    <a:pt x="30" y="169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32" y="66"/>
                  </a:lnTo>
                  <a:lnTo>
                    <a:pt x="30" y="169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3" name="Freeform 223"/>
            <p:cNvSpPr>
              <a:spLocks/>
            </p:cNvSpPr>
            <p:nvPr/>
          </p:nvSpPr>
          <p:spPr bwMode="auto">
            <a:xfrm>
              <a:off x="2649" y="1595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8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4" name="Freeform 224"/>
            <p:cNvSpPr>
              <a:spLocks/>
            </p:cNvSpPr>
            <p:nvPr/>
          </p:nvSpPr>
          <p:spPr bwMode="auto">
            <a:xfrm>
              <a:off x="2643" y="1583"/>
              <a:ext cx="108" cy="115"/>
            </a:xfrm>
            <a:custGeom>
              <a:avLst/>
              <a:gdLst>
                <a:gd name="T0" fmla="*/ 6 w 108"/>
                <a:gd name="T1" fmla="*/ 115 h 115"/>
                <a:gd name="T2" fmla="*/ 0 w 108"/>
                <a:gd name="T3" fmla="*/ 103 h 115"/>
                <a:gd name="T4" fmla="*/ 102 w 108"/>
                <a:gd name="T5" fmla="*/ 0 h 115"/>
                <a:gd name="T6" fmla="*/ 108 w 108"/>
                <a:gd name="T7" fmla="*/ 12 h 115"/>
                <a:gd name="T8" fmla="*/ 6 w 108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5">
                  <a:moveTo>
                    <a:pt x="6" y="115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5"/>
                  </a:lnTo>
                  <a:close/>
                </a:path>
              </a:pathLst>
            </a:custGeom>
            <a:solidFill>
              <a:srgbClr val="DBA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5" name="Freeform 225"/>
            <p:cNvSpPr>
              <a:spLocks/>
            </p:cNvSpPr>
            <p:nvPr/>
          </p:nvSpPr>
          <p:spPr bwMode="auto">
            <a:xfrm>
              <a:off x="2631" y="1565"/>
              <a:ext cx="114" cy="121"/>
            </a:xfrm>
            <a:custGeom>
              <a:avLst/>
              <a:gdLst>
                <a:gd name="T0" fmla="*/ 12 w 114"/>
                <a:gd name="T1" fmla="*/ 121 h 121"/>
                <a:gd name="T2" fmla="*/ 0 w 114"/>
                <a:gd name="T3" fmla="*/ 103 h 121"/>
                <a:gd name="T4" fmla="*/ 102 w 114"/>
                <a:gd name="T5" fmla="*/ 0 h 121"/>
                <a:gd name="T6" fmla="*/ 114 w 114"/>
                <a:gd name="T7" fmla="*/ 18 h 121"/>
                <a:gd name="T8" fmla="*/ 12 w 114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21">
                  <a:moveTo>
                    <a:pt x="12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14" y="18"/>
                  </a:lnTo>
                  <a:lnTo>
                    <a:pt x="12" y="121"/>
                  </a:lnTo>
                  <a:close/>
                </a:path>
              </a:pathLst>
            </a:custGeom>
            <a:solidFill>
              <a:srgbClr val="DAA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6" name="Freeform 226"/>
            <p:cNvSpPr>
              <a:spLocks/>
            </p:cNvSpPr>
            <p:nvPr/>
          </p:nvSpPr>
          <p:spPr bwMode="auto">
            <a:xfrm>
              <a:off x="2625" y="1547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8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9A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7" name="Freeform 227"/>
            <p:cNvSpPr>
              <a:spLocks/>
            </p:cNvSpPr>
            <p:nvPr/>
          </p:nvSpPr>
          <p:spPr bwMode="auto">
            <a:xfrm>
              <a:off x="2583" y="1487"/>
              <a:ext cx="144" cy="163"/>
            </a:xfrm>
            <a:custGeom>
              <a:avLst/>
              <a:gdLst>
                <a:gd name="T0" fmla="*/ 42 w 144"/>
                <a:gd name="T1" fmla="*/ 163 h 163"/>
                <a:gd name="T2" fmla="*/ 0 w 144"/>
                <a:gd name="T3" fmla="*/ 102 h 163"/>
                <a:gd name="T4" fmla="*/ 102 w 144"/>
                <a:gd name="T5" fmla="*/ 0 h 163"/>
                <a:gd name="T6" fmla="*/ 144 w 144"/>
                <a:gd name="T7" fmla="*/ 60 h 163"/>
                <a:gd name="T8" fmla="*/ 42 w 144"/>
                <a:gd name="T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63">
                  <a:moveTo>
                    <a:pt x="42" y="163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44" y="60"/>
                  </a:lnTo>
                  <a:lnTo>
                    <a:pt x="42" y="163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8" name="Freeform 228"/>
            <p:cNvSpPr>
              <a:spLocks/>
            </p:cNvSpPr>
            <p:nvPr/>
          </p:nvSpPr>
          <p:spPr bwMode="auto">
            <a:xfrm>
              <a:off x="2619" y="1541"/>
              <a:ext cx="108" cy="109"/>
            </a:xfrm>
            <a:custGeom>
              <a:avLst/>
              <a:gdLst>
                <a:gd name="T0" fmla="*/ 6 w 108"/>
                <a:gd name="T1" fmla="*/ 109 h 109"/>
                <a:gd name="T2" fmla="*/ 0 w 108"/>
                <a:gd name="T3" fmla="*/ 102 h 109"/>
                <a:gd name="T4" fmla="*/ 102 w 108"/>
                <a:gd name="T5" fmla="*/ 0 h 109"/>
                <a:gd name="T6" fmla="*/ 108 w 108"/>
                <a:gd name="T7" fmla="*/ 6 h 109"/>
                <a:gd name="T8" fmla="*/ 6 w 10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9">
                  <a:moveTo>
                    <a:pt x="6" y="109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9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49" name="Freeform 229"/>
            <p:cNvSpPr>
              <a:spLocks/>
            </p:cNvSpPr>
            <p:nvPr/>
          </p:nvSpPr>
          <p:spPr bwMode="auto">
            <a:xfrm>
              <a:off x="2613" y="1529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7A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0" name="Freeform 230"/>
            <p:cNvSpPr>
              <a:spLocks/>
            </p:cNvSpPr>
            <p:nvPr/>
          </p:nvSpPr>
          <p:spPr bwMode="auto">
            <a:xfrm>
              <a:off x="2607" y="1517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6A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1" name="Freeform 231"/>
            <p:cNvSpPr>
              <a:spLocks/>
            </p:cNvSpPr>
            <p:nvPr/>
          </p:nvSpPr>
          <p:spPr bwMode="auto">
            <a:xfrm>
              <a:off x="2601" y="1505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5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2" name="Freeform 232"/>
            <p:cNvSpPr>
              <a:spLocks/>
            </p:cNvSpPr>
            <p:nvPr/>
          </p:nvSpPr>
          <p:spPr bwMode="auto">
            <a:xfrm>
              <a:off x="2595" y="149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3" name="Freeform 233"/>
            <p:cNvSpPr>
              <a:spLocks/>
            </p:cNvSpPr>
            <p:nvPr/>
          </p:nvSpPr>
          <p:spPr bwMode="auto">
            <a:xfrm>
              <a:off x="2583" y="148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D3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4" name="Freeform 234"/>
            <p:cNvSpPr>
              <a:spLocks/>
            </p:cNvSpPr>
            <p:nvPr/>
          </p:nvSpPr>
          <p:spPr bwMode="auto">
            <a:xfrm>
              <a:off x="2535" y="1427"/>
              <a:ext cx="150" cy="162"/>
            </a:xfrm>
            <a:custGeom>
              <a:avLst/>
              <a:gdLst>
                <a:gd name="T0" fmla="*/ 48 w 150"/>
                <a:gd name="T1" fmla="*/ 162 h 162"/>
                <a:gd name="T2" fmla="*/ 0 w 150"/>
                <a:gd name="T3" fmla="*/ 102 h 162"/>
                <a:gd name="T4" fmla="*/ 102 w 150"/>
                <a:gd name="T5" fmla="*/ 0 h 162"/>
                <a:gd name="T6" fmla="*/ 150 w 150"/>
                <a:gd name="T7" fmla="*/ 60 h 162"/>
                <a:gd name="T8" fmla="*/ 48 w 15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62">
                  <a:moveTo>
                    <a:pt x="48" y="16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50" y="60"/>
                  </a:lnTo>
                  <a:lnTo>
                    <a:pt x="48" y="162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5" name="Freeform 235"/>
            <p:cNvSpPr>
              <a:spLocks/>
            </p:cNvSpPr>
            <p:nvPr/>
          </p:nvSpPr>
          <p:spPr bwMode="auto">
            <a:xfrm>
              <a:off x="2577" y="1475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6" name="Freeform 236"/>
            <p:cNvSpPr>
              <a:spLocks/>
            </p:cNvSpPr>
            <p:nvPr/>
          </p:nvSpPr>
          <p:spPr bwMode="auto">
            <a:xfrm>
              <a:off x="2571" y="146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1A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7" name="Freeform 237"/>
            <p:cNvSpPr>
              <a:spLocks/>
            </p:cNvSpPr>
            <p:nvPr/>
          </p:nvSpPr>
          <p:spPr bwMode="auto">
            <a:xfrm>
              <a:off x="2559" y="145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D0A6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8" name="Freeform 238"/>
            <p:cNvSpPr>
              <a:spLocks/>
            </p:cNvSpPr>
            <p:nvPr/>
          </p:nvSpPr>
          <p:spPr bwMode="auto">
            <a:xfrm>
              <a:off x="2553" y="1451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96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FA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59" name="Freeform 239"/>
            <p:cNvSpPr>
              <a:spLocks/>
            </p:cNvSpPr>
            <p:nvPr/>
          </p:nvSpPr>
          <p:spPr bwMode="auto">
            <a:xfrm>
              <a:off x="2547" y="143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12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E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0" name="Freeform 240"/>
            <p:cNvSpPr>
              <a:spLocks/>
            </p:cNvSpPr>
            <p:nvPr/>
          </p:nvSpPr>
          <p:spPr bwMode="auto">
            <a:xfrm>
              <a:off x="2535" y="142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D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1" name="Freeform 241"/>
            <p:cNvSpPr>
              <a:spLocks/>
            </p:cNvSpPr>
            <p:nvPr/>
          </p:nvSpPr>
          <p:spPr bwMode="auto">
            <a:xfrm>
              <a:off x="2475" y="1373"/>
              <a:ext cx="162" cy="156"/>
            </a:xfrm>
            <a:custGeom>
              <a:avLst/>
              <a:gdLst>
                <a:gd name="T0" fmla="*/ 60 w 162"/>
                <a:gd name="T1" fmla="*/ 156 h 156"/>
                <a:gd name="T2" fmla="*/ 0 w 162"/>
                <a:gd name="T3" fmla="*/ 102 h 156"/>
                <a:gd name="T4" fmla="*/ 102 w 162"/>
                <a:gd name="T5" fmla="*/ 0 h 156"/>
                <a:gd name="T6" fmla="*/ 162 w 162"/>
                <a:gd name="T7" fmla="*/ 54 h 156"/>
                <a:gd name="T8" fmla="*/ 60 w 162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6">
                  <a:moveTo>
                    <a:pt x="60" y="15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2" y="54"/>
                  </a:lnTo>
                  <a:lnTo>
                    <a:pt x="60" y="156"/>
                  </a:lnTo>
                  <a:close/>
                </a:path>
              </a:pathLst>
            </a:custGeom>
            <a:solidFill>
              <a:srgbClr val="CC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2" name="Freeform 242"/>
            <p:cNvSpPr>
              <a:spLocks/>
            </p:cNvSpPr>
            <p:nvPr/>
          </p:nvSpPr>
          <p:spPr bwMode="auto">
            <a:xfrm>
              <a:off x="2523" y="141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C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3" name="Freeform 243"/>
            <p:cNvSpPr>
              <a:spLocks/>
            </p:cNvSpPr>
            <p:nvPr/>
          </p:nvSpPr>
          <p:spPr bwMode="auto">
            <a:xfrm>
              <a:off x="2511" y="1409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BA2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4" name="Freeform 244"/>
            <p:cNvSpPr>
              <a:spLocks/>
            </p:cNvSpPr>
            <p:nvPr/>
          </p:nvSpPr>
          <p:spPr bwMode="auto">
            <a:xfrm>
              <a:off x="2499" y="139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AA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5" name="Freeform 245"/>
            <p:cNvSpPr>
              <a:spLocks/>
            </p:cNvSpPr>
            <p:nvPr/>
          </p:nvSpPr>
          <p:spPr bwMode="auto">
            <a:xfrm>
              <a:off x="2487" y="138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9A0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6" name="Freeform 246"/>
            <p:cNvSpPr>
              <a:spLocks/>
            </p:cNvSpPr>
            <p:nvPr/>
          </p:nvSpPr>
          <p:spPr bwMode="auto">
            <a:xfrm>
              <a:off x="2475" y="1373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8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7" name="Freeform 247"/>
            <p:cNvSpPr>
              <a:spLocks/>
            </p:cNvSpPr>
            <p:nvPr/>
          </p:nvSpPr>
          <p:spPr bwMode="auto">
            <a:xfrm>
              <a:off x="2409" y="1319"/>
              <a:ext cx="168" cy="156"/>
            </a:xfrm>
            <a:custGeom>
              <a:avLst/>
              <a:gdLst>
                <a:gd name="T0" fmla="*/ 66 w 168"/>
                <a:gd name="T1" fmla="*/ 156 h 156"/>
                <a:gd name="T2" fmla="*/ 0 w 168"/>
                <a:gd name="T3" fmla="*/ 102 h 156"/>
                <a:gd name="T4" fmla="*/ 102 w 168"/>
                <a:gd name="T5" fmla="*/ 0 h 156"/>
                <a:gd name="T6" fmla="*/ 168 w 168"/>
                <a:gd name="T7" fmla="*/ 54 h 156"/>
                <a:gd name="T8" fmla="*/ 66 w 16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6">
                  <a:moveTo>
                    <a:pt x="66" y="15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8" y="54"/>
                  </a:lnTo>
                  <a:lnTo>
                    <a:pt x="66" y="156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8" name="Freeform 248"/>
            <p:cNvSpPr>
              <a:spLocks/>
            </p:cNvSpPr>
            <p:nvPr/>
          </p:nvSpPr>
          <p:spPr bwMode="auto">
            <a:xfrm>
              <a:off x="2463" y="1367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69" name="Freeform 249"/>
            <p:cNvSpPr>
              <a:spLocks/>
            </p:cNvSpPr>
            <p:nvPr/>
          </p:nvSpPr>
          <p:spPr bwMode="auto">
            <a:xfrm>
              <a:off x="2451" y="135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69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0" name="Freeform 250"/>
            <p:cNvSpPr>
              <a:spLocks/>
            </p:cNvSpPr>
            <p:nvPr/>
          </p:nvSpPr>
          <p:spPr bwMode="auto">
            <a:xfrm>
              <a:off x="2445" y="134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59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1" name="Freeform 251"/>
            <p:cNvSpPr>
              <a:spLocks/>
            </p:cNvSpPr>
            <p:nvPr/>
          </p:nvSpPr>
          <p:spPr bwMode="auto">
            <a:xfrm>
              <a:off x="2433" y="133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49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2" name="Freeform 252"/>
            <p:cNvSpPr>
              <a:spLocks/>
            </p:cNvSpPr>
            <p:nvPr/>
          </p:nvSpPr>
          <p:spPr bwMode="auto">
            <a:xfrm>
              <a:off x="2421" y="1331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39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3" name="Freeform 253"/>
            <p:cNvSpPr>
              <a:spLocks/>
            </p:cNvSpPr>
            <p:nvPr/>
          </p:nvSpPr>
          <p:spPr bwMode="auto">
            <a:xfrm>
              <a:off x="2409" y="1319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2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4" name="Freeform 254"/>
            <p:cNvSpPr>
              <a:spLocks/>
            </p:cNvSpPr>
            <p:nvPr/>
          </p:nvSpPr>
          <p:spPr bwMode="auto">
            <a:xfrm>
              <a:off x="2331" y="1277"/>
              <a:ext cx="180" cy="144"/>
            </a:xfrm>
            <a:custGeom>
              <a:avLst/>
              <a:gdLst>
                <a:gd name="T0" fmla="*/ 78 w 180"/>
                <a:gd name="T1" fmla="*/ 144 h 144"/>
                <a:gd name="T2" fmla="*/ 0 w 180"/>
                <a:gd name="T3" fmla="*/ 102 h 144"/>
                <a:gd name="T4" fmla="*/ 102 w 180"/>
                <a:gd name="T5" fmla="*/ 0 h 144"/>
                <a:gd name="T6" fmla="*/ 180 w 180"/>
                <a:gd name="T7" fmla="*/ 42 h 144"/>
                <a:gd name="T8" fmla="*/ 78 w 180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44">
                  <a:moveTo>
                    <a:pt x="78" y="14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80" y="42"/>
                  </a:lnTo>
                  <a:lnTo>
                    <a:pt x="78" y="144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5" name="Freeform 255"/>
            <p:cNvSpPr>
              <a:spLocks/>
            </p:cNvSpPr>
            <p:nvPr/>
          </p:nvSpPr>
          <p:spPr bwMode="auto">
            <a:xfrm>
              <a:off x="2391" y="131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6" name="Freeform 256"/>
            <p:cNvSpPr>
              <a:spLocks/>
            </p:cNvSpPr>
            <p:nvPr/>
          </p:nvSpPr>
          <p:spPr bwMode="auto">
            <a:xfrm>
              <a:off x="2379" y="1301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09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7" name="Freeform 257"/>
            <p:cNvSpPr>
              <a:spLocks/>
            </p:cNvSpPr>
            <p:nvPr/>
          </p:nvSpPr>
          <p:spPr bwMode="auto">
            <a:xfrm>
              <a:off x="2361" y="129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F9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8" name="Freeform 258"/>
            <p:cNvSpPr>
              <a:spLocks/>
            </p:cNvSpPr>
            <p:nvPr/>
          </p:nvSpPr>
          <p:spPr bwMode="auto">
            <a:xfrm>
              <a:off x="2349" y="1283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BE9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79" name="Freeform 259"/>
            <p:cNvSpPr>
              <a:spLocks/>
            </p:cNvSpPr>
            <p:nvPr/>
          </p:nvSpPr>
          <p:spPr bwMode="auto">
            <a:xfrm>
              <a:off x="2331" y="127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D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0" name="Freeform 260"/>
            <p:cNvSpPr>
              <a:spLocks/>
            </p:cNvSpPr>
            <p:nvPr/>
          </p:nvSpPr>
          <p:spPr bwMode="auto">
            <a:xfrm>
              <a:off x="2247" y="1229"/>
              <a:ext cx="186" cy="150"/>
            </a:xfrm>
            <a:custGeom>
              <a:avLst/>
              <a:gdLst>
                <a:gd name="T0" fmla="*/ 84 w 186"/>
                <a:gd name="T1" fmla="*/ 150 h 150"/>
                <a:gd name="T2" fmla="*/ 0 w 186"/>
                <a:gd name="T3" fmla="*/ 102 h 150"/>
                <a:gd name="T4" fmla="*/ 102 w 186"/>
                <a:gd name="T5" fmla="*/ 0 h 150"/>
                <a:gd name="T6" fmla="*/ 186 w 186"/>
                <a:gd name="T7" fmla="*/ 48 h 150"/>
                <a:gd name="T8" fmla="*/ 84 w 186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50">
                  <a:moveTo>
                    <a:pt x="84" y="15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86" y="48"/>
                  </a:lnTo>
                  <a:lnTo>
                    <a:pt x="84" y="150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1" name="Freeform 261"/>
            <p:cNvSpPr>
              <a:spLocks/>
            </p:cNvSpPr>
            <p:nvPr/>
          </p:nvSpPr>
          <p:spPr bwMode="auto">
            <a:xfrm>
              <a:off x="2313" y="1265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2" name="Freeform 262"/>
            <p:cNvSpPr>
              <a:spLocks/>
            </p:cNvSpPr>
            <p:nvPr/>
          </p:nvSpPr>
          <p:spPr bwMode="auto">
            <a:xfrm>
              <a:off x="2301" y="1259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BB9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3" name="Freeform 263"/>
            <p:cNvSpPr>
              <a:spLocks/>
            </p:cNvSpPr>
            <p:nvPr/>
          </p:nvSpPr>
          <p:spPr bwMode="auto">
            <a:xfrm>
              <a:off x="2283" y="1247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A9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4" name="Freeform 264"/>
            <p:cNvSpPr>
              <a:spLocks/>
            </p:cNvSpPr>
            <p:nvPr/>
          </p:nvSpPr>
          <p:spPr bwMode="auto">
            <a:xfrm>
              <a:off x="2265" y="1241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9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5" name="Freeform 265"/>
            <p:cNvSpPr>
              <a:spLocks/>
            </p:cNvSpPr>
            <p:nvPr/>
          </p:nvSpPr>
          <p:spPr bwMode="auto">
            <a:xfrm>
              <a:off x="2247" y="1229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8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6" name="Freeform 266"/>
            <p:cNvSpPr>
              <a:spLocks/>
            </p:cNvSpPr>
            <p:nvPr/>
          </p:nvSpPr>
          <p:spPr bwMode="auto">
            <a:xfrm>
              <a:off x="2157" y="1193"/>
              <a:ext cx="192" cy="138"/>
            </a:xfrm>
            <a:custGeom>
              <a:avLst/>
              <a:gdLst>
                <a:gd name="T0" fmla="*/ 90 w 192"/>
                <a:gd name="T1" fmla="*/ 138 h 138"/>
                <a:gd name="T2" fmla="*/ 0 w 192"/>
                <a:gd name="T3" fmla="*/ 102 h 138"/>
                <a:gd name="T4" fmla="*/ 102 w 192"/>
                <a:gd name="T5" fmla="*/ 0 h 138"/>
                <a:gd name="T6" fmla="*/ 192 w 192"/>
                <a:gd name="T7" fmla="*/ 36 h 138"/>
                <a:gd name="T8" fmla="*/ 90 w 19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2" y="36"/>
                  </a:lnTo>
                  <a:lnTo>
                    <a:pt x="90" y="138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7" name="Freeform 267"/>
            <p:cNvSpPr>
              <a:spLocks/>
            </p:cNvSpPr>
            <p:nvPr/>
          </p:nvSpPr>
          <p:spPr bwMode="auto">
            <a:xfrm>
              <a:off x="2229" y="122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8" name="Freeform 268"/>
            <p:cNvSpPr>
              <a:spLocks/>
            </p:cNvSpPr>
            <p:nvPr/>
          </p:nvSpPr>
          <p:spPr bwMode="auto">
            <a:xfrm>
              <a:off x="2211" y="121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69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89" name="Freeform 269"/>
            <p:cNvSpPr>
              <a:spLocks/>
            </p:cNvSpPr>
            <p:nvPr/>
          </p:nvSpPr>
          <p:spPr bwMode="auto">
            <a:xfrm>
              <a:off x="2193" y="1205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59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0" name="Freeform 270"/>
            <p:cNvSpPr>
              <a:spLocks/>
            </p:cNvSpPr>
            <p:nvPr/>
          </p:nvSpPr>
          <p:spPr bwMode="auto">
            <a:xfrm>
              <a:off x="2175" y="1199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48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1" name="Freeform 271"/>
            <p:cNvSpPr>
              <a:spLocks/>
            </p:cNvSpPr>
            <p:nvPr/>
          </p:nvSpPr>
          <p:spPr bwMode="auto">
            <a:xfrm>
              <a:off x="2157" y="119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3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2" name="Freeform 272"/>
            <p:cNvSpPr>
              <a:spLocks/>
            </p:cNvSpPr>
            <p:nvPr/>
          </p:nvSpPr>
          <p:spPr bwMode="auto">
            <a:xfrm>
              <a:off x="2061" y="1157"/>
              <a:ext cx="198" cy="138"/>
            </a:xfrm>
            <a:custGeom>
              <a:avLst/>
              <a:gdLst>
                <a:gd name="T0" fmla="*/ 96 w 198"/>
                <a:gd name="T1" fmla="*/ 138 h 138"/>
                <a:gd name="T2" fmla="*/ 0 w 198"/>
                <a:gd name="T3" fmla="*/ 102 h 138"/>
                <a:gd name="T4" fmla="*/ 102 w 198"/>
                <a:gd name="T5" fmla="*/ 0 h 138"/>
                <a:gd name="T6" fmla="*/ 198 w 198"/>
                <a:gd name="T7" fmla="*/ 36 h 138"/>
                <a:gd name="T8" fmla="*/ 96 w 198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38">
                  <a:moveTo>
                    <a:pt x="96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8" y="36"/>
                  </a:lnTo>
                  <a:lnTo>
                    <a:pt x="96" y="138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3" name="Freeform 273"/>
            <p:cNvSpPr>
              <a:spLocks/>
            </p:cNvSpPr>
            <p:nvPr/>
          </p:nvSpPr>
          <p:spPr bwMode="auto">
            <a:xfrm>
              <a:off x="2139" y="118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4" name="Freeform 274"/>
            <p:cNvSpPr>
              <a:spLocks/>
            </p:cNvSpPr>
            <p:nvPr/>
          </p:nvSpPr>
          <p:spPr bwMode="auto">
            <a:xfrm>
              <a:off x="2115" y="1181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B18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5" name="Freeform 275"/>
            <p:cNvSpPr>
              <a:spLocks/>
            </p:cNvSpPr>
            <p:nvPr/>
          </p:nvSpPr>
          <p:spPr bwMode="auto">
            <a:xfrm>
              <a:off x="2097" y="117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0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6" name="Freeform 276"/>
            <p:cNvSpPr>
              <a:spLocks/>
            </p:cNvSpPr>
            <p:nvPr/>
          </p:nvSpPr>
          <p:spPr bwMode="auto">
            <a:xfrm>
              <a:off x="2079" y="1163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AF8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7" name="Freeform 277"/>
            <p:cNvSpPr>
              <a:spLocks/>
            </p:cNvSpPr>
            <p:nvPr/>
          </p:nvSpPr>
          <p:spPr bwMode="auto">
            <a:xfrm>
              <a:off x="2061" y="115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E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8" name="Freeform 278"/>
            <p:cNvSpPr>
              <a:spLocks/>
            </p:cNvSpPr>
            <p:nvPr/>
          </p:nvSpPr>
          <p:spPr bwMode="auto">
            <a:xfrm>
              <a:off x="1953" y="1133"/>
              <a:ext cx="210" cy="126"/>
            </a:xfrm>
            <a:custGeom>
              <a:avLst/>
              <a:gdLst>
                <a:gd name="T0" fmla="*/ 108 w 210"/>
                <a:gd name="T1" fmla="*/ 126 h 126"/>
                <a:gd name="T2" fmla="*/ 0 w 210"/>
                <a:gd name="T3" fmla="*/ 102 h 126"/>
                <a:gd name="T4" fmla="*/ 102 w 210"/>
                <a:gd name="T5" fmla="*/ 0 h 126"/>
                <a:gd name="T6" fmla="*/ 210 w 210"/>
                <a:gd name="T7" fmla="*/ 24 h 126"/>
                <a:gd name="T8" fmla="*/ 108 w 210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24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599" name="Freeform 279"/>
            <p:cNvSpPr>
              <a:spLocks/>
            </p:cNvSpPr>
            <p:nvPr/>
          </p:nvSpPr>
          <p:spPr bwMode="auto">
            <a:xfrm>
              <a:off x="2031" y="1151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0" name="Freeform 280"/>
            <p:cNvSpPr>
              <a:spLocks/>
            </p:cNvSpPr>
            <p:nvPr/>
          </p:nvSpPr>
          <p:spPr bwMode="auto">
            <a:xfrm>
              <a:off x="2007" y="1145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C8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1" name="Freeform 281"/>
            <p:cNvSpPr>
              <a:spLocks/>
            </p:cNvSpPr>
            <p:nvPr/>
          </p:nvSpPr>
          <p:spPr bwMode="auto">
            <a:xfrm>
              <a:off x="1983" y="1139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B8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2" name="Freeform 282"/>
            <p:cNvSpPr>
              <a:spLocks/>
            </p:cNvSpPr>
            <p:nvPr/>
          </p:nvSpPr>
          <p:spPr bwMode="auto">
            <a:xfrm>
              <a:off x="1953" y="1133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A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3" name="Freeform 283"/>
            <p:cNvSpPr>
              <a:spLocks/>
            </p:cNvSpPr>
            <p:nvPr/>
          </p:nvSpPr>
          <p:spPr bwMode="auto">
            <a:xfrm>
              <a:off x="1845" y="1109"/>
              <a:ext cx="210" cy="126"/>
            </a:xfrm>
            <a:custGeom>
              <a:avLst/>
              <a:gdLst>
                <a:gd name="T0" fmla="*/ 108 w 210"/>
                <a:gd name="T1" fmla="*/ 126 h 126"/>
                <a:gd name="T2" fmla="*/ 0 w 210"/>
                <a:gd name="T3" fmla="*/ 102 h 126"/>
                <a:gd name="T4" fmla="*/ 102 w 210"/>
                <a:gd name="T5" fmla="*/ 0 h 126"/>
                <a:gd name="T6" fmla="*/ 210 w 210"/>
                <a:gd name="T7" fmla="*/ 24 h 126"/>
                <a:gd name="T8" fmla="*/ 108 w 210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24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4" name="Freeform 284"/>
            <p:cNvSpPr>
              <a:spLocks/>
            </p:cNvSpPr>
            <p:nvPr/>
          </p:nvSpPr>
          <p:spPr bwMode="auto">
            <a:xfrm>
              <a:off x="1935" y="112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5" name="Freeform 285"/>
            <p:cNvSpPr>
              <a:spLocks/>
            </p:cNvSpPr>
            <p:nvPr/>
          </p:nvSpPr>
          <p:spPr bwMode="auto">
            <a:xfrm>
              <a:off x="1911" y="1121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88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6" name="Freeform 286"/>
            <p:cNvSpPr>
              <a:spLocks/>
            </p:cNvSpPr>
            <p:nvPr/>
          </p:nvSpPr>
          <p:spPr bwMode="auto">
            <a:xfrm>
              <a:off x="1893" y="111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78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7" name="Freeform 287"/>
            <p:cNvSpPr>
              <a:spLocks/>
            </p:cNvSpPr>
            <p:nvPr/>
          </p:nvSpPr>
          <p:spPr bwMode="auto">
            <a:xfrm>
              <a:off x="1869" y="1115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8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8" name="Freeform 288"/>
            <p:cNvSpPr>
              <a:spLocks/>
            </p:cNvSpPr>
            <p:nvPr/>
          </p:nvSpPr>
          <p:spPr bwMode="auto">
            <a:xfrm>
              <a:off x="1845" y="1109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5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09" name="Freeform 289"/>
            <p:cNvSpPr>
              <a:spLocks/>
            </p:cNvSpPr>
            <p:nvPr/>
          </p:nvSpPr>
          <p:spPr bwMode="auto">
            <a:xfrm>
              <a:off x="1731" y="1091"/>
              <a:ext cx="216" cy="120"/>
            </a:xfrm>
            <a:custGeom>
              <a:avLst/>
              <a:gdLst>
                <a:gd name="T0" fmla="*/ 114 w 216"/>
                <a:gd name="T1" fmla="*/ 120 h 120"/>
                <a:gd name="T2" fmla="*/ 0 w 216"/>
                <a:gd name="T3" fmla="*/ 102 h 120"/>
                <a:gd name="T4" fmla="*/ 102 w 216"/>
                <a:gd name="T5" fmla="*/ 0 h 120"/>
                <a:gd name="T6" fmla="*/ 216 w 216"/>
                <a:gd name="T7" fmla="*/ 18 h 120"/>
                <a:gd name="T8" fmla="*/ 114 w 216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0">
                  <a:moveTo>
                    <a:pt x="114" y="12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6" y="1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0" name="Freeform 290"/>
            <p:cNvSpPr>
              <a:spLocks/>
            </p:cNvSpPr>
            <p:nvPr/>
          </p:nvSpPr>
          <p:spPr bwMode="auto">
            <a:xfrm>
              <a:off x="1821" y="1103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1" name="Freeform 291"/>
            <p:cNvSpPr>
              <a:spLocks/>
            </p:cNvSpPr>
            <p:nvPr/>
          </p:nvSpPr>
          <p:spPr bwMode="auto">
            <a:xfrm>
              <a:off x="1791" y="1103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96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38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2" name="Freeform 292"/>
            <p:cNvSpPr>
              <a:spLocks/>
            </p:cNvSpPr>
            <p:nvPr/>
          </p:nvSpPr>
          <p:spPr bwMode="auto">
            <a:xfrm>
              <a:off x="1761" y="1097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6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28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3" name="Freeform 293"/>
            <p:cNvSpPr>
              <a:spLocks/>
            </p:cNvSpPr>
            <p:nvPr/>
          </p:nvSpPr>
          <p:spPr bwMode="auto">
            <a:xfrm>
              <a:off x="1731" y="1091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1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4" name="Freeform 294"/>
            <p:cNvSpPr>
              <a:spLocks/>
            </p:cNvSpPr>
            <p:nvPr/>
          </p:nvSpPr>
          <p:spPr bwMode="auto">
            <a:xfrm>
              <a:off x="1617" y="1079"/>
              <a:ext cx="216" cy="114"/>
            </a:xfrm>
            <a:custGeom>
              <a:avLst/>
              <a:gdLst>
                <a:gd name="T0" fmla="*/ 114 w 216"/>
                <a:gd name="T1" fmla="*/ 114 h 114"/>
                <a:gd name="T2" fmla="*/ 0 w 216"/>
                <a:gd name="T3" fmla="*/ 102 h 114"/>
                <a:gd name="T4" fmla="*/ 102 w 216"/>
                <a:gd name="T5" fmla="*/ 0 h 114"/>
                <a:gd name="T6" fmla="*/ 216 w 216"/>
                <a:gd name="T7" fmla="*/ 12 h 114"/>
                <a:gd name="T8" fmla="*/ 114 w 216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14">
                  <a:moveTo>
                    <a:pt x="114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6" y="12"/>
                  </a:lnTo>
                  <a:lnTo>
                    <a:pt x="114" y="114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5" name="Freeform 295"/>
            <p:cNvSpPr>
              <a:spLocks/>
            </p:cNvSpPr>
            <p:nvPr/>
          </p:nvSpPr>
          <p:spPr bwMode="auto">
            <a:xfrm>
              <a:off x="1701" y="1091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6" name="Freeform 296"/>
            <p:cNvSpPr>
              <a:spLocks/>
            </p:cNvSpPr>
            <p:nvPr/>
          </p:nvSpPr>
          <p:spPr bwMode="auto">
            <a:xfrm>
              <a:off x="1677" y="1085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9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7" name="Freeform 297"/>
            <p:cNvSpPr>
              <a:spLocks/>
            </p:cNvSpPr>
            <p:nvPr/>
          </p:nvSpPr>
          <p:spPr bwMode="auto">
            <a:xfrm>
              <a:off x="1647" y="1085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8" name="Freeform 298"/>
            <p:cNvSpPr>
              <a:spLocks/>
            </p:cNvSpPr>
            <p:nvPr/>
          </p:nvSpPr>
          <p:spPr bwMode="auto">
            <a:xfrm>
              <a:off x="1617" y="1079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9D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19" name="Freeform 299"/>
            <p:cNvSpPr>
              <a:spLocks/>
            </p:cNvSpPr>
            <p:nvPr/>
          </p:nvSpPr>
          <p:spPr bwMode="auto">
            <a:xfrm>
              <a:off x="1497" y="1079"/>
              <a:ext cx="222" cy="102"/>
            </a:xfrm>
            <a:custGeom>
              <a:avLst/>
              <a:gdLst>
                <a:gd name="T0" fmla="*/ 120 w 222"/>
                <a:gd name="T1" fmla="*/ 102 h 102"/>
                <a:gd name="T2" fmla="*/ 0 w 222"/>
                <a:gd name="T3" fmla="*/ 102 h 102"/>
                <a:gd name="T4" fmla="*/ 102 w 222"/>
                <a:gd name="T5" fmla="*/ 0 h 102"/>
                <a:gd name="T6" fmla="*/ 222 w 222"/>
                <a:gd name="T7" fmla="*/ 0 h 102"/>
                <a:gd name="T8" fmla="*/ 120 w 22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02">
                  <a:moveTo>
                    <a:pt x="12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22" y="0"/>
                  </a:lnTo>
                  <a:lnTo>
                    <a:pt x="12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20" name="Freeform 300"/>
            <p:cNvSpPr>
              <a:spLocks/>
            </p:cNvSpPr>
            <p:nvPr/>
          </p:nvSpPr>
          <p:spPr bwMode="auto">
            <a:xfrm>
              <a:off x="158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21" name="Freeform 301"/>
            <p:cNvSpPr>
              <a:spLocks/>
            </p:cNvSpPr>
            <p:nvPr/>
          </p:nvSpPr>
          <p:spPr bwMode="auto">
            <a:xfrm>
              <a:off x="155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7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22" name="Freeform 302"/>
            <p:cNvSpPr>
              <a:spLocks/>
            </p:cNvSpPr>
            <p:nvPr/>
          </p:nvSpPr>
          <p:spPr bwMode="auto">
            <a:xfrm>
              <a:off x="152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7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23" name="Freeform 303"/>
            <p:cNvSpPr>
              <a:spLocks/>
            </p:cNvSpPr>
            <p:nvPr/>
          </p:nvSpPr>
          <p:spPr bwMode="auto">
            <a:xfrm>
              <a:off x="149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97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24" name="Freeform 304"/>
            <p:cNvSpPr>
              <a:spLocks/>
            </p:cNvSpPr>
            <p:nvPr/>
          </p:nvSpPr>
          <p:spPr bwMode="auto">
            <a:xfrm>
              <a:off x="309" y="1181"/>
              <a:ext cx="2370" cy="1339"/>
            </a:xfrm>
            <a:custGeom>
              <a:avLst/>
              <a:gdLst>
                <a:gd name="T0" fmla="*/ 1062 w 2370"/>
                <a:gd name="T1" fmla="*/ 0 h 1339"/>
                <a:gd name="T2" fmla="*/ 834 w 2370"/>
                <a:gd name="T3" fmla="*/ 30 h 1339"/>
                <a:gd name="T4" fmla="*/ 618 w 2370"/>
                <a:gd name="T5" fmla="*/ 78 h 1339"/>
                <a:gd name="T6" fmla="*/ 432 w 2370"/>
                <a:gd name="T7" fmla="*/ 150 h 1339"/>
                <a:gd name="T8" fmla="*/ 270 w 2370"/>
                <a:gd name="T9" fmla="*/ 240 h 1339"/>
                <a:gd name="T10" fmla="*/ 144 w 2370"/>
                <a:gd name="T11" fmla="*/ 348 h 1339"/>
                <a:gd name="T12" fmla="*/ 54 w 2370"/>
                <a:gd name="T13" fmla="*/ 469 h 1339"/>
                <a:gd name="T14" fmla="*/ 6 w 2370"/>
                <a:gd name="T15" fmla="*/ 601 h 1339"/>
                <a:gd name="T16" fmla="*/ 6 w 2370"/>
                <a:gd name="T17" fmla="*/ 739 h 1339"/>
                <a:gd name="T18" fmla="*/ 54 w 2370"/>
                <a:gd name="T19" fmla="*/ 871 h 1339"/>
                <a:gd name="T20" fmla="*/ 144 w 2370"/>
                <a:gd name="T21" fmla="*/ 991 h 1339"/>
                <a:gd name="T22" fmla="*/ 270 w 2370"/>
                <a:gd name="T23" fmla="*/ 1093 h 1339"/>
                <a:gd name="T24" fmla="*/ 432 w 2370"/>
                <a:gd name="T25" fmla="*/ 1189 h 1339"/>
                <a:gd name="T26" fmla="*/ 618 w 2370"/>
                <a:gd name="T27" fmla="*/ 1261 h 1339"/>
                <a:gd name="T28" fmla="*/ 834 w 2370"/>
                <a:gd name="T29" fmla="*/ 1309 h 1339"/>
                <a:gd name="T30" fmla="*/ 1062 w 2370"/>
                <a:gd name="T31" fmla="*/ 1333 h 1339"/>
                <a:gd name="T32" fmla="*/ 1308 w 2370"/>
                <a:gd name="T33" fmla="*/ 1333 h 1339"/>
                <a:gd name="T34" fmla="*/ 1536 w 2370"/>
                <a:gd name="T35" fmla="*/ 1309 h 1339"/>
                <a:gd name="T36" fmla="*/ 1752 w 2370"/>
                <a:gd name="T37" fmla="*/ 1261 h 1339"/>
                <a:gd name="T38" fmla="*/ 1938 w 2370"/>
                <a:gd name="T39" fmla="*/ 1189 h 1339"/>
                <a:gd name="T40" fmla="*/ 2100 w 2370"/>
                <a:gd name="T41" fmla="*/ 1093 h 1339"/>
                <a:gd name="T42" fmla="*/ 2226 w 2370"/>
                <a:gd name="T43" fmla="*/ 991 h 1339"/>
                <a:gd name="T44" fmla="*/ 2316 w 2370"/>
                <a:gd name="T45" fmla="*/ 871 h 1339"/>
                <a:gd name="T46" fmla="*/ 2364 w 2370"/>
                <a:gd name="T47" fmla="*/ 739 h 1339"/>
                <a:gd name="T48" fmla="*/ 2364 w 2370"/>
                <a:gd name="T49" fmla="*/ 601 h 1339"/>
                <a:gd name="T50" fmla="*/ 2316 w 2370"/>
                <a:gd name="T51" fmla="*/ 469 h 1339"/>
                <a:gd name="T52" fmla="*/ 2226 w 2370"/>
                <a:gd name="T53" fmla="*/ 348 h 1339"/>
                <a:gd name="T54" fmla="*/ 2100 w 2370"/>
                <a:gd name="T55" fmla="*/ 240 h 1339"/>
                <a:gd name="T56" fmla="*/ 1938 w 2370"/>
                <a:gd name="T57" fmla="*/ 150 h 1339"/>
                <a:gd name="T58" fmla="*/ 1752 w 2370"/>
                <a:gd name="T59" fmla="*/ 78 h 1339"/>
                <a:gd name="T60" fmla="*/ 1536 w 2370"/>
                <a:gd name="T61" fmla="*/ 30 h 1339"/>
                <a:gd name="T62" fmla="*/ 1308 w 2370"/>
                <a:gd name="T63" fmla="*/ 0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1339">
                  <a:moveTo>
                    <a:pt x="1188" y="0"/>
                  </a:moveTo>
                  <a:lnTo>
                    <a:pt x="1062" y="0"/>
                  </a:lnTo>
                  <a:lnTo>
                    <a:pt x="948" y="12"/>
                  </a:lnTo>
                  <a:lnTo>
                    <a:pt x="834" y="30"/>
                  </a:lnTo>
                  <a:lnTo>
                    <a:pt x="726" y="54"/>
                  </a:lnTo>
                  <a:lnTo>
                    <a:pt x="618" y="78"/>
                  </a:lnTo>
                  <a:lnTo>
                    <a:pt x="522" y="114"/>
                  </a:lnTo>
                  <a:lnTo>
                    <a:pt x="432" y="150"/>
                  </a:lnTo>
                  <a:lnTo>
                    <a:pt x="348" y="198"/>
                  </a:lnTo>
                  <a:lnTo>
                    <a:pt x="270" y="240"/>
                  </a:lnTo>
                  <a:lnTo>
                    <a:pt x="204" y="294"/>
                  </a:lnTo>
                  <a:lnTo>
                    <a:pt x="144" y="348"/>
                  </a:lnTo>
                  <a:lnTo>
                    <a:pt x="96" y="408"/>
                  </a:lnTo>
                  <a:lnTo>
                    <a:pt x="54" y="469"/>
                  </a:lnTo>
                  <a:lnTo>
                    <a:pt x="24" y="535"/>
                  </a:lnTo>
                  <a:lnTo>
                    <a:pt x="6" y="601"/>
                  </a:lnTo>
                  <a:lnTo>
                    <a:pt x="0" y="667"/>
                  </a:lnTo>
                  <a:lnTo>
                    <a:pt x="6" y="739"/>
                  </a:lnTo>
                  <a:lnTo>
                    <a:pt x="24" y="805"/>
                  </a:lnTo>
                  <a:lnTo>
                    <a:pt x="54" y="871"/>
                  </a:lnTo>
                  <a:lnTo>
                    <a:pt x="96" y="931"/>
                  </a:lnTo>
                  <a:lnTo>
                    <a:pt x="144" y="991"/>
                  </a:lnTo>
                  <a:lnTo>
                    <a:pt x="204" y="1045"/>
                  </a:lnTo>
                  <a:lnTo>
                    <a:pt x="270" y="1093"/>
                  </a:lnTo>
                  <a:lnTo>
                    <a:pt x="348" y="1141"/>
                  </a:lnTo>
                  <a:lnTo>
                    <a:pt x="432" y="1189"/>
                  </a:lnTo>
                  <a:lnTo>
                    <a:pt x="522" y="1225"/>
                  </a:lnTo>
                  <a:lnTo>
                    <a:pt x="618" y="1261"/>
                  </a:lnTo>
                  <a:lnTo>
                    <a:pt x="726" y="1285"/>
                  </a:lnTo>
                  <a:lnTo>
                    <a:pt x="834" y="1309"/>
                  </a:lnTo>
                  <a:lnTo>
                    <a:pt x="948" y="1327"/>
                  </a:lnTo>
                  <a:lnTo>
                    <a:pt x="1062" y="1333"/>
                  </a:lnTo>
                  <a:lnTo>
                    <a:pt x="1188" y="1339"/>
                  </a:lnTo>
                  <a:lnTo>
                    <a:pt x="1308" y="1333"/>
                  </a:lnTo>
                  <a:lnTo>
                    <a:pt x="1422" y="1327"/>
                  </a:lnTo>
                  <a:lnTo>
                    <a:pt x="1536" y="1309"/>
                  </a:lnTo>
                  <a:lnTo>
                    <a:pt x="1644" y="1285"/>
                  </a:lnTo>
                  <a:lnTo>
                    <a:pt x="1752" y="1261"/>
                  </a:lnTo>
                  <a:lnTo>
                    <a:pt x="1848" y="1225"/>
                  </a:lnTo>
                  <a:lnTo>
                    <a:pt x="1938" y="1189"/>
                  </a:lnTo>
                  <a:lnTo>
                    <a:pt x="2022" y="1141"/>
                  </a:lnTo>
                  <a:lnTo>
                    <a:pt x="2100" y="1093"/>
                  </a:lnTo>
                  <a:lnTo>
                    <a:pt x="2166" y="1045"/>
                  </a:lnTo>
                  <a:lnTo>
                    <a:pt x="2226" y="991"/>
                  </a:lnTo>
                  <a:lnTo>
                    <a:pt x="2274" y="931"/>
                  </a:lnTo>
                  <a:lnTo>
                    <a:pt x="2316" y="871"/>
                  </a:lnTo>
                  <a:lnTo>
                    <a:pt x="2346" y="805"/>
                  </a:lnTo>
                  <a:lnTo>
                    <a:pt x="2364" y="739"/>
                  </a:lnTo>
                  <a:lnTo>
                    <a:pt x="2370" y="667"/>
                  </a:lnTo>
                  <a:lnTo>
                    <a:pt x="2364" y="601"/>
                  </a:lnTo>
                  <a:lnTo>
                    <a:pt x="2346" y="535"/>
                  </a:lnTo>
                  <a:lnTo>
                    <a:pt x="2316" y="469"/>
                  </a:lnTo>
                  <a:lnTo>
                    <a:pt x="2274" y="408"/>
                  </a:lnTo>
                  <a:lnTo>
                    <a:pt x="2226" y="348"/>
                  </a:lnTo>
                  <a:lnTo>
                    <a:pt x="2166" y="294"/>
                  </a:lnTo>
                  <a:lnTo>
                    <a:pt x="2100" y="240"/>
                  </a:lnTo>
                  <a:lnTo>
                    <a:pt x="2022" y="198"/>
                  </a:lnTo>
                  <a:lnTo>
                    <a:pt x="1938" y="150"/>
                  </a:lnTo>
                  <a:lnTo>
                    <a:pt x="1848" y="114"/>
                  </a:lnTo>
                  <a:lnTo>
                    <a:pt x="1752" y="78"/>
                  </a:lnTo>
                  <a:lnTo>
                    <a:pt x="1644" y="54"/>
                  </a:lnTo>
                  <a:lnTo>
                    <a:pt x="1536" y="30"/>
                  </a:lnTo>
                  <a:lnTo>
                    <a:pt x="1422" y="12"/>
                  </a:lnTo>
                  <a:lnTo>
                    <a:pt x="1308" y="0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56625" name="Group 305"/>
          <p:cNvGrpSpPr>
            <a:grpSpLocks/>
          </p:cNvGrpSpPr>
          <p:nvPr/>
        </p:nvGrpSpPr>
        <p:grpSpPr bwMode="auto">
          <a:xfrm>
            <a:off x="0" y="4324350"/>
            <a:ext cx="5232400" cy="2287588"/>
            <a:chOff x="309" y="1079"/>
            <a:chExt cx="2472" cy="1441"/>
          </a:xfrm>
        </p:grpSpPr>
        <p:sp>
          <p:nvSpPr>
            <p:cNvPr id="56626" name="Freeform 306"/>
            <p:cNvSpPr>
              <a:spLocks/>
            </p:cNvSpPr>
            <p:nvPr/>
          </p:nvSpPr>
          <p:spPr bwMode="auto">
            <a:xfrm>
              <a:off x="1371" y="1079"/>
              <a:ext cx="228" cy="102"/>
            </a:xfrm>
            <a:custGeom>
              <a:avLst/>
              <a:gdLst>
                <a:gd name="T0" fmla="*/ 126 w 228"/>
                <a:gd name="T1" fmla="*/ 102 h 102"/>
                <a:gd name="T2" fmla="*/ 0 w 228"/>
                <a:gd name="T3" fmla="*/ 102 h 102"/>
                <a:gd name="T4" fmla="*/ 102 w 228"/>
                <a:gd name="T5" fmla="*/ 0 h 102"/>
                <a:gd name="T6" fmla="*/ 228 w 228"/>
                <a:gd name="T7" fmla="*/ 0 h 102"/>
                <a:gd name="T8" fmla="*/ 126 w 22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02">
                  <a:moveTo>
                    <a:pt x="126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28" y="0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987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27" name="Freeform 307"/>
            <p:cNvSpPr>
              <a:spLocks/>
            </p:cNvSpPr>
            <p:nvPr/>
          </p:nvSpPr>
          <p:spPr bwMode="auto">
            <a:xfrm>
              <a:off x="146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87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28" name="Freeform 308"/>
            <p:cNvSpPr>
              <a:spLocks/>
            </p:cNvSpPr>
            <p:nvPr/>
          </p:nvSpPr>
          <p:spPr bwMode="auto">
            <a:xfrm>
              <a:off x="1431" y="1079"/>
              <a:ext cx="138" cy="102"/>
            </a:xfrm>
            <a:custGeom>
              <a:avLst/>
              <a:gdLst>
                <a:gd name="T0" fmla="*/ 36 w 138"/>
                <a:gd name="T1" fmla="*/ 102 h 102"/>
                <a:gd name="T2" fmla="*/ 0 w 138"/>
                <a:gd name="T3" fmla="*/ 102 h 102"/>
                <a:gd name="T4" fmla="*/ 102 w 138"/>
                <a:gd name="T5" fmla="*/ 0 h 102"/>
                <a:gd name="T6" fmla="*/ 138 w 138"/>
                <a:gd name="T7" fmla="*/ 0 h 102"/>
                <a:gd name="T8" fmla="*/ 36 w 13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2">
                  <a:moveTo>
                    <a:pt x="36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997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29" name="Freeform 309"/>
            <p:cNvSpPr>
              <a:spLocks/>
            </p:cNvSpPr>
            <p:nvPr/>
          </p:nvSpPr>
          <p:spPr bwMode="auto">
            <a:xfrm>
              <a:off x="1401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7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0" name="Freeform 310"/>
            <p:cNvSpPr>
              <a:spLocks/>
            </p:cNvSpPr>
            <p:nvPr/>
          </p:nvSpPr>
          <p:spPr bwMode="auto">
            <a:xfrm>
              <a:off x="1371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7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1" name="Freeform 311"/>
            <p:cNvSpPr>
              <a:spLocks/>
            </p:cNvSpPr>
            <p:nvPr/>
          </p:nvSpPr>
          <p:spPr bwMode="auto">
            <a:xfrm>
              <a:off x="1257" y="1079"/>
              <a:ext cx="216" cy="114"/>
            </a:xfrm>
            <a:custGeom>
              <a:avLst/>
              <a:gdLst>
                <a:gd name="T0" fmla="*/ 114 w 216"/>
                <a:gd name="T1" fmla="*/ 102 h 114"/>
                <a:gd name="T2" fmla="*/ 0 w 216"/>
                <a:gd name="T3" fmla="*/ 114 h 114"/>
                <a:gd name="T4" fmla="*/ 102 w 216"/>
                <a:gd name="T5" fmla="*/ 12 h 114"/>
                <a:gd name="T6" fmla="*/ 216 w 216"/>
                <a:gd name="T7" fmla="*/ 0 h 114"/>
                <a:gd name="T8" fmla="*/ 114 w 21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14">
                  <a:moveTo>
                    <a:pt x="11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216" y="0"/>
                  </a:lnTo>
                  <a:lnTo>
                    <a:pt x="114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2" name="Freeform 312"/>
            <p:cNvSpPr>
              <a:spLocks/>
            </p:cNvSpPr>
            <p:nvPr/>
          </p:nvSpPr>
          <p:spPr bwMode="auto">
            <a:xfrm>
              <a:off x="1341" y="1079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3" name="Freeform 313"/>
            <p:cNvSpPr>
              <a:spLocks/>
            </p:cNvSpPr>
            <p:nvPr/>
          </p:nvSpPr>
          <p:spPr bwMode="auto">
            <a:xfrm>
              <a:off x="1317" y="1085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9D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4" name="Freeform 314"/>
            <p:cNvSpPr>
              <a:spLocks/>
            </p:cNvSpPr>
            <p:nvPr/>
          </p:nvSpPr>
          <p:spPr bwMode="auto">
            <a:xfrm>
              <a:off x="1287" y="1085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5" name="Freeform 315"/>
            <p:cNvSpPr>
              <a:spLocks/>
            </p:cNvSpPr>
            <p:nvPr/>
          </p:nvSpPr>
          <p:spPr bwMode="auto">
            <a:xfrm>
              <a:off x="1257" y="1091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6" name="Freeform 316"/>
            <p:cNvSpPr>
              <a:spLocks/>
            </p:cNvSpPr>
            <p:nvPr/>
          </p:nvSpPr>
          <p:spPr bwMode="auto">
            <a:xfrm>
              <a:off x="1143" y="1091"/>
              <a:ext cx="216" cy="120"/>
            </a:xfrm>
            <a:custGeom>
              <a:avLst/>
              <a:gdLst>
                <a:gd name="T0" fmla="*/ 114 w 216"/>
                <a:gd name="T1" fmla="*/ 102 h 120"/>
                <a:gd name="T2" fmla="*/ 0 w 216"/>
                <a:gd name="T3" fmla="*/ 120 h 120"/>
                <a:gd name="T4" fmla="*/ 102 w 216"/>
                <a:gd name="T5" fmla="*/ 18 h 120"/>
                <a:gd name="T6" fmla="*/ 216 w 216"/>
                <a:gd name="T7" fmla="*/ 0 h 120"/>
                <a:gd name="T8" fmla="*/ 114 w 216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0">
                  <a:moveTo>
                    <a:pt x="114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216" y="0"/>
                  </a:lnTo>
                  <a:lnTo>
                    <a:pt x="114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7" name="Freeform 317"/>
            <p:cNvSpPr>
              <a:spLocks/>
            </p:cNvSpPr>
            <p:nvPr/>
          </p:nvSpPr>
          <p:spPr bwMode="auto">
            <a:xfrm>
              <a:off x="1227" y="1091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8" name="Freeform 318"/>
            <p:cNvSpPr>
              <a:spLocks/>
            </p:cNvSpPr>
            <p:nvPr/>
          </p:nvSpPr>
          <p:spPr bwMode="auto">
            <a:xfrm>
              <a:off x="1197" y="1097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6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1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39" name="Freeform 319"/>
            <p:cNvSpPr>
              <a:spLocks/>
            </p:cNvSpPr>
            <p:nvPr/>
          </p:nvSpPr>
          <p:spPr bwMode="auto">
            <a:xfrm>
              <a:off x="1173" y="1103"/>
              <a:ext cx="126" cy="102"/>
            </a:xfrm>
            <a:custGeom>
              <a:avLst/>
              <a:gdLst>
                <a:gd name="T0" fmla="*/ 24 w 126"/>
                <a:gd name="T1" fmla="*/ 96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9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9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A28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0" name="Freeform 320"/>
            <p:cNvSpPr>
              <a:spLocks/>
            </p:cNvSpPr>
            <p:nvPr/>
          </p:nvSpPr>
          <p:spPr bwMode="auto">
            <a:xfrm>
              <a:off x="1143" y="1103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38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1" name="Freeform 321"/>
            <p:cNvSpPr>
              <a:spLocks/>
            </p:cNvSpPr>
            <p:nvPr/>
          </p:nvSpPr>
          <p:spPr bwMode="auto">
            <a:xfrm>
              <a:off x="1035" y="1109"/>
              <a:ext cx="210" cy="126"/>
            </a:xfrm>
            <a:custGeom>
              <a:avLst/>
              <a:gdLst>
                <a:gd name="T0" fmla="*/ 108 w 210"/>
                <a:gd name="T1" fmla="*/ 102 h 126"/>
                <a:gd name="T2" fmla="*/ 0 w 210"/>
                <a:gd name="T3" fmla="*/ 126 h 126"/>
                <a:gd name="T4" fmla="*/ 102 w 210"/>
                <a:gd name="T5" fmla="*/ 24 h 126"/>
                <a:gd name="T6" fmla="*/ 210 w 210"/>
                <a:gd name="T7" fmla="*/ 0 h 126"/>
                <a:gd name="T8" fmla="*/ 108 w 210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2" name="Freeform 322"/>
            <p:cNvSpPr>
              <a:spLocks/>
            </p:cNvSpPr>
            <p:nvPr/>
          </p:nvSpPr>
          <p:spPr bwMode="auto">
            <a:xfrm>
              <a:off x="1119" y="1109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3" name="Freeform 323"/>
            <p:cNvSpPr>
              <a:spLocks/>
            </p:cNvSpPr>
            <p:nvPr/>
          </p:nvSpPr>
          <p:spPr bwMode="auto">
            <a:xfrm>
              <a:off x="1101" y="1115"/>
              <a:ext cx="120" cy="102"/>
            </a:xfrm>
            <a:custGeom>
              <a:avLst/>
              <a:gdLst>
                <a:gd name="T0" fmla="*/ 18 w 120"/>
                <a:gd name="T1" fmla="*/ 102 h 102"/>
                <a:gd name="T2" fmla="*/ 0 w 120"/>
                <a:gd name="T3" fmla="*/ 102 h 102"/>
                <a:gd name="T4" fmla="*/ 102 w 120"/>
                <a:gd name="T5" fmla="*/ 0 h 102"/>
                <a:gd name="T6" fmla="*/ 120 w 120"/>
                <a:gd name="T7" fmla="*/ 0 h 102"/>
                <a:gd name="T8" fmla="*/ 18 w 120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2">
                  <a:moveTo>
                    <a:pt x="18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4" name="Freeform 324"/>
            <p:cNvSpPr>
              <a:spLocks/>
            </p:cNvSpPr>
            <p:nvPr/>
          </p:nvSpPr>
          <p:spPr bwMode="auto">
            <a:xfrm>
              <a:off x="1077" y="1115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58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5" name="Freeform 325"/>
            <p:cNvSpPr>
              <a:spLocks/>
            </p:cNvSpPr>
            <p:nvPr/>
          </p:nvSpPr>
          <p:spPr bwMode="auto">
            <a:xfrm>
              <a:off x="1053" y="1121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8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6" name="Freeform 326"/>
            <p:cNvSpPr>
              <a:spLocks/>
            </p:cNvSpPr>
            <p:nvPr/>
          </p:nvSpPr>
          <p:spPr bwMode="auto">
            <a:xfrm>
              <a:off x="1035" y="112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78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7" name="Freeform 327"/>
            <p:cNvSpPr>
              <a:spLocks/>
            </p:cNvSpPr>
            <p:nvPr/>
          </p:nvSpPr>
          <p:spPr bwMode="auto">
            <a:xfrm>
              <a:off x="927" y="1133"/>
              <a:ext cx="210" cy="126"/>
            </a:xfrm>
            <a:custGeom>
              <a:avLst/>
              <a:gdLst>
                <a:gd name="T0" fmla="*/ 108 w 210"/>
                <a:gd name="T1" fmla="*/ 102 h 126"/>
                <a:gd name="T2" fmla="*/ 0 w 210"/>
                <a:gd name="T3" fmla="*/ 126 h 126"/>
                <a:gd name="T4" fmla="*/ 102 w 210"/>
                <a:gd name="T5" fmla="*/ 24 h 126"/>
                <a:gd name="T6" fmla="*/ 210 w 210"/>
                <a:gd name="T7" fmla="*/ 0 h 126"/>
                <a:gd name="T8" fmla="*/ 108 w 210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8" name="Freeform 328"/>
            <p:cNvSpPr>
              <a:spLocks/>
            </p:cNvSpPr>
            <p:nvPr/>
          </p:nvSpPr>
          <p:spPr bwMode="auto">
            <a:xfrm>
              <a:off x="1005" y="1133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49" name="Freeform 329"/>
            <p:cNvSpPr>
              <a:spLocks/>
            </p:cNvSpPr>
            <p:nvPr/>
          </p:nvSpPr>
          <p:spPr bwMode="auto">
            <a:xfrm>
              <a:off x="981" y="1139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A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0" name="Freeform 330"/>
            <p:cNvSpPr>
              <a:spLocks/>
            </p:cNvSpPr>
            <p:nvPr/>
          </p:nvSpPr>
          <p:spPr bwMode="auto">
            <a:xfrm>
              <a:off x="957" y="1145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B8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1" name="Freeform 331"/>
            <p:cNvSpPr>
              <a:spLocks/>
            </p:cNvSpPr>
            <p:nvPr/>
          </p:nvSpPr>
          <p:spPr bwMode="auto">
            <a:xfrm>
              <a:off x="927" y="1151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C8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2" name="Freeform 332"/>
            <p:cNvSpPr>
              <a:spLocks/>
            </p:cNvSpPr>
            <p:nvPr/>
          </p:nvSpPr>
          <p:spPr bwMode="auto">
            <a:xfrm>
              <a:off x="831" y="1157"/>
              <a:ext cx="198" cy="138"/>
            </a:xfrm>
            <a:custGeom>
              <a:avLst/>
              <a:gdLst>
                <a:gd name="T0" fmla="*/ 96 w 198"/>
                <a:gd name="T1" fmla="*/ 102 h 138"/>
                <a:gd name="T2" fmla="*/ 0 w 198"/>
                <a:gd name="T3" fmla="*/ 138 h 138"/>
                <a:gd name="T4" fmla="*/ 102 w 198"/>
                <a:gd name="T5" fmla="*/ 36 h 138"/>
                <a:gd name="T6" fmla="*/ 198 w 198"/>
                <a:gd name="T7" fmla="*/ 0 h 138"/>
                <a:gd name="T8" fmla="*/ 96 w 198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38">
                  <a:moveTo>
                    <a:pt x="96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98" y="0"/>
                  </a:lnTo>
                  <a:lnTo>
                    <a:pt x="96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3" name="Freeform 333"/>
            <p:cNvSpPr>
              <a:spLocks/>
            </p:cNvSpPr>
            <p:nvPr/>
          </p:nvSpPr>
          <p:spPr bwMode="auto">
            <a:xfrm>
              <a:off x="909" y="115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4" name="Freeform 334"/>
            <p:cNvSpPr>
              <a:spLocks/>
            </p:cNvSpPr>
            <p:nvPr/>
          </p:nvSpPr>
          <p:spPr bwMode="auto">
            <a:xfrm>
              <a:off x="891" y="1163"/>
              <a:ext cx="120" cy="114"/>
            </a:xfrm>
            <a:custGeom>
              <a:avLst/>
              <a:gdLst>
                <a:gd name="T0" fmla="*/ 18 w 120"/>
                <a:gd name="T1" fmla="*/ 102 h 114"/>
                <a:gd name="T2" fmla="*/ 0 w 120"/>
                <a:gd name="T3" fmla="*/ 114 h 114"/>
                <a:gd name="T4" fmla="*/ 102 w 120"/>
                <a:gd name="T5" fmla="*/ 12 h 114"/>
                <a:gd name="T6" fmla="*/ 120 w 120"/>
                <a:gd name="T7" fmla="*/ 0 h 114"/>
                <a:gd name="T8" fmla="*/ 18 w 120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5" name="Freeform 335"/>
            <p:cNvSpPr>
              <a:spLocks/>
            </p:cNvSpPr>
            <p:nvPr/>
          </p:nvSpPr>
          <p:spPr bwMode="auto">
            <a:xfrm>
              <a:off x="873" y="1175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E8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6" name="Freeform 336"/>
            <p:cNvSpPr>
              <a:spLocks/>
            </p:cNvSpPr>
            <p:nvPr/>
          </p:nvSpPr>
          <p:spPr bwMode="auto">
            <a:xfrm>
              <a:off x="849" y="1181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F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7" name="Freeform 337"/>
            <p:cNvSpPr>
              <a:spLocks/>
            </p:cNvSpPr>
            <p:nvPr/>
          </p:nvSpPr>
          <p:spPr bwMode="auto">
            <a:xfrm>
              <a:off x="831" y="118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08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8" name="Freeform 338"/>
            <p:cNvSpPr>
              <a:spLocks/>
            </p:cNvSpPr>
            <p:nvPr/>
          </p:nvSpPr>
          <p:spPr bwMode="auto">
            <a:xfrm>
              <a:off x="741" y="1193"/>
              <a:ext cx="192" cy="138"/>
            </a:xfrm>
            <a:custGeom>
              <a:avLst/>
              <a:gdLst>
                <a:gd name="T0" fmla="*/ 90 w 192"/>
                <a:gd name="T1" fmla="*/ 102 h 138"/>
                <a:gd name="T2" fmla="*/ 0 w 192"/>
                <a:gd name="T3" fmla="*/ 138 h 138"/>
                <a:gd name="T4" fmla="*/ 102 w 192"/>
                <a:gd name="T5" fmla="*/ 36 h 138"/>
                <a:gd name="T6" fmla="*/ 192 w 192"/>
                <a:gd name="T7" fmla="*/ 0 h 138"/>
                <a:gd name="T8" fmla="*/ 90 w 192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92" y="0"/>
                  </a:lnTo>
                  <a:lnTo>
                    <a:pt x="90" y="102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59" name="Freeform 339"/>
            <p:cNvSpPr>
              <a:spLocks/>
            </p:cNvSpPr>
            <p:nvPr/>
          </p:nvSpPr>
          <p:spPr bwMode="auto">
            <a:xfrm>
              <a:off x="807" y="1193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12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0" name="Freeform 340"/>
            <p:cNvSpPr>
              <a:spLocks/>
            </p:cNvSpPr>
            <p:nvPr/>
          </p:nvSpPr>
          <p:spPr bwMode="auto">
            <a:xfrm>
              <a:off x="789" y="1205"/>
              <a:ext cx="120" cy="108"/>
            </a:xfrm>
            <a:custGeom>
              <a:avLst/>
              <a:gdLst>
                <a:gd name="T0" fmla="*/ 18 w 120"/>
                <a:gd name="T1" fmla="*/ 96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96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96"/>
                  </a:lnTo>
                  <a:close/>
                </a:path>
              </a:pathLst>
            </a:custGeom>
            <a:solidFill>
              <a:srgbClr val="B38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1" name="Freeform 341"/>
            <p:cNvSpPr>
              <a:spLocks/>
            </p:cNvSpPr>
            <p:nvPr/>
          </p:nvSpPr>
          <p:spPr bwMode="auto">
            <a:xfrm>
              <a:off x="765" y="1211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49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2" name="Freeform 342"/>
            <p:cNvSpPr>
              <a:spLocks/>
            </p:cNvSpPr>
            <p:nvPr/>
          </p:nvSpPr>
          <p:spPr bwMode="auto">
            <a:xfrm>
              <a:off x="741" y="1223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59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3" name="Freeform 343"/>
            <p:cNvSpPr>
              <a:spLocks/>
            </p:cNvSpPr>
            <p:nvPr/>
          </p:nvSpPr>
          <p:spPr bwMode="auto">
            <a:xfrm>
              <a:off x="657" y="1229"/>
              <a:ext cx="186" cy="150"/>
            </a:xfrm>
            <a:custGeom>
              <a:avLst/>
              <a:gdLst>
                <a:gd name="T0" fmla="*/ 84 w 186"/>
                <a:gd name="T1" fmla="*/ 102 h 150"/>
                <a:gd name="T2" fmla="*/ 0 w 186"/>
                <a:gd name="T3" fmla="*/ 150 h 150"/>
                <a:gd name="T4" fmla="*/ 102 w 186"/>
                <a:gd name="T5" fmla="*/ 48 h 150"/>
                <a:gd name="T6" fmla="*/ 186 w 186"/>
                <a:gd name="T7" fmla="*/ 0 h 150"/>
                <a:gd name="T8" fmla="*/ 84 w 186"/>
                <a:gd name="T9" fmla="*/ 10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50">
                  <a:moveTo>
                    <a:pt x="84" y="102"/>
                  </a:moveTo>
                  <a:lnTo>
                    <a:pt x="0" y="150"/>
                  </a:lnTo>
                  <a:lnTo>
                    <a:pt x="102" y="48"/>
                  </a:lnTo>
                  <a:lnTo>
                    <a:pt x="186" y="0"/>
                  </a:lnTo>
                  <a:lnTo>
                    <a:pt x="84" y="102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4" name="Freeform 344"/>
            <p:cNvSpPr>
              <a:spLocks/>
            </p:cNvSpPr>
            <p:nvPr/>
          </p:nvSpPr>
          <p:spPr bwMode="auto">
            <a:xfrm>
              <a:off x="711" y="1229"/>
              <a:ext cx="132" cy="120"/>
            </a:xfrm>
            <a:custGeom>
              <a:avLst/>
              <a:gdLst>
                <a:gd name="T0" fmla="*/ 30 w 132"/>
                <a:gd name="T1" fmla="*/ 102 h 120"/>
                <a:gd name="T2" fmla="*/ 0 w 132"/>
                <a:gd name="T3" fmla="*/ 120 h 120"/>
                <a:gd name="T4" fmla="*/ 102 w 132"/>
                <a:gd name="T5" fmla="*/ 18 h 120"/>
                <a:gd name="T6" fmla="*/ 132 w 132"/>
                <a:gd name="T7" fmla="*/ 0 h 120"/>
                <a:gd name="T8" fmla="*/ 30 w 132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20">
                  <a:moveTo>
                    <a:pt x="30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5" name="Freeform 345"/>
            <p:cNvSpPr>
              <a:spLocks/>
            </p:cNvSpPr>
            <p:nvPr/>
          </p:nvSpPr>
          <p:spPr bwMode="auto">
            <a:xfrm>
              <a:off x="687" y="1247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8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6" name="Freeform 346"/>
            <p:cNvSpPr>
              <a:spLocks/>
            </p:cNvSpPr>
            <p:nvPr/>
          </p:nvSpPr>
          <p:spPr bwMode="auto">
            <a:xfrm>
              <a:off x="657" y="1259"/>
              <a:ext cx="132" cy="120"/>
            </a:xfrm>
            <a:custGeom>
              <a:avLst/>
              <a:gdLst>
                <a:gd name="T0" fmla="*/ 30 w 132"/>
                <a:gd name="T1" fmla="*/ 102 h 120"/>
                <a:gd name="T2" fmla="*/ 0 w 132"/>
                <a:gd name="T3" fmla="*/ 120 h 120"/>
                <a:gd name="T4" fmla="*/ 102 w 132"/>
                <a:gd name="T5" fmla="*/ 18 h 120"/>
                <a:gd name="T6" fmla="*/ 132 w 132"/>
                <a:gd name="T7" fmla="*/ 0 h 120"/>
                <a:gd name="T8" fmla="*/ 30 w 132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20">
                  <a:moveTo>
                    <a:pt x="30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A9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7" name="Freeform 347"/>
            <p:cNvSpPr>
              <a:spLocks/>
            </p:cNvSpPr>
            <p:nvPr/>
          </p:nvSpPr>
          <p:spPr bwMode="auto">
            <a:xfrm>
              <a:off x="579" y="1277"/>
              <a:ext cx="180" cy="144"/>
            </a:xfrm>
            <a:custGeom>
              <a:avLst/>
              <a:gdLst>
                <a:gd name="T0" fmla="*/ 78 w 180"/>
                <a:gd name="T1" fmla="*/ 102 h 144"/>
                <a:gd name="T2" fmla="*/ 0 w 180"/>
                <a:gd name="T3" fmla="*/ 144 h 144"/>
                <a:gd name="T4" fmla="*/ 102 w 180"/>
                <a:gd name="T5" fmla="*/ 42 h 144"/>
                <a:gd name="T6" fmla="*/ 180 w 180"/>
                <a:gd name="T7" fmla="*/ 0 h 144"/>
                <a:gd name="T8" fmla="*/ 78 w 180"/>
                <a:gd name="T9" fmla="*/ 10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44">
                  <a:moveTo>
                    <a:pt x="78" y="102"/>
                  </a:moveTo>
                  <a:lnTo>
                    <a:pt x="0" y="144"/>
                  </a:lnTo>
                  <a:lnTo>
                    <a:pt x="102" y="42"/>
                  </a:lnTo>
                  <a:lnTo>
                    <a:pt x="180" y="0"/>
                  </a:lnTo>
                  <a:lnTo>
                    <a:pt x="78" y="102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8" name="Freeform 348"/>
            <p:cNvSpPr>
              <a:spLocks/>
            </p:cNvSpPr>
            <p:nvPr/>
          </p:nvSpPr>
          <p:spPr bwMode="auto">
            <a:xfrm>
              <a:off x="621" y="1277"/>
              <a:ext cx="138" cy="120"/>
            </a:xfrm>
            <a:custGeom>
              <a:avLst/>
              <a:gdLst>
                <a:gd name="T0" fmla="*/ 36 w 138"/>
                <a:gd name="T1" fmla="*/ 102 h 120"/>
                <a:gd name="T2" fmla="*/ 0 w 138"/>
                <a:gd name="T3" fmla="*/ 120 h 120"/>
                <a:gd name="T4" fmla="*/ 102 w 138"/>
                <a:gd name="T5" fmla="*/ 24 h 120"/>
                <a:gd name="T6" fmla="*/ 138 w 138"/>
                <a:gd name="T7" fmla="*/ 0 h 120"/>
                <a:gd name="T8" fmla="*/ 36 w 138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20">
                  <a:moveTo>
                    <a:pt x="36" y="102"/>
                  </a:moveTo>
                  <a:lnTo>
                    <a:pt x="0" y="120"/>
                  </a:lnTo>
                  <a:lnTo>
                    <a:pt x="102" y="24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69" name="Freeform 349"/>
            <p:cNvSpPr>
              <a:spLocks/>
            </p:cNvSpPr>
            <p:nvPr/>
          </p:nvSpPr>
          <p:spPr bwMode="auto">
            <a:xfrm>
              <a:off x="579" y="1301"/>
              <a:ext cx="144" cy="120"/>
            </a:xfrm>
            <a:custGeom>
              <a:avLst/>
              <a:gdLst>
                <a:gd name="T0" fmla="*/ 42 w 144"/>
                <a:gd name="T1" fmla="*/ 96 h 120"/>
                <a:gd name="T2" fmla="*/ 0 w 144"/>
                <a:gd name="T3" fmla="*/ 120 h 120"/>
                <a:gd name="T4" fmla="*/ 102 w 144"/>
                <a:gd name="T5" fmla="*/ 18 h 120"/>
                <a:gd name="T6" fmla="*/ 144 w 144"/>
                <a:gd name="T7" fmla="*/ 0 h 120"/>
                <a:gd name="T8" fmla="*/ 42 w 144"/>
                <a:gd name="T9" fmla="*/ 9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42" y="96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44" y="0"/>
                  </a:lnTo>
                  <a:lnTo>
                    <a:pt x="42" y="96"/>
                  </a:lnTo>
                  <a:close/>
                </a:path>
              </a:pathLst>
            </a:custGeom>
            <a:solidFill>
              <a:srgbClr val="BE9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0" name="Freeform 350"/>
            <p:cNvSpPr>
              <a:spLocks/>
            </p:cNvSpPr>
            <p:nvPr/>
          </p:nvSpPr>
          <p:spPr bwMode="auto">
            <a:xfrm>
              <a:off x="513" y="1319"/>
              <a:ext cx="168" cy="156"/>
            </a:xfrm>
            <a:custGeom>
              <a:avLst/>
              <a:gdLst>
                <a:gd name="T0" fmla="*/ 66 w 168"/>
                <a:gd name="T1" fmla="*/ 102 h 156"/>
                <a:gd name="T2" fmla="*/ 0 w 168"/>
                <a:gd name="T3" fmla="*/ 156 h 156"/>
                <a:gd name="T4" fmla="*/ 102 w 168"/>
                <a:gd name="T5" fmla="*/ 54 h 156"/>
                <a:gd name="T6" fmla="*/ 168 w 168"/>
                <a:gd name="T7" fmla="*/ 0 h 156"/>
                <a:gd name="T8" fmla="*/ 66 w 168"/>
                <a:gd name="T9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6">
                  <a:moveTo>
                    <a:pt x="66" y="102"/>
                  </a:moveTo>
                  <a:lnTo>
                    <a:pt x="0" y="156"/>
                  </a:lnTo>
                  <a:lnTo>
                    <a:pt x="102" y="54"/>
                  </a:lnTo>
                  <a:lnTo>
                    <a:pt x="168" y="0"/>
                  </a:lnTo>
                  <a:lnTo>
                    <a:pt x="66" y="102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1" name="Freeform 351"/>
            <p:cNvSpPr>
              <a:spLocks/>
            </p:cNvSpPr>
            <p:nvPr/>
          </p:nvSpPr>
          <p:spPr bwMode="auto">
            <a:xfrm>
              <a:off x="453" y="1373"/>
              <a:ext cx="162" cy="156"/>
            </a:xfrm>
            <a:custGeom>
              <a:avLst/>
              <a:gdLst>
                <a:gd name="T0" fmla="*/ 60 w 162"/>
                <a:gd name="T1" fmla="*/ 102 h 156"/>
                <a:gd name="T2" fmla="*/ 0 w 162"/>
                <a:gd name="T3" fmla="*/ 156 h 156"/>
                <a:gd name="T4" fmla="*/ 102 w 162"/>
                <a:gd name="T5" fmla="*/ 54 h 156"/>
                <a:gd name="T6" fmla="*/ 162 w 162"/>
                <a:gd name="T7" fmla="*/ 0 h 156"/>
                <a:gd name="T8" fmla="*/ 60 w 162"/>
                <a:gd name="T9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6">
                  <a:moveTo>
                    <a:pt x="60" y="102"/>
                  </a:moveTo>
                  <a:lnTo>
                    <a:pt x="0" y="156"/>
                  </a:lnTo>
                  <a:lnTo>
                    <a:pt x="102" y="54"/>
                  </a:lnTo>
                  <a:lnTo>
                    <a:pt x="162" y="0"/>
                  </a:lnTo>
                  <a:lnTo>
                    <a:pt x="60" y="102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2" name="Freeform 352"/>
            <p:cNvSpPr>
              <a:spLocks/>
            </p:cNvSpPr>
            <p:nvPr/>
          </p:nvSpPr>
          <p:spPr bwMode="auto">
            <a:xfrm>
              <a:off x="2535" y="2010"/>
              <a:ext cx="150" cy="162"/>
            </a:xfrm>
            <a:custGeom>
              <a:avLst/>
              <a:gdLst>
                <a:gd name="T0" fmla="*/ 0 w 150"/>
                <a:gd name="T1" fmla="*/ 162 h 162"/>
                <a:gd name="T2" fmla="*/ 48 w 150"/>
                <a:gd name="T3" fmla="*/ 102 h 162"/>
                <a:gd name="T4" fmla="*/ 150 w 150"/>
                <a:gd name="T5" fmla="*/ 0 h 162"/>
                <a:gd name="T6" fmla="*/ 102 w 150"/>
                <a:gd name="T7" fmla="*/ 60 h 162"/>
                <a:gd name="T8" fmla="*/ 0 w 15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62">
                  <a:moveTo>
                    <a:pt x="0" y="162"/>
                  </a:moveTo>
                  <a:lnTo>
                    <a:pt x="48" y="102"/>
                  </a:lnTo>
                  <a:lnTo>
                    <a:pt x="150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B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3" name="Freeform 353"/>
            <p:cNvSpPr>
              <a:spLocks/>
            </p:cNvSpPr>
            <p:nvPr/>
          </p:nvSpPr>
          <p:spPr bwMode="auto">
            <a:xfrm>
              <a:off x="2583" y="1950"/>
              <a:ext cx="144" cy="162"/>
            </a:xfrm>
            <a:custGeom>
              <a:avLst/>
              <a:gdLst>
                <a:gd name="T0" fmla="*/ 0 w 144"/>
                <a:gd name="T1" fmla="*/ 162 h 162"/>
                <a:gd name="T2" fmla="*/ 42 w 144"/>
                <a:gd name="T3" fmla="*/ 102 h 162"/>
                <a:gd name="T4" fmla="*/ 144 w 144"/>
                <a:gd name="T5" fmla="*/ 0 h 162"/>
                <a:gd name="T6" fmla="*/ 102 w 144"/>
                <a:gd name="T7" fmla="*/ 60 h 162"/>
                <a:gd name="T8" fmla="*/ 0 w 14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62">
                  <a:moveTo>
                    <a:pt x="0" y="162"/>
                  </a:moveTo>
                  <a:lnTo>
                    <a:pt x="42" y="102"/>
                  </a:lnTo>
                  <a:lnTo>
                    <a:pt x="144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4" name="Freeform 354"/>
            <p:cNvSpPr>
              <a:spLocks/>
            </p:cNvSpPr>
            <p:nvPr/>
          </p:nvSpPr>
          <p:spPr bwMode="auto">
            <a:xfrm>
              <a:off x="2625" y="1884"/>
              <a:ext cx="132" cy="168"/>
            </a:xfrm>
            <a:custGeom>
              <a:avLst/>
              <a:gdLst>
                <a:gd name="T0" fmla="*/ 0 w 132"/>
                <a:gd name="T1" fmla="*/ 168 h 168"/>
                <a:gd name="T2" fmla="*/ 30 w 132"/>
                <a:gd name="T3" fmla="*/ 102 h 168"/>
                <a:gd name="T4" fmla="*/ 132 w 132"/>
                <a:gd name="T5" fmla="*/ 0 h 168"/>
                <a:gd name="T6" fmla="*/ 102 w 132"/>
                <a:gd name="T7" fmla="*/ 66 h 168"/>
                <a:gd name="T8" fmla="*/ 0 w 132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8">
                  <a:moveTo>
                    <a:pt x="0" y="168"/>
                  </a:moveTo>
                  <a:lnTo>
                    <a:pt x="30" y="102"/>
                  </a:lnTo>
                  <a:lnTo>
                    <a:pt x="132" y="0"/>
                  </a:lnTo>
                  <a:lnTo>
                    <a:pt x="102" y="6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5" name="Freeform 355"/>
            <p:cNvSpPr>
              <a:spLocks/>
            </p:cNvSpPr>
            <p:nvPr/>
          </p:nvSpPr>
          <p:spPr bwMode="auto">
            <a:xfrm>
              <a:off x="2625" y="1914"/>
              <a:ext cx="120" cy="138"/>
            </a:xfrm>
            <a:custGeom>
              <a:avLst/>
              <a:gdLst>
                <a:gd name="T0" fmla="*/ 0 w 120"/>
                <a:gd name="T1" fmla="*/ 138 h 138"/>
                <a:gd name="T2" fmla="*/ 18 w 120"/>
                <a:gd name="T3" fmla="*/ 102 h 138"/>
                <a:gd name="T4" fmla="*/ 120 w 120"/>
                <a:gd name="T5" fmla="*/ 0 h 138"/>
                <a:gd name="T6" fmla="*/ 102 w 120"/>
                <a:gd name="T7" fmla="*/ 36 h 138"/>
                <a:gd name="T8" fmla="*/ 0 w 120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8">
                  <a:moveTo>
                    <a:pt x="0" y="138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6" name="Freeform 356"/>
            <p:cNvSpPr>
              <a:spLocks/>
            </p:cNvSpPr>
            <p:nvPr/>
          </p:nvSpPr>
          <p:spPr bwMode="auto">
            <a:xfrm>
              <a:off x="2643" y="1884"/>
              <a:ext cx="114" cy="132"/>
            </a:xfrm>
            <a:custGeom>
              <a:avLst/>
              <a:gdLst>
                <a:gd name="T0" fmla="*/ 0 w 114"/>
                <a:gd name="T1" fmla="*/ 132 h 132"/>
                <a:gd name="T2" fmla="*/ 12 w 114"/>
                <a:gd name="T3" fmla="*/ 102 h 132"/>
                <a:gd name="T4" fmla="*/ 114 w 114"/>
                <a:gd name="T5" fmla="*/ 0 h 132"/>
                <a:gd name="T6" fmla="*/ 102 w 114"/>
                <a:gd name="T7" fmla="*/ 30 h 132"/>
                <a:gd name="T8" fmla="*/ 0 w 114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32">
                  <a:moveTo>
                    <a:pt x="0" y="132"/>
                  </a:moveTo>
                  <a:lnTo>
                    <a:pt x="12" y="102"/>
                  </a:lnTo>
                  <a:lnTo>
                    <a:pt x="114" y="0"/>
                  </a:lnTo>
                  <a:lnTo>
                    <a:pt x="102" y="3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DAA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7" name="Freeform 357"/>
            <p:cNvSpPr>
              <a:spLocks/>
            </p:cNvSpPr>
            <p:nvPr/>
          </p:nvSpPr>
          <p:spPr bwMode="auto">
            <a:xfrm>
              <a:off x="2655" y="1818"/>
              <a:ext cx="120" cy="168"/>
            </a:xfrm>
            <a:custGeom>
              <a:avLst/>
              <a:gdLst>
                <a:gd name="T0" fmla="*/ 0 w 120"/>
                <a:gd name="T1" fmla="*/ 168 h 168"/>
                <a:gd name="T2" fmla="*/ 18 w 120"/>
                <a:gd name="T3" fmla="*/ 102 h 168"/>
                <a:gd name="T4" fmla="*/ 120 w 120"/>
                <a:gd name="T5" fmla="*/ 0 h 168"/>
                <a:gd name="T6" fmla="*/ 102 w 120"/>
                <a:gd name="T7" fmla="*/ 66 h 168"/>
                <a:gd name="T8" fmla="*/ 0 w 120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8">
                  <a:moveTo>
                    <a:pt x="0" y="168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6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8" name="Freeform 358"/>
            <p:cNvSpPr>
              <a:spLocks/>
            </p:cNvSpPr>
            <p:nvPr/>
          </p:nvSpPr>
          <p:spPr bwMode="auto">
            <a:xfrm>
              <a:off x="2655" y="1860"/>
              <a:ext cx="108" cy="126"/>
            </a:xfrm>
            <a:custGeom>
              <a:avLst/>
              <a:gdLst>
                <a:gd name="T0" fmla="*/ 0 w 108"/>
                <a:gd name="T1" fmla="*/ 126 h 126"/>
                <a:gd name="T2" fmla="*/ 6 w 108"/>
                <a:gd name="T3" fmla="*/ 102 h 126"/>
                <a:gd name="T4" fmla="*/ 108 w 108"/>
                <a:gd name="T5" fmla="*/ 0 h 126"/>
                <a:gd name="T6" fmla="*/ 102 w 108"/>
                <a:gd name="T7" fmla="*/ 24 h 126"/>
                <a:gd name="T8" fmla="*/ 0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0" y="126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24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79" name="Freeform 359"/>
            <p:cNvSpPr>
              <a:spLocks/>
            </p:cNvSpPr>
            <p:nvPr/>
          </p:nvSpPr>
          <p:spPr bwMode="auto">
            <a:xfrm>
              <a:off x="2661" y="1842"/>
              <a:ext cx="108" cy="120"/>
            </a:xfrm>
            <a:custGeom>
              <a:avLst/>
              <a:gdLst>
                <a:gd name="T0" fmla="*/ 0 w 108"/>
                <a:gd name="T1" fmla="*/ 120 h 120"/>
                <a:gd name="T2" fmla="*/ 6 w 108"/>
                <a:gd name="T3" fmla="*/ 102 h 120"/>
                <a:gd name="T4" fmla="*/ 108 w 108"/>
                <a:gd name="T5" fmla="*/ 0 h 120"/>
                <a:gd name="T6" fmla="*/ 102 w 108"/>
                <a:gd name="T7" fmla="*/ 18 h 120"/>
                <a:gd name="T8" fmla="*/ 0 w 108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0">
                  <a:moveTo>
                    <a:pt x="0" y="120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18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0" name="Freeform 360"/>
            <p:cNvSpPr>
              <a:spLocks/>
            </p:cNvSpPr>
            <p:nvPr/>
          </p:nvSpPr>
          <p:spPr bwMode="auto">
            <a:xfrm>
              <a:off x="2667" y="1818"/>
              <a:ext cx="108" cy="126"/>
            </a:xfrm>
            <a:custGeom>
              <a:avLst/>
              <a:gdLst>
                <a:gd name="T0" fmla="*/ 0 w 108"/>
                <a:gd name="T1" fmla="*/ 126 h 126"/>
                <a:gd name="T2" fmla="*/ 6 w 108"/>
                <a:gd name="T3" fmla="*/ 102 h 126"/>
                <a:gd name="T4" fmla="*/ 108 w 108"/>
                <a:gd name="T5" fmla="*/ 0 h 126"/>
                <a:gd name="T6" fmla="*/ 102 w 108"/>
                <a:gd name="T7" fmla="*/ 24 h 126"/>
                <a:gd name="T8" fmla="*/ 0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0" y="126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24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DDB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1" name="Freeform 361"/>
            <p:cNvSpPr>
              <a:spLocks/>
            </p:cNvSpPr>
            <p:nvPr/>
          </p:nvSpPr>
          <p:spPr bwMode="auto">
            <a:xfrm>
              <a:off x="2673" y="1746"/>
              <a:ext cx="108" cy="174"/>
            </a:xfrm>
            <a:custGeom>
              <a:avLst/>
              <a:gdLst>
                <a:gd name="T0" fmla="*/ 0 w 108"/>
                <a:gd name="T1" fmla="*/ 174 h 174"/>
                <a:gd name="T2" fmla="*/ 6 w 108"/>
                <a:gd name="T3" fmla="*/ 102 h 174"/>
                <a:gd name="T4" fmla="*/ 108 w 108"/>
                <a:gd name="T5" fmla="*/ 0 h 174"/>
                <a:gd name="T6" fmla="*/ 102 w 108"/>
                <a:gd name="T7" fmla="*/ 72 h 174"/>
                <a:gd name="T8" fmla="*/ 0 w 108"/>
                <a:gd name="T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74">
                  <a:moveTo>
                    <a:pt x="0" y="174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7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2" name="Freeform 362"/>
            <p:cNvSpPr>
              <a:spLocks/>
            </p:cNvSpPr>
            <p:nvPr/>
          </p:nvSpPr>
          <p:spPr bwMode="auto">
            <a:xfrm>
              <a:off x="2673" y="1782"/>
              <a:ext cx="102" cy="138"/>
            </a:xfrm>
            <a:custGeom>
              <a:avLst/>
              <a:gdLst>
                <a:gd name="T0" fmla="*/ 0 w 102"/>
                <a:gd name="T1" fmla="*/ 138 h 138"/>
                <a:gd name="T2" fmla="*/ 0 w 102"/>
                <a:gd name="T3" fmla="*/ 102 h 138"/>
                <a:gd name="T4" fmla="*/ 102 w 102"/>
                <a:gd name="T5" fmla="*/ 0 h 138"/>
                <a:gd name="T6" fmla="*/ 102 w 102"/>
                <a:gd name="T7" fmla="*/ 36 h 138"/>
                <a:gd name="T8" fmla="*/ 0 w 10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8">
                  <a:moveTo>
                    <a:pt x="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3" name="Freeform 363"/>
            <p:cNvSpPr>
              <a:spLocks/>
            </p:cNvSpPr>
            <p:nvPr/>
          </p:nvSpPr>
          <p:spPr bwMode="auto">
            <a:xfrm>
              <a:off x="2673" y="1746"/>
              <a:ext cx="108" cy="138"/>
            </a:xfrm>
            <a:custGeom>
              <a:avLst/>
              <a:gdLst>
                <a:gd name="T0" fmla="*/ 0 w 108"/>
                <a:gd name="T1" fmla="*/ 138 h 138"/>
                <a:gd name="T2" fmla="*/ 6 w 108"/>
                <a:gd name="T3" fmla="*/ 102 h 138"/>
                <a:gd name="T4" fmla="*/ 108 w 108"/>
                <a:gd name="T5" fmla="*/ 0 h 138"/>
                <a:gd name="T6" fmla="*/ 102 w 108"/>
                <a:gd name="T7" fmla="*/ 36 h 138"/>
                <a:gd name="T8" fmla="*/ 0 w 108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8">
                  <a:moveTo>
                    <a:pt x="0" y="138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E0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4" name="Freeform 364"/>
            <p:cNvSpPr>
              <a:spLocks/>
            </p:cNvSpPr>
            <p:nvPr/>
          </p:nvSpPr>
          <p:spPr bwMode="auto">
            <a:xfrm>
              <a:off x="2673" y="1680"/>
              <a:ext cx="108" cy="168"/>
            </a:xfrm>
            <a:custGeom>
              <a:avLst/>
              <a:gdLst>
                <a:gd name="T0" fmla="*/ 6 w 108"/>
                <a:gd name="T1" fmla="*/ 168 h 168"/>
                <a:gd name="T2" fmla="*/ 0 w 108"/>
                <a:gd name="T3" fmla="*/ 102 h 168"/>
                <a:gd name="T4" fmla="*/ 102 w 108"/>
                <a:gd name="T5" fmla="*/ 0 h 168"/>
                <a:gd name="T6" fmla="*/ 108 w 108"/>
                <a:gd name="T7" fmla="*/ 66 h 168"/>
                <a:gd name="T8" fmla="*/ 6 w 108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68">
                  <a:moveTo>
                    <a:pt x="6" y="16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6"/>
                  </a:lnTo>
                  <a:lnTo>
                    <a:pt x="6" y="168"/>
                  </a:lnTo>
                  <a:close/>
                </a:path>
              </a:pathLst>
            </a:custGeom>
            <a:solidFill>
              <a:srgbClr val="E1B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5" name="Freeform 365"/>
            <p:cNvSpPr>
              <a:spLocks/>
            </p:cNvSpPr>
            <p:nvPr/>
          </p:nvSpPr>
          <p:spPr bwMode="auto">
            <a:xfrm>
              <a:off x="2673" y="1716"/>
              <a:ext cx="108" cy="132"/>
            </a:xfrm>
            <a:custGeom>
              <a:avLst/>
              <a:gdLst>
                <a:gd name="T0" fmla="*/ 6 w 108"/>
                <a:gd name="T1" fmla="*/ 132 h 132"/>
                <a:gd name="T2" fmla="*/ 0 w 108"/>
                <a:gd name="T3" fmla="*/ 102 h 132"/>
                <a:gd name="T4" fmla="*/ 102 w 108"/>
                <a:gd name="T5" fmla="*/ 0 h 132"/>
                <a:gd name="T6" fmla="*/ 108 w 108"/>
                <a:gd name="T7" fmla="*/ 30 h 132"/>
                <a:gd name="T8" fmla="*/ 6 w 108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2">
                  <a:moveTo>
                    <a:pt x="6" y="13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30"/>
                  </a:lnTo>
                  <a:lnTo>
                    <a:pt x="6" y="132"/>
                  </a:lnTo>
                  <a:close/>
                </a:path>
              </a:pathLst>
            </a:custGeom>
            <a:solidFill>
              <a:srgbClr val="E1B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6" name="Freeform 366"/>
            <p:cNvSpPr>
              <a:spLocks/>
            </p:cNvSpPr>
            <p:nvPr/>
          </p:nvSpPr>
          <p:spPr bwMode="auto">
            <a:xfrm>
              <a:off x="2673" y="1680"/>
              <a:ext cx="102" cy="138"/>
            </a:xfrm>
            <a:custGeom>
              <a:avLst/>
              <a:gdLst>
                <a:gd name="T0" fmla="*/ 0 w 102"/>
                <a:gd name="T1" fmla="*/ 138 h 138"/>
                <a:gd name="T2" fmla="*/ 0 w 102"/>
                <a:gd name="T3" fmla="*/ 102 h 138"/>
                <a:gd name="T4" fmla="*/ 102 w 102"/>
                <a:gd name="T5" fmla="*/ 0 h 138"/>
                <a:gd name="T6" fmla="*/ 102 w 102"/>
                <a:gd name="T7" fmla="*/ 36 h 138"/>
                <a:gd name="T8" fmla="*/ 0 w 10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8">
                  <a:moveTo>
                    <a:pt x="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E0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7" name="Freeform 367"/>
            <p:cNvSpPr>
              <a:spLocks/>
            </p:cNvSpPr>
            <p:nvPr/>
          </p:nvSpPr>
          <p:spPr bwMode="auto">
            <a:xfrm>
              <a:off x="2655" y="1613"/>
              <a:ext cx="120" cy="169"/>
            </a:xfrm>
            <a:custGeom>
              <a:avLst/>
              <a:gdLst>
                <a:gd name="T0" fmla="*/ 18 w 120"/>
                <a:gd name="T1" fmla="*/ 169 h 169"/>
                <a:gd name="T2" fmla="*/ 0 w 120"/>
                <a:gd name="T3" fmla="*/ 103 h 169"/>
                <a:gd name="T4" fmla="*/ 102 w 120"/>
                <a:gd name="T5" fmla="*/ 0 h 169"/>
                <a:gd name="T6" fmla="*/ 120 w 120"/>
                <a:gd name="T7" fmla="*/ 67 h 169"/>
                <a:gd name="T8" fmla="*/ 18 w 120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9">
                  <a:moveTo>
                    <a:pt x="18" y="169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20" y="67"/>
                  </a:lnTo>
                  <a:lnTo>
                    <a:pt x="18" y="169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8" name="Freeform 368"/>
            <p:cNvSpPr>
              <a:spLocks/>
            </p:cNvSpPr>
            <p:nvPr/>
          </p:nvSpPr>
          <p:spPr bwMode="auto">
            <a:xfrm>
              <a:off x="2667" y="1656"/>
              <a:ext cx="108" cy="126"/>
            </a:xfrm>
            <a:custGeom>
              <a:avLst/>
              <a:gdLst>
                <a:gd name="T0" fmla="*/ 6 w 108"/>
                <a:gd name="T1" fmla="*/ 126 h 126"/>
                <a:gd name="T2" fmla="*/ 0 w 108"/>
                <a:gd name="T3" fmla="*/ 102 h 126"/>
                <a:gd name="T4" fmla="*/ 102 w 108"/>
                <a:gd name="T5" fmla="*/ 0 h 126"/>
                <a:gd name="T6" fmla="*/ 108 w 108"/>
                <a:gd name="T7" fmla="*/ 24 h 126"/>
                <a:gd name="T8" fmla="*/ 6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6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24"/>
                  </a:lnTo>
                  <a:lnTo>
                    <a:pt x="6" y="126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89" name="Freeform 369"/>
            <p:cNvSpPr>
              <a:spLocks/>
            </p:cNvSpPr>
            <p:nvPr/>
          </p:nvSpPr>
          <p:spPr bwMode="auto">
            <a:xfrm>
              <a:off x="2661" y="1637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9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9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EB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0" name="Freeform 370"/>
            <p:cNvSpPr>
              <a:spLocks/>
            </p:cNvSpPr>
            <p:nvPr/>
          </p:nvSpPr>
          <p:spPr bwMode="auto">
            <a:xfrm>
              <a:off x="2655" y="1613"/>
              <a:ext cx="108" cy="127"/>
            </a:xfrm>
            <a:custGeom>
              <a:avLst/>
              <a:gdLst>
                <a:gd name="T0" fmla="*/ 6 w 108"/>
                <a:gd name="T1" fmla="*/ 127 h 127"/>
                <a:gd name="T2" fmla="*/ 0 w 108"/>
                <a:gd name="T3" fmla="*/ 103 h 127"/>
                <a:gd name="T4" fmla="*/ 102 w 108"/>
                <a:gd name="T5" fmla="*/ 0 h 127"/>
                <a:gd name="T6" fmla="*/ 108 w 108"/>
                <a:gd name="T7" fmla="*/ 24 h 127"/>
                <a:gd name="T8" fmla="*/ 6 w 108"/>
                <a:gd name="T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7">
                  <a:moveTo>
                    <a:pt x="6" y="127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24"/>
                  </a:lnTo>
                  <a:lnTo>
                    <a:pt x="6" y="127"/>
                  </a:lnTo>
                  <a:close/>
                </a:path>
              </a:pathLst>
            </a:custGeom>
            <a:solidFill>
              <a:srgbClr val="DDB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1" name="Freeform 371"/>
            <p:cNvSpPr>
              <a:spLocks/>
            </p:cNvSpPr>
            <p:nvPr/>
          </p:nvSpPr>
          <p:spPr bwMode="auto">
            <a:xfrm>
              <a:off x="2625" y="1547"/>
              <a:ext cx="132" cy="169"/>
            </a:xfrm>
            <a:custGeom>
              <a:avLst/>
              <a:gdLst>
                <a:gd name="T0" fmla="*/ 30 w 132"/>
                <a:gd name="T1" fmla="*/ 169 h 169"/>
                <a:gd name="T2" fmla="*/ 0 w 132"/>
                <a:gd name="T3" fmla="*/ 103 h 169"/>
                <a:gd name="T4" fmla="*/ 102 w 132"/>
                <a:gd name="T5" fmla="*/ 0 h 169"/>
                <a:gd name="T6" fmla="*/ 132 w 132"/>
                <a:gd name="T7" fmla="*/ 66 h 169"/>
                <a:gd name="T8" fmla="*/ 30 w 132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9">
                  <a:moveTo>
                    <a:pt x="30" y="169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32" y="66"/>
                  </a:lnTo>
                  <a:lnTo>
                    <a:pt x="30" y="169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2" name="Freeform 372"/>
            <p:cNvSpPr>
              <a:spLocks/>
            </p:cNvSpPr>
            <p:nvPr/>
          </p:nvSpPr>
          <p:spPr bwMode="auto">
            <a:xfrm>
              <a:off x="2649" y="1595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8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3" name="Freeform 373"/>
            <p:cNvSpPr>
              <a:spLocks/>
            </p:cNvSpPr>
            <p:nvPr/>
          </p:nvSpPr>
          <p:spPr bwMode="auto">
            <a:xfrm>
              <a:off x="2643" y="1583"/>
              <a:ext cx="108" cy="115"/>
            </a:xfrm>
            <a:custGeom>
              <a:avLst/>
              <a:gdLst>
                <a:gd name="T0" fmla="*/ 6 w 108"/>
                <a:gd name="T1" fmla="*/ 115 h 115"/>
                <a:gd name="T2" fmla="*/ 0 w 108"/>
                <a:gd name="T3" fmla="*/ 103 h 115"/>
                <a:gd name="T4" fmla="*/ 102 w 108"/>
                <a:gd name="T5" fmla="*/ 0 h 115"/>
                <a:gd name="T6" fmla="*/ 108 w 108"/>
                <a:gd name="T7" fmla="*/ 12 h 115"/>
                <a:gd name="T8" fmla="*/ 6 w 108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5">
                  <a:moveTo>
                    <a:pt x="6" y="115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5"/>
                  </a:lnTo>
                  <a:close/>
                </a:path>
              </a:pathLst>
            </a:custGeom>
            <a:solidFill>
              <a:srgbClr val="DBA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4" name="Freeform 374"/>
            <p:cNvSpPr>
              <a:spLocks/>
            </p:cNvSpPr>
            <p:nvPr/>
          </p:nvSpPr>
          <p:spPr bwMode="auto">
            <a:xfrm>
              <a:off x="2631" y="1565"/>
              <a:ext cx="114" cy="121"/>
            </a:xfrm>
            <a:custGeom>
              <a:avLst/>
              <a:gdLst>
                <a:gd name="T0" fmla="*/ 12 w 114"/>
                <a:gd name="T1" fmla="*/ 121 h 121"/>
                <a:gd name="T2" fmla="*/ 0 w 114"/>
                <a:gd name="T3" fmla="*/ 103 h 121"/>
                <a:gd name="T4" fmla="*/ 102 w 114"/>
                <a:gd name="T5" fmla="*/ 0 h 121"/>
                <a:gd name="T6" fmla="*/ 114 w 114"/>
                <a:gd name="T7" fmla="*/ 18 h 121"/>
                <a:gd name="T8" fmla="*/ 12 w 114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21">
                  <a:moveTo>
                    <a:pt x="12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14" y="18"/>
                  </a:lnTo>
                  <a:lnTo>
                    <a:pt x="12" y="121"/>
                  </a:lnTo>
                  <a:close/>
                </a:path>
              </a:pathLst>
            </a:custGeom>
            <a:solidFill>
              <a:srgbClr val="DAA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5" name="Freeform 375"/>
            <p:cNvSpPr>
              <a:spLocks/>
            </p:cNvSpPr>
            <p:nvPr/>
          </p:nvSpPr>
          <p:spPr bwMode="auto">
            <a:xfrm>
              <a:off x="2625" y="1547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8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9A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6" name="Freeform 376"/>
            <p:cNvSpPr>
              <a:spLocks/>
            </p:cNvSpPr>
            <p:nvPr/>
          </p:nvSpPr>
          <p:spPr bwMode="auto">
            <a:xfrm>
              <a:off x="2583" y="1487"/>
              <a:ext cx="144" cy="163"/>
            </a:xfrm>
            <a:custGeom>
              <a:avLst/>
              <a:gdLst>
                <a:gd name="T0" fmla="*/ 42 w 144"/>
                <a:gd name="T1" fmla="*/ 163 h 163"/>
                <a:gd name="T2" fmla="*/ 0 w 144"/>
                <a:gd name="T3" fmla="*/ 102 h 163"/>
                <a:gd name="T4" fmla="*/ 102 w 144"/>
                <a:gd name="T5" fmla="*/ 0 h 163"/>
                <a:gd name="T6" fmla="*/ 144 w 144"/>
                <a:gd name="T7" fmla="*/ 60 h 163"/>
                <a:gd name="T8" fmla="*/ 42 w 144"/>
                <a:gd name="T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63">
                  <a:moveTo>
                    <a:pt x="42" y="163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44" y="60"/>
                  </a:lnTo>
                  <a:lnTo>
                    <a:pt x="42" y="163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7" name="Freeform 377"/>
            <p:cNvSpPr>
              <a:spLocks/>
            </p:cNvSpPr>
            <p:nvPr/>
          </p:nvSpPr>
          <p:spPr bwMode="auto">
            <a:xfrm>
              <a:off x="2619" y="1541"/>
              <a:ext cx="108" cy="109"/>
            </a:xfrm>
            <a:custGeom>
              <a:avLst/>
              <a:gdLst>
                <a:gd name="T0" fmla="*/ 6 w 108"/>
                <a:gd name="T1" fmla="*/ 109 h 109"/>
                <a:gd name="T2" fmla="*/ 0 w 108"/>
                <a:gd name="T3" fmla="*/ 102 h 109"/>
                <a:gd name="T4" fmla="*/ 102 w 108"/>
                <a:gd name="T5" fmla="*/ 0 h 109"/>
                <a:gd name="T6" fmla="*/ 108 w 108"/>
                <a:gd name="T7" fmla="*/ 6 h 109"/>
                <a:gd name="T8" fmla="*/ 6 w 10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9">
                  <a:moveTo>
                    <a:pt x="6" y="109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9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8" name="Freeform 378"/>
            <p:cNvSpPr>
              <a:spLocks/>
            </p:cNvSpPr>
            <p:nvPr/>
          </p:nvSpPr>
          <p:spPr bwMode="auto">
            <a:xfrm>
              <a:off x="2613" y="1529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7A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699" name="Freeform 379"/>
            <p:cNvSpPr>
              <a:spLocks/>
            </p:cNvSpPr>
            <p:nvPr/>
          </p:nvSpPr>
          <p:spPr bwMode="auto">
            <a:xfrm>
              <a:off x="2607" y="1517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6A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0" name="Freeform 380"/>
            <p:cNvSpPr>
              <a:spLocks/>
            </p:cNvSpPr>
            <p:nvPr/>
          </p:nvSpPr>
          <p:spPr bwMode="auto">
            <a:xfrm>
              <a:off x="2601" y="1505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5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1" name="Freeform 381"/>
            <p:cNvSpPr>
              <a:spLocks/>
            </p:cNvSpPr>
            <p:nvPr/>
          </p:nvSpPr>
          <p:spPr bwMode="auto">
            <a:xfrm>
              <a:off x="2595" y="149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2" name="Freeform 382"/>
            <p:cNvSpPr>
              <a:spLocks/>
            </p:cNvSpPr>
            <p:nvPr/>
          </p:nvSpPr>
          <p:spPr bwMode="auto">
            <a:xfrm>
              <a:off x="2583" y="148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D3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3" name="Freeform 383"/>
            <p:cNvSpPr>
              <a:spLocks/>
            </p:cNvSpPr>
            <p:nvPr/>
          </p:nvSpPr>
          <p:spPr bwMode="auto">
            <a:xfrm>
              <a:off x="2535" y="1427"/>
              <a:ext cx="150" cy="162"/>
            </a:xfrm>
            <a:custGeom>
              <a:avLst/>
              <a:gdLst>
                <a:gd name="T0" fmla="*/ 48 w 150"/>
                <a:gd name="T1" fmla="*/ 162 h 162"/>
                <a:gd name="T2" fmla="*/ 0 w 150"/>
                <a:gd name="T3" fmla="*/ 102 h 162"/>
                <a:gd name="T4" fmla="*/ 102 w 150"/>
                <a:gd name="T5" fmla="*/ 0 h 162"/>
                <a:gd name="T6" fmla="*/ 150 w 150"/>
                <a:gd name="T7" fmla="*/ 60 h 162"/>
                <a:gd name="T8" fmla="*/ 48 w 15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62">
                  <a:moveTo>
                    <a:pt x="48" y="16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50" y="60"/>
                  </a:lnTo>
                  <a:lnTo>
                    <a:pt x="48" y="162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4" name="Freeform 384"/>
            <p:cNvSpPr>
              <a:spLocks/>
            </p:cNvSpPr>
            <p:nvPr/>
          </p:nvSpPr>
          <p:spPr bwMode="auto">
            <a:xfrm>
              <a:off x="2577" y="1475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5" name="Freeform 385"/>
            <p:cNvSpPr>
              <a:spLocks/>
            </p:cNvSpPr>
            <p:nvPr/>
          </p:nvSpPr>
          <p:spPr bwMode="auto">
            <a:xfrm>
              <a:off x="2571" y="146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1A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6" name="Freeform 386"/>
            <p:cNvSpPr>
              <a:spLocks/>
            </p:cNvSpPr>
            <p:nvPr/>
          </p:nvSpPr>
          <p:spPr bwMode="auto">
            <a:xfrm>
              <a:off x="2559" y="145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D0A6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7" name="Freeform 387"/>
            <p:cNvSpPr>
              <a:spLocks/>
            </p:cNvSpPr>
            <p:nvPr/>
          </p:nvSpPr>
          <p:spPr bwMode="auto">
            <a:xfrm>
              <a:off x="2553" y="1451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96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FA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8" name="Freeform 388"/>
            <p:cNvSpPr>
              <a:spLocks/>
            </p:cNvSpPr>
            <p:nvPr/>
          </p:nvSpPr>
          <p:spPr bwMode="auto">
            <a:xfrm>
              <a:off x="2547" y="143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12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E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09" name="Freeform 389"/>
            <p:cNvSpPr>
              <a:spLocks/>
            </p:cNvSpPr>
            <p:nvPr/>
          </p:nvSpPr>
          <p:spPr bwMode="auto">
            <a:xfrm>
              <a:off x="2535" y="142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D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0" name="Freeform 390"/>
            <p:cNvSpPr>
              <a:spLocks/>
            </p:cNvSpPr>
            <p:nvPr/>
          </p:nvSpPr>
          <p:spPr bwMode="auto">
            <a:xfrm>
              <a:off x="2475" y="1373"/>
              <a:ext cx="162" cy="156"/>
            </a:xfrm>
            <a:custGeom>
              <a:avLst/>
              <a:gdLst>
                <a:gd name="T0" fmla="*/ 60 w 162"/>
                <a:gd name="T1" fmla="*/ 156 h 156"/>
                <a:gd name="T2" fmla="*/ 0 w 162"/>
                <a:gd name="T3" fmla="*/ 102 h 156"/>
                <a:gd name="T4" fmla="*/ 102 w 162"/>
                <a:gd name="T5" fmla="*/ 0 h 156"/>
                <a:gd name="T6" fmla="*/ 162 w 162"/>
                <a:gd name="T7" fmla="*/ 54 h 156"/>
                <a:gd name="T8" fmla="*/ 60 w 162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6">
                  <a:moveTo>
                    <a:pt x="60" y="15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2" y="54"/>
                  </a:lnTo>
                  <a:lnTo>
                    <a:pt x="60" y="156"/>
                  </a:lnTo>
                  <a:close/>
                </a:path>
              </a:pathLst>
            </a:custGeom>
            <a:solidFill>
              <a:srgbClr val="CC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1" name="Freeform 391"/>
            <p:cNvSpPr>
              <a:spLocks/>
            </p:cNvSpPr>
            <p:nvPr/>
          </p:nvSpPr>
          <p:spPr bwMode="auto">
            <a:xfrm>
              <a:off x="2523" y="141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C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2" name="Freeform 392"/>
            <p:cNvSpPr>
              <a:spLocks/>
            </p:cNvSpPr>
            <p:nvPr/>
          </p:nvSpPr>
          <p:spPr bwMode="auto">
            <a:xfrm>
              <a:off x="2511" y="1409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BA2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3" name="Freeform 393"/>
            <p:cNvSpPr>
              <a:spLocks/>
            </p:cNvSpPr>
            <p:nvPr/>
          </p:nvSpPr>
          <p:spPr bwMode="auto">
            <a:xfrm>
              <a:off x="2499" y="139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AA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4" name="Freeform 394"/>
            <p:cNvSpPr>
              <a:spLocks/>
            </p:cNvSpPr>
            <p:nvPr/>
          </p:nvSpPr>
          <p:spPr bwMode="auto">
            <a:xfrm>
              <a:off x="2487" y="138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9A0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5" name="Freeform 395"/>
            <p:cNvSpPr>
              <a:spLocks/>
            </p:cNvSpPr>
            <p:nvPr/>
          </p:nvSpPr>
          <p:spPr bwMode="auto">
            <a:xfrm>
              <a:off x="2475" y="1373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8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6" name="Freeform 396"/>
            <p:cNvSpPr>
              <a:spLocks/>
            </p:cNvSpPr>
            <p:nvPr/>
          </p:nvSpPr>
          <p:spPr bwMode="auto">
            <a:xfrm>
              <a:off x="2409" y="1319"/>
              <a:ext cx="168" cy="156"/>
            </a:xfrm>
            <a:custGeom>
              <a:avLst/>
              <a:gdLst>
                <a:gd name="T0" fmla="*/ 66 w 168"/>
                <a:gd name="T1" fmla="*/ 156 h 156"/>
                <a:gd name="T2" fmla="*/ 0 w 168"/>
                <a:gd name="T3" fmla="*/ 102 h 156"/>
                <a:gd name="T4" fmla="*/ 102 w 168"/>
                <a:gd name="T5" fmla="*/ 0 h 156"/>
                <a:gd name="T6" fmla="*/ 168 w 168"/>
                <a:gd name="T7" fmla="*/ 54 h 156"/>
                <a:gd name="T8" fmla="*/ 66 w 16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6">
                  <a:moveTo>
                    <a:pt x="66" y="15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8" y="54"/>
                  </a:lnTo>
                  <a:lnTo>
                    <a:pt x="66" y="156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7" name="Freeform 397"/>
            <p:cNvSpPr>
              <a:spLocks/>
            </p:cNvSpPr>
            <p:nvPr/>
          </p:nvSpPr>
          <p:spPr bwMode="auto">
            <a:xfrm>
              <a:off x="2463" y="1367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8" name="Freeform 398"/>
            <p:cNvSpPr>
              <a:spLocks/>
            </p:cNvSpPr>
            <p:nvPr/>
          </p:nvSpPr>
          <p:spPr bwMode="auto">
            <a:xfrm>
              <a:off x="2451" y="135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69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19" name="Freeform 399"/>
            <p:cNvSpPr>
              <a:spLocks/>
            </p:cNvSpPr>
            <p:nvPr/>
          </p:nvSpPr>
          <p:spPr bwMode="auto">
            <a:xfrm>
              <a:off x="2445" y="134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59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0" name="Freeform 400"/>
            <p:cNvSpPr>
              <a:spLocks/>
            </p:cNvSpPr>
            <p:nvPr/>
          </p:nvSpPr>
          <p:spPr bwMode="auto">
            <a:xfrm>
              <a:off x="2433" y="133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49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1" name="Freeform 401"/>
            <p:cNvSpPr>
              <a:spLocks/>
            </p:cNvSpPr>
            <p:nvPr/>
          </p:nvSpPr>
          <p:spPr bwMode="auto">
            <a:xfrm>
              <a:off x="2421" y="1331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39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2" name="Freeform 402"/>
            <p:cNvSpPr>
              <a:spLocks/>
            </p:cNvSpPr>
            <p:nvPr/>
          </p:nvSpPr>
          <p:spPr bwMode="auto">
            <a:xfrm>
              <a:off x="2409" y="1319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2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3" name="Freeform 403"/>
            <p:cNvSpPr>
              <a:spLocks/>
            </p:cNvSpPr>
            <p:nvPr/>
          </p:nvSpPr>
          <p:spPr bwMode="auto">
            <a:xfrm>
              <a:off x="2331" y="1277"/>
              <a:ext cx="180" cy="144"/>
            </a:xfrm>
            <a:custGeom>
              <a:avLst/>
              <a:gdLst>
                <a:gd name="T0" fmla="*/ 78 w 180"/>
                <a:gd name="T1" fmla="*/ 144 h 144"/>
                <a:gd name="T2" fmla="*/ 0 w 180"/>
                <a:gd name="T3" fmla="*/ 102 h 144"/>
                <a:gd name="T4" fmla="*/ 102 w 180"/>
                <a:gd name="T5" fmla="*/ 0 h 144"/>
                <a:gd name="T6" fmla="*/ 180 w 180"/>
                <a:gd name="T7" fmla="*/ 42 h 144"/>
                <a:gd name="T8" fmla="*/ 78 w 180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44">
                  <a:moveTo>
                    <a:pt x="78" y="14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80" y="42"/>
                  </a:lnTo>
                  <a:lnTo>
                    <a:pt x="78" y="144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4" name="Freeform 404"/>
            <p:cNvSpPr>
              <a:spLocks/>
            </p:cNvSpPr>
            <p:nvPr/>
          </p:nvSpPr>
          <p:spPr bwMode="auto">
            <a:xfrm>
              <a:off x="2391" y="131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5" name="Freeform 405"/>
            <p:cNvSpPr>
              <a:spLocks/>
            </p:cNvSpPr>
            <p:nvPr/>
          </p:nvSpPr>
          <p:spPr bwMode="auto">
            <a:xfrm>
              <a:off x="2379" y="1301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09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6" name="Freeform 406"/>
            <p:cNvSpPr>
              <a:spLocks/>
            </p:cNvSpPr>
            <p:nvPr/>
          </p:nvSpPr>
          <p:spPr bwMode="auto">
            <a:xfrm>
              <a:off x="2361" y="129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F9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7" name="Freeform 407"/>
            <p:cNvSpPr>
              <a:spLocks/>
            </p:cNvSpPr>
            <p:nvPr/>
          </p:nvSpPr>
          <p:spPr bwMode="auto">
            <a:xfrm>
              <a:off x="2349" y="1283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BE9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8" name="Freeform 408"/>
            <p:cNvSpPr>
              <a:spLocks/>
            </p:cNvSpPr>
            <p:nvPr/>
          </p:nvSpPr>
          <p:spPr bwMode="auto">
            <a:xfrm>
              <a:off x="2331" y="127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D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29" name="Freeform 409"/>
            <p:cNvSpPr>
              <a:spLocks/>
            </p:cNvSpPr>
            <p:nvPr/>
          </p:nvSpPr>
          <p:spPr bwMode="auto">
            <a:xfrm>
              <a:off x="2247" y="1229"/>
              <a:ext cx="186" cy="150"/>
            </a:xfrm>
            <a:custGeom>
              <a:avLst/>
              <a:gdLst>
                <a:gd name="T0" fmla="*/ 84 w 186"/>
                <a:gd name="T1" fmla="*/ 150 h 150"/>
                <a:gd name="T2" fmla="*/ 0 w 186"/>
                <a:gd name="T3" fmla="*/ 102 h 150"/>
                <a:gd name="T4" fmla="*/ 102 w 186"/>
                <a:gd name="T5" fmla="*/ 0 h 150"/>
                <a:gd name="T6" fmla="*/ 186 w 186"/>
                <a:gd name="T7" fmla="*/ 48 h 150"/>
                <a:gd name="T8" fmla="*/ 84 w 186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50">
                  <a:moveTo>
                    <a:pt x="84" y="15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86" y="48"/>
                  </a:lnTo>
                  <a:lnTo>
                    <a:pt x="84" y="150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0" name="Freeform 410"/>
            <p:cNvSpPr>
              <a:spLocks/>
            </p:cNvSpPr>
            <p:nvPr/>
          </p:nvSpPr>
          <p:spPr bwMode="auto">
            <a:xfrm>
              <a:off x="2313" y="1265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1" name="Freeform 411"/>
            <p:cNvSpPr>
              <a:spLocks/>
            </p:cNvSpPr>
            <p:nvPr/>
          </p:nvSpPr>
          <p:spPr bwMode="auto">
            <a:xfrm>
              <a:off x="2301" y="1259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BB9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2" name="Freeform 412"/>
            <p:cNvSpPr>
              <a:spLocks/>
            </p:cNvSpPr>
            <p:nvPr/>
          </p:nvSpPr>
          <p:spPr bwMode="auto">
            <a:xfrm>
              <a:off x="2283" y="1247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A9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3" name="Freeform 413"/>
            <p:cNvSpPr>
              <a:spLocks/>
            </p:cNvSpPr>
            <p:nvPr/>
          </p:nvSpPr>
          <p:spPr bwMode="auto">
            <a:xfrm>
              <a:off x="2265" y="1241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9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4" name="Freeform 414"/>
            <p:cNvSpPr>
              <a:spLocks/>
            </p:cNvSpPr>
            <p:nvPr/>
          </p:nvSpPr>
          <p:spPr bwMode="auto">
            <a:xfrm>
              <a:off x="2247" y="1229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8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5" name="Freeform 415"/>
            <p:cNvSpPr>
              <a:spLocks/>
            </p:cNvSpPr>
            <p:nvPr/>
          </p:nvSpPr>
          <p:spPr bwMode="auto">
            <a:xfrm>
              <a:off x="2157" y="1193"/>
              <a:ext cx="192" cy="138"/>
            </a:xfrm>
            <a:custGeom>
              <a:avLst/>
              <a:gdLst>
                <a:gd name="T0" fmla="*/ 90 w 192"/>
                <a:gd name="T1" fmla="*/ 138 h 138"/>
                <a:gd name="T2" fmla="*/ 0 w 192"/>
                <a:gd name="T3" fmla="*/ 102 h 138"/>
                <a:gd name="T4" fmla="*/ 102 w 192"/>
                <a:gd name="T5" fmla="*/ 0 h 138"/>
                <a:gd name="T6" fmla="*/ 192 w 192"/>
                <a:gd name="T7" fmla="*/ 36 h 138"/>
                <a:gd name="T8" fmla="*/ 90 w 19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2" y="36"/>
                  </a:lnTo>
                  <a:lnTo>
                    <a:pt x="90" y="138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6" name="Freeform 416"/>
            <p:cNvSpPr>
              <a:spLocks/>
            </p:cNvSpPr>
            <p:nvPr/>
          </p:nvSpPr>
          <p:spPr bwMode="auto">
            <a:xfrm>
              <a:off x="2229" y="122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7" name="Freeform 417"/>
            <p:cNvSpPr>
              <a:spLocks/>
            </p:cNvSpPr>
            <p:nvPr/>
          </p:nvSpPr>
          <p:spPr bwMode="auto">
            <a:xfrm>
              <a:off x="2211" y="121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69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8" name="Freeform 418"/>
            <p:cNvSpPr>
              <a:spLocks/>
            </p:cNvSpPr>
            <p:nvPr/>
          </p:nvSpPr>
          <p:spPr bwMode="auto">
            <a:xfrm>
              <a:off x="2193" y="1205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59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39" name="Freeform 419"/>
            <p:cNvSpPr>
              <a:spLocks/>
            </p:cNvSpPr>
            <p:nvPr/>
          </p:nvSpPr>
          <p:spPr bwMode="auto">
            <a:xfrm>
              <a:off x="2175" y="1199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48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0" name="Freeform 420"/>
            <p:cNvSpPr>
              <a:spLocks/>
            </p:cNvSpPr>
            <p:nvPr/>
          </p:nvSpPr>
          <p:spPr bwMode="auto">
            <a:xfrm>
              <a:off x="2157" y="119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3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1" name="Freeform 421"/>
            <p:cNvSpPr>
              <a:spLocks/>
            </p:cNvSpPr>
            <p:nvPr/>
          </p:nvSpPr>
          <p:spPr bwMode="auto">
            <a:xfrm>
              <a:off x="2061" y="1157"/>
              <a:ext cx="198" cy="138"/>
            </a:xfrm>
            <a:custGeom>
              <a:avLst/>
              <a:gdLst>
                <a:gd name="T0" fmla="*/ 96 w 198"/>
                <a:gd name="T1" fmla="*/ 138 h 138"/>
                <a:gd name="T2" fmla="*/ 0 w 198"/>
                <a:gd name="T3" fmla="*/ 102 h 138"/>
                <a:gd name="T4" fmla="*/ 102 w 198"/>
                <a:gd name="T5" fmla="*/ 0 h 138"/>
                <a:gd name="T6" fmla="*/ 198 w 198"/>
                <a:gd name="T7" fmla="*/ 36 h 138"/>
                <a:gd name="T8" fmla="*/ 96 w 198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38">
                  <a:moveTo>
                    <a:pt x="96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8" y="36"/>
                  </a:lnTo>
                  <a:lnTo>
                    <a:pt x="96" y="138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2" name="Freeform 422"/>
            <p:cNvSpPr>
              <a:spLocks/>
            </p:cNvSpPr>
            <p:nvPr/>
          </p:nvSpPr>
          <p:spPr bwMode="auto">
            <a:xfrm>
              <a:off x="2139" y="118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3" name="Freeform 423"/>
            <p:cNvSpPr>
              <a:spLocks/>
            </p:cNvSpPr>
            <p:nvPr/>
          </p:nvSpPr>
          <p:spPr bwMode="auto">
            <a:xfrm>
              <a:off x="2115" y="1181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B18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4" name="Freeform 424"/>
            <p:cNvSpPr>
              <a:spLocks/>
            </p:cNvSpPr>
            <p:nvPr/>
          </p:nvSpPr>
          <p:spPr bwMode="auto">
            <a:xfrm>
              <a:off x="2097" y="117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0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5" name="Freeform 425"/>
            <p:cNvSpPr>
              <a:spLocks/>
            </p:cNvSpPr>
            <p:nvPr/>
          </p:nvSpPr>
          <p:spPr bwMode="auto">
            <a:xfrm>
              <a:off x="2079" y="1163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AF8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6" name="Freeform 426"/>
            <p:cNvSpPr>
              <a:spLocks/>
            </p:cNvSpPr>
            <p:nvPr/>
          </p:nvSpPr>
          <p:spPr bwMode="auto">
            <a:xfrm>
              <a:off x="2061" y="115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E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7" name="Freeform 427"/>
            <p:cNvSpPr>
              <a:spLocks/>
            </p:cNvSpPr>
            <p:nvPr/>
          </p:nvSpPr>
          <p:spPr bwMode="auto">
            <a:xfrm>
              <a:off x="1953" y="1133"/>
              <a:ext cx="210" cy="126"/>
            </a:xfrm>
            <a:custGeom>
              <a:avLst/>
              <a:gdLst>
                <a:gd name="T0" fmla="*/ 108 w 210"/>
                <a:gd name="T1" fmla="*/ 126 h 126"/>
                <a:gd name="T2" fmla="*/ 0 w 210"/>
                <a:gd name="T3" fmla="*/ 102 h 126"/>
                <a:gd name="T4" fmla="*/ 102 w 210"/>
                <a:gd name="T5" fmla="*/ 0 h 126"/>
                <a:gd name="T6" fmla="*/ 210 w 210"/>
                <a:gd name="T7" fmla="*/ 24 h 126"/>
                <a:gd name="T8" fmla="*/ 108 w 210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24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8" name="Freeform 428"/>
            <p:cNvSpPr>
              <a:spLocks/>
            </p:cNvSpPr>
            <p:nvPr/>
          </p:nvSpPr>
          <p:spPr bwMode="auto">
            <a:xfrm>
              <a:off x="2031" y="1151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49" name="Freeform 429"/>
            <p:cNvSpPr>
              <a:spLocks/>
            </p:cNvSpPr>
            <p:nvPr/>
          </p:nvSpPr>
          <p:spPr bwMode="auto">
            <a:xfrm>
              <a:off x="2007" y="1145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C8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0" name="Freeform 430"/>
            <p:cNvSpPr>
              <a:spLocks/>
            </p:cNvSpPr>
            <p:nvPr/>
          </p:nvSpPr>
          <p:spPr bwMode="auto">
            <a:xfrm>
              <a:off x="1983" y="1139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B8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1" name="Freeform 431"/>
            <p:cNvSpPr>
              <a:spLocks/>
            </p:cNvSpPr>
            <p:nvPr/>
          </p:nvSpPr>
          <p:spPr bwMode="auto">
            <a:xfrm>
              <a:off x="1953" y="1133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A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2" name="Freeform 432"/>
            <p:cNvSpPr>
              <a:spLocks/>
            </p:cNvSpPr>
            <p:nvPr/>
          </p:nvSpPr>
          <p:spPr bwMode="auto">
            <a:xfrm>
              <a:off x="1845" y="1109"/>
              <a:ext cx="210" cy="126"/>
            </a:xfrm>
            <a:custGeom>
              <a:avLst/>
              <a:gdLst>
                <a:gd name="T0" fmla="*/ 108 w 210"/>
                <a:gd name="T1" fmla="*/ 126 h 126"/>
                <a:gd name="T2" fmla="*/ 0 w 210"/>
                <a:gd name="T3" fmla="*/ 102 h 126"/>
                <a:gd name="T4" fmla="*/ 102 w 210"/>
                <a:gd name="T5" fmla="*/ 0 h 126"/>
                <a:gd name="T6" fmla="*/ 210 w 210"/>
                <a:gd name="T7" fmla="*/ 24 h 126"/>
                <a:gd name="T8" fmla="*/ 108 w 210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24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3" name="Freeform 433"/>
            <p:cNvSpPr>
              <a:spLocks/>
            </p:cNvSpPr>
            <p:nvPr/>
          </p:nvSpPr>
          <p:spPr bwMode="auto">
            <a:xfrm>
              <a:off x="1935" y="112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4" name="Freeform 434"/>
            <p:cNvSpPr>
              <a:spLocks/>
            </p:cNvSpPr>
            <p:nvPr/>
          </p:nvSpPr>
          <p:spPr bwMode="auto">
            <a:xfrm>
              <a:off x="1911" y="1121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88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5" name="Freeform 435"/>
            <p:cNvSpPr>
              <a:spLocks/>
            </p:cNvSpPr>
            <p:nvPr/>
          </p:nvSpPr>
          <p:spPr bwMode="auto">
            <a:xfrm>
              <a:off x="1893" y="111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78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6" name="Freeform 436"/>
            <p:cNvSpPr>
              <a:spLocks/>
            </p:cNvSpPr>
            <p:nvPr/>
          </p:nvSpPr>
          <p:spPr bwMode="auto">
            <a:xfrm>
              <a:off x="1869" y="1115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8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7" name="Freeform 437"/>
            <p:cNvSpPr>
              <a:spLocks/>
            </p:cNvSpPr>
            <p:nvPr/>
          </p:nvSpPr>
          <p:spPr bwMode="auto">
            <a:xfrm>
              <a:off x="1845" y="1109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5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8" name="Freeform 438"/>
            <p:cNvSpPr>
              <a:spLocks/>
            </p:cNvSpPr>
            <p:nvPr/>
          </p:nvSpPr>
          <p:spPr bwMode="auto">
            <a:xfrm>
              <a:off x="1731" y="1091"/>
              <a:ext cx="216" cy="120"/>
            </a:xfrm>
            <a:custGeom>
              <a:avLst/>
              <a:gdLst>
                <a:gd name="T0" fmla="*/ 114 w 216"/>
                <a:gd name="T1" fmla="*/ 120 h 120"/>
                <a:gd name="T2" fmla="*/ 0 w 216"/>
                <a:gd name="T3" fmla="*/ 102 h 120"/>
                <a:gd name="T4" fmla="*/ 102 w 216"/>
                <a:gd name="T5" fmla="*/ 0 h 120"/>
                <a:gd name="T6" fmla="*/ 216 w 216"/>
                <a:gd name="T7" fmla="*/ 18 h 120"/>
                <a:gd name="T8" fmla="*/ 114 w 216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0">
                  <a:moveTo>
                    <a:pt x="114" y="12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6" y="1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59" name="Freeform 439"/>
            <p:cNvSpPr>
              <a:spLocks/>
            </p:cNvSpPr>
            <p:nvPr/>
          </p:nvSpPr>
          <p:spPr bwMode="auto">
            <a:xfrm>
              <a:off x="1821" y="1103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0" name="Freeform 440"/>
            <p:cNvSpPr>
              <a:spLocks/>
            </p:cNvSpPr>
            <p:nvPr/>
          </p:nvSpPr>
          <p:spPr bwMode="auto">
            <a:xfrm>
              <a:off x="1791" y="1103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96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38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1" name="Freeform 441"/>
            <p:cNvSpPr>
              <a:spLocks/>
            </p:cNvSpPr>
            <p:nvPr/>
          </p:nvSpPr>
          <p:spPr bwMode="auto">
            <a:xfrm>
              <a:off x="1761" y="1097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6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28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2" name="Freeform 442"/>
            <p:cNvSpPr>
              <a:spLocks/>
            </p:cNvSpPr>
            <p:nvPr/>
          </p:nvSpPr>
          <p:spPr bwMode="auto">
            <a:xfrm>
              <a:off x="1731" y="1091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1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3" name="Freeform 443"/>
            <p:cNvSpPr>
              <a:spLocks/>
            </p:cNvSpPr>
            <p:nvPr/>
          </p:nvSpPr>
          <p:spPr bwMode="auto">
            <a:xfrm>
              <a:off x="1617" y="1079"/>
              <a:ext cx="216" cy="114"/>
            </a:xfrm>
            <a:custGeom>
              <a:avLst/>
              <a:gdLst>
                <a:gd name="T0" fmla="*/ 114 w 216"/>
                <a:gd name="T1" fmla="*/ 114 h 114"/>
                <a:gd name="T2" fmla="*/ 0 w 216"/>
                <a:gd name="T3" fmla="*/ 102 h 114"/>
                <a:gd name="T4" fmla="*/ 102 w 216"/>
                <a:gd name="T5" fmla="*/ 0 h 114"/>
                <a:gd name="T6" fmla="*/ 216 w 216"/>
                <a:gd name="T7" fmla="*/ 12 h 114"/>
                <a:gd name="T8" fmla="*/ 114 w 216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14">
                  <a:moveTo>
                    <a:pt x="114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6" y="12"/>
                  </a:lnTo>
                  <a:lnTo>
                    <a:pt x="114" y="114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4" name="Freeform 444"/>
            <p:cNvSpPr>
              <a:spLocks/>
            </p:cNvSpPr>
            <p:nvPr/>
          </p:nvSpPr>
          <p:spPr bwMode="auto">
            <a:xfrm>
              <a:off x="1701" y="1091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5" name="Freeform 445"/>
            <p:cNvSpPr>
              <a:spLocks/>
            </p:cNvSpPr>
            <p:nvPr/>
          </p:nvSpPr>
          <p:spPr bwMode="auto">
            <a:xfrm>
              <a:off x="1677" y="1085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9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6" name="Freeform 446"/>
            <p:cNvSpPr>
              <a:spLocks/>
            </p:cNvSpPr>
            <p:nvPr/>
          </p:nvSpPr>
          <p:spPr bwMode="auto">
            <a:xfrm>
              <a:off x="1647" y="1085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7" name="Freeform 447"/>
            <p:cNvSpPr>
              <a:spLocks/>
            </p:cNvSpPr>
            <p:nvPr/>
          </p:nvSpPr>
          <p:spPr bwMode="auto">
            <a:xfrm>
              <a:off x="1617" y="1079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9D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8" name="Freeform 448"/>
            <p:cNvSpPr>
              <a:spLocks/>
            </p:cNvSpPr>
            <p:nvPr/>
          </p:nvSpPr>
          <p:spPr bwMode="auto">
            <a:xfrm>
              <a:off x="1497" y="1079"/>
              <a:ext cx="222" cy="102"/>
            </a:xfrm>
            <a:custGeom>
              <a:avLst/>
              <a:gdLst>
                <a:gd name="T0" fmla="*/ 120 w 222"/>
                <a:gd name="T1" fmla="*/ 102 h 102"/>
                <a:gd name="T2" fmla="*/ 0 w 222"/>
                <a:gd name="T3" fmla="*/ 102 h 102"/>
                <a:gd name="T4" fmla="*/ 102 w 222"/>
                <a:gd name="T5" fmla="*/ 0 h 102"/>
                <a:gd name="T6" fmla="*/ 222 w 222"/>
                <a:gd name="T7" fmla="*/ 0 h 102"/>
                <a:gd name="T8" fmla="*/ 120 w 22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02">
                  <a:moveTo>
                    <a:pt x="12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22" y="0"/>
                  </a:lnTo>
                  <a:lnTo>
                    <a:pt x="12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69" name="Freeform 449"/>
            <p:cNvSpPr>
              <a:spLocks/>
            </p:cNvSpPr>
            <p:nvPr/>
          </p:nvSpPr>
          <p:spPr bwMode="auto">
            <a:xfrm>
              <a:off x="158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70" name="Freeform 450"/>
            <p:cNvSpPr>
              <a:spLocks/>
            </p:cNvSpPr>
            <p:nvPr/>
          </p:nvSpPr>
          <p:spPr bwMode="auto">
            <a:xfrm>
              <a:off x="155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7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71" name="Freeform 451"/>
            <p:cNvSpPr>
              <a:spLocks/>
            </p:cNvSpPr>
            <p:nvPr/>
          </p:nvSpPr>
          <p:spPr bwMode="auto">
            <a:xfrm>
              <a:off x="152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7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72" name="Freeform 452"/>
            <p:cNvSpPr>
              <a:spLocks/>
            </p:cNvSpPr>
            <p:nvPr/>
          </p:nvSpPr>
          <p:spPr bwMode="auto">
            <a:xfrm>
              <a:off x="149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97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73" name="Freeform 453"/>
            <p:cNvSpPr>
              <a:spLocks/>
            </p:cNvSpPr>
            <p:nvPr/>
          </p:nvSpPr>
          <p:spPr bwMode="auto">
            <a:xfrm>
              <a:off x="309" y="1181"/>
              <a:ext cx="2370" cy="1339"/>
            </a:xfrm>
            <a:custGeom>
              <a:avLst/>
              <a:gdLst>
                <a:gd name="T0" fmla="*/ 1062 w 2370"/>
                <a:gd name="T1" fmla="*/ 0 h 1339"/>
                <a:gd name="T2" fmla="*/ 834 w 2370"/>
                <a:gd name="T3" fmla="*/ 30 h 1339"/>
                <a:gd name="T4" fmla="*/ 618 w 2370"/>
                <a:gd name="T5" fmla="*/ 78 h 1339"/>
                <a:gd name="T6" fmla="*/ 432 w 2370"/>
                <a:gd name="T7" fmla="*/ 150 h 1339"/>
                <a:gd name="T8" fmla="*/ 270 w 2370"/>
                <a:gd name="T9" fmla="*/ 240 h 1339"/>
                <a:gd name="T10" fmla="*/ 144 w 2370"/>
                <a:gd name="T11" fmla="*/ 348 h 1339"/>
                <a:gd name="T12" fmla="*/ 54 w 2370"/>
                <a:gd name="T13" fmla="*/ 469 h 1339"/>
                <a:gd name="T14" fmla="*/ 6 w 2370"/>
                <a:gd name="T15" fmla="*/ 601 h 1339"/>
                <a:gd name="T16" fmla="*/ 6 w 2370"/>
                <a:gd name="T17" fmla="*/ 739 h 1339"/>
                <a:gd name="T18" fmla="*/ 54 w 2370"/>
                <a:gd name="T19" fmla="*/ 871 h 1339"/>
                <a:gd name="T20" fmla="*/ 144 w 2370"/>
                <a:gd name="T21" fmla="*/ 991 h 1339"/>
                <a:gd name="T22" fmla="*/ 270 w 2370"/>
                <a:gd name="T23" fmla="*/ 1093 h 1339"/>
                <a:gd name="T24" fmla="*/ 432 w 2370"/>
                <a:gd name="T25" fmla="*/ 1189 h 1339"/>
                <a:gd name="T26" fmla="*/ 618 w 2370"/>
                <a:gd name="T27" fmla="*/ 1261 h 1339"/>
                <a:gd name="T28" fmla="*/ 834 w 2370"/>
                <a:gd name="T29" fmla="*/ 1309 h 1339"/>
                <a:gd name="T30" fmla="*/ 1062 w 2370"/>
                <a:gd name="T31" fmla="*/ 1333 h 1339"/>
                <a:gd name="T32" fmla="*/ 1308 w 2370"/>
                <a:gd name="T33" fmla="*/ 1333 h 1339"/>
                <a:gd name="T34" fmla="*/ 1536 w 2370"/>
                <a:gd name="T35" fmla="*/ 1309 h 1339"/>
                <a:gd name="T36" fmla="*/ 1752 w 2370"/>
                <a:gd name="T37" fmla="*/ 1261 h 1339"/>
                <a:gd name="T38" fmla="*/ 1938 w 2370"/>
                <a:gd name="T39" fmla="*/ 1189 h 1339"/>
                <a:gd name="T40" fmla="*/ 2100 w 2370"/>
                <a:gd name="T41" fmla="*/ 1093 h 1339"/>
                <a:gd name="T42" fmla="*/ 2226 w 2370"/>
                <a:gd name="T43" fmla="*/ 991 h 1339"/>
                <a:gd name="T44" fmla="*/ 2316 w 2370"/>
                <a:gd name="T45" fmla="*/ 871 h 1339"/>
                <a:gd name="T46" fmla="*/ 2364 w 2370"/>
                <a:gd name="T47" fmla="*/ 739 h 1339"/>
                <a:gd name="T48" fmla="*/ 2364 w 2370"/>
                <a:gd name="T49" fmla="*/ 601 h 1339"/>
                <a:gd name="T50" fmla="*/ 2316 w 2370"/>
                <a:gd name="T51" fmla="*/ 469 h 1339"/>
                <a:gd name="T52" fmla="*/ 2226 w 2370"/>
                <a:gd name="T53" fmla="*/ 348 h 1339"/>
                <a:gd name="T54" fmla="*/ 2100 w 2370"/>
                <a:gd name="T55" fmla="*/ 240 h 1339"/>
                <a:gd name="T56" fmla="*/ 1938 w 2370"/>
                <a:gd name="T57" fmla="*/ 150 h 1339"/>
                <a:gd name="T58" fmla="*/ 1752 w 2370"/>
                <a:gd name="T59" fmla="*/ 78 h 1339"/>
                <a:gd name="T60" fmla="*/ 1536 w 2370"/>
                <a:gd name="T61" fmla="*/ 30 h 1339"/>
                <a:gd name="T62" fmla="*/ 1308 w 2370"/>
                <a:gd name="T63" fmla="*/ 0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1339">
                  <a:moveTo>
                    <a:pt x="1188" y="0"/>
                  </a:moveTo>
                  <a:lnTo>
                    <a:pt x="1062" y="0"/>
                  </a:lnTo>
                  <a:lnTo>
                    <a:pt x="948" y="12"/>
                  </a:lnTo>
                  <a:lnTo>
                    <a:pt x="834" y="30"/>
                  </a:lnTo>
                  <a:lnTo>
                    <a:pt x="726" y="54"/>
                  </a:lnTo>
                  <a:lnTo>
                    <a:pt x="618" y="78"/>
                  </a:lnTo>
                  <a:lnTo>
                    <a:pt x="522" y="114"/>
                  </a:lnTo>
                  <a:lnTo>
                    <a:pt x="432" y="150"/>
                  </a:lnTo>
                  <a:lnTo>
                    <a:pt x="348" y="198"/>
                  </a:lnTo>
                  <a:lnTo>
                    <a:pt x="270" y="240"/>
                  </a:lnTo>
                  <a:lnTo>
                    <a:pt x="204" y="294"/>
                  </a:lnTo>
                  <a:lnTo>
                    <a:pt x="144" y="348"/>
                  </a:lnTo>
                  <a:lnTo>
                    <a:pt x="96" y="408"/>
                  </a:lnTo>
                  <a:lnTo>
                    <a:pt x="54" y="469"/>
                  </a:lnTo>
                  <a:lnTo>
                    <a:pt x="24" y="535"/>
                  </a:lnTo>
                  <a:lnTo>
                    <a:pt x="6" y="601"/>
                  </a:lnTo>
                  <a:lnTo>
                    <a:pt x="0" y="667"/>
                  </a:lnTo>
                  <a:lnTo>
                    <a:pt x="6" y="739"/>
                  </a:lnTo>
                  <a:lnTo>
                    <a:pt x="24" y="805"/>
                  </a:lnTo>
                  <a:lnTo>
                    <a:pt x="54" y="871"/>
                  </a:lnTo>
                  <a:lnTo>
                    <a:pt x="96" y="931"/>
                  </a:lnTo>
                  <a:lnTo>
                    <a:pt x="144" y="991"/>
                  </a:lnTo>
                  <a:lnTo>
                    <a:pt x="204" y="1045"/>
                  </a:lnTo>
                  <a:lnTo>
                    <a:pt x="270" y="1093"/>
                  </a:lnTo>
                  <a:lnTo>
                    <a:pt x="348" y="1141"/>
                  </a:lnTo>
                  <a:lnTo>
                    <a:pt x="432" y="1189"/>
                  </a:lnTo>
                  <a:lnTo>
                    <a:pt x="522" y="1225"/>
                  </a:lnTo>
                  <a:lnTo>
                    <a:pt x="618" y="1261"/>
                  </a:lnTo>
                  <a:lnTo>
                    <a:pt x="726" y="1285"/>
                  </a:lnTo>
                  <a:lnTo>
                    <a:pt x="834" y="1309"/>
                  </a:lnTo>
                  <a:lnTo>
                    <a:pt x="948" y="1327"/>
                  </a:lnTo>
                  <a:lnTo>
                    <a:pt x="1062" y="1333"/>
                  </a:lnTo>
                  <a:lnTo>
                    <a:pt x="1188" y="1339"/>
                  </a:lnTo>
                  <a:lnTo>
                    <a:pt x="1308" y="1333"/>
                  </a:lnTo>
                  <a:lnTo>
                    <a:pt x="1422" y="1327"/>
                  </a:lnTo>
                  <a:lnTo>
                    <a:pt x="1536" y="1309"/>
                  </a:lnTo>
                  <a:lnTo>
                    <a:pt x="1644" y="1285"/>
                  </a:lnTo>
                  <a:lnTo>
                    <a:pt x="1752" y="1261"/>
                  </a:lnTo>
                  <a:lnTo>
                    <a:pt x="1848" y="1225"/>
                  </a:lnTo>
                  <a:lnTo>
                    <a:pt x="1938" y="1189"/>
                  </a:lnTo>
                  <a:lnTo>
                    <a:pt x="2022" y="1141"/>
                  </a:lnTo>
                  <a:lnTo>
                    <a:pt x="2100" y="1093"/>
                  </a:lnTo>
                  <a:lnTo>
                    <a:pt x="2166" y="1045"/>
                  </a:lnTo>
                  <a:lnTo>
                    <a:pt x="2226" y="991"/>
                  </a:lnTo>
                  <a:lnTo>
                    <a:pt x="2274" y="931"/>
                  </a:lnTo>
                  <a:lnTo>
                    <a:pt x="2316" y="871"/>
                  </a:lnTo>
                  <a:lnTo>
                    <a:pt x="2346" y="805"/>
                  </a:lnTo>
                  <a:lnTo>
                    <a:pt x="2364" y="739"/>
                  </a:lnTo>
                  <a:lnTo>
                    <a:pt x="2370" y="667"/>
                  </a:lnTo>
                  <a:lnTo>
                    <a:pt x="2364" y="601"/>
                  </a:lnTo>
                  <a:lnTo>
                    <a:pt x="2346" y="535"/>
                  </a:lnTo>
                  <a:lnTo>
                    <a:pt x="2316" y="469"/>
                  </a:lnTo>
                  <a:lnTo>
                    <a:pt x="2274" y="408"/>
                  </a:lnTo>
                  <a:lnTo>
                    <a:pt x="2226" y="348"/>
                  </a:lnTo>
                  <a:lnTo>
                    <a:pt x="2166" y="294"/>
                  </a:lnTo>
                  <a:lnTo>
                    <a:pt x="2100" y="240"/>
                  </a:lnTo>
                  <a:lnTo>
                    <a:pt x="2022" y="198"/>
                  </a:lnTo>
                  <a:lnTo>
                    <a:pt x="1938" y="150"/>
                  </a:lnTo>
                  <a:lnTo>
                    <a:pt x="1848" y="114"/>
                  </a:lnTo>
                  <a:lnTo>
                    <a:pt x="1752" y="78"/>
                  </a:lnTo>
                  <a:lnTo>
                    <a:pt x="1644" y="54"/>
                  </a:lnTo>
                  <a:lnTo>
                    <a:pt x="1536" y="30"/>
                  </a:lnTo>
                  <a:lnTo>
                    <a:pt x="1422" y="12"/>
                  </a:lnTo>
                  <a:lnTo>
                    <a:pt x="1308" y="0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56774" name="Group 454"/>
          <p:cNvGrpSpPr>
            <a:grpSpLocks/>
          </p:cNvGrpSpPr>
          <p:nvPr/>
        </p:nvGrpSpPr>
        <p:grpSpPr bwMode="auto">
          <a:xfrm>
            <a:off x="6959600" y="4229100"/>
            <a:ext cx="5232400" cy="2287588"/>
            <a:chOff x="309" y="1079"/>
            <a:chExt cx="2472" cy="1441"/>
          </a:xfrm>
        </p:grpSpPr>
        <p:sp>
          <p:nvSpPr>
            <p:cNvPr id="56775" name="Freeform 455"/>
            <p:cNvSpPr>
              <a:spLocks/>
            </p:cNvSpPr>
            <p:nvPr/>
          </p:nvSpPr>
          <p:spPr bwMode="auto">
            <a:xfrm>
              <a:off x="1371" y="1079"/>
              <a:ext cx="228" cy="102"/>
            </a:xfrm>
            <a:custGeom>
              <a:avLst/>
              <a:gdLst>
                <a:gd name="T0" fmla="*/ 126 w 228"/>
                <a:gd name="T1" fmla="*/ 102 h 102"/>
                <a:gd name="T2" fmla="*/ 0 w 228"/>
                <a:gd name="T3" fmla="*/ 102 h 102"/>
                <a:gd name="T4" fmla="*/ 102 w 228"/>
                <a:gd name="T5" fmla="*/ 0 h 102"/>
                <a:gd name="T6" fmla="*/ 228 w 228"/>
                <a:gd name="T7" fmla="*/ 0 h 102"/>
                <a:gd name="T8" fmla="*/ 126 w 22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02">
                  <a:moveTo>
                    <a:pt x="126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28" y="0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987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76" name="Freeform 456"/>
            <p:cNvSpPr>
              <a:spLocks/>
            </p:cNvSpPr>
            <p:nvPr/>
          </p:nvSpPr>
          <p:spPr bwMode="auto">
            <a:xfrm>
              <a:off x="146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87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77" name="Freeform 457"/>
            <p:cNvSpPr>
              <a:spLocks/>
            </p:cNvSpPr>
            <p:nvPr/>
          </p:nvSpPr>
          <p:spPr bwMode="auto">
            <a:xfrm>
              <a:off x="1431" y="1079"/>
              <a:ext cx="138" cy="102"/>
            </a:xfrm>
            <a:custGeom>
              <a:avLst/>
              <a:gdLst>
                <a:gd name="T0" fmla="*/ 36 w 138"/>
                <a:gd name="T1" fmla="*/ 102 h 102"/>
                <a:gd name="T2" fmla="*/ 0 w 138"/>
                <a:gd name="T3" fmla="*/ 102 h 102"/>
                <a:gd name="T4" fmla="*/ 102 w 138"/>
                <a:gd name="T5" fmla="*/ 0 h 102"/>
                <a:gd name="T6" fmla="*/ 138 w 138"/>
                <a:gd name="T7" fmla="*/ 0 h 102"/>
                <a:gd name="T8" fmla="*/ 36 w 13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2">
                  <a:moveTo>
                    <a:pt x="36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997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78" name="Freeform 458"/>
            <p:cNvSpPr>
              <a:spLocks/>
            </p:cNvSpPr>
            <p:nvPr/>
          </p:nvSpPr>
          <p:spPr bwMode="auto">
            <a:xfrm>
              <a:off x="1401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7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79" name="Freeform 459"/>
            <p:cNvSpPr>
              <a:spLocks/>
            </p:cNvSpPr>
            <p:nvPr/>
          </p:nvSpPr>
          <p:spPr bwMode="auto">
            <a:xfrm>
              <a:off x="1371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7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0" name="Freeform 460"/>
            <p:cNvSpPr>
              <a:spLocks/>
            </p:cNvSpPr>
            <p:nvPr/>
          </p:nvSpPr>
          <p:spPr bwMode="auto">
            <a:xfrm>
              <a:off x="1257" y="1079"/>
              <a:ext cx="216" cy="114"/>
            </a:xfrm>
            <a:custGeom>
              <a:avLst/>
              <a:gdLst>
                <a:gd name="T0" fmla="*/ 114 w 216"/>
                <a:gd name="T1" fmla="*/ 102 h 114"/>
                <a:gd name="T2" fmla="*/ 0 w 216"/>
                <a:gd name="T3" fmla="*/ 114 h 114"/>
                <a:gd name="T4" fmla="*/ 102 w 216"/>
                <a:gd name="T5" fmla="*/ 12 h 114"/>
                <a:gd name="T6" fmla="*/ 216 w 216"/>
                <a:gd name="T7" fmla="*/ 0 h 114"/>
                <a:gd name="T8" fmla="*/ 114 w 21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14">
                  <a:moveTo>
                    <a:pt x="11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216" y="0"/>
                  </a:lnTo>
                  <a:lnTo>
                    <a:pt x="114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1" name="Freeform 461"/>
            <p:cNvSpPr>
              <a:spLocks/>
            </p:cNvSpPr>
            <p:nvPr/>
          </p:nvSpPr>
          <p:spPr bwMode="auto">
            <a:xfrm>
              <a:off x="1341" y="1079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2" name="Freeform 462"/>
            <p:cNvSpPr>
              <a:spLocks/>
            </p:cNvSpPr>
            <p:nvPr/>
          </p:nvSpPr>
          <p:spPr bwMode="auto">
            <a:xfrm>
              <a:off x="1317" y="1085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9D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3" name="Freeform 463"/>
            <p:cNvSpPr>
              <a:spLocks/>
            </p:cNvSpPr>
            <p:nvPr/>
          </p:nvSpPr>
          <p:spPr bwMode="auto">
            <a:xfrm>
              <a:off x="1287" y="1085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4" name="Freeform 464"/>
            <p:cNvSpPr>
              <a:spLocks/>
            </p:cNvSpPr>
            <p:nvPr/>
          </p:nvSpPr>
          <p:spPr bwMode="auto">
            <a:xfrm>
              <a:off x="1257" y="1091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5" name="Freeform 465"/>
            <p:cNvSpPr>
              <a:spLocks/>
            </p:cNvSpPr>
            <p:nvPr/>
          </p:nvSpPr>
          <p:spPr bwMode="auto">
            <a:xfrm>
              <a:off x="1143" y="1091"/>
              <a:ext cx="216" cy="120"/>
            </a:xfrm>
            <a:custGeom>
              <a:avLst/>
              <a:gdLst>
                <a:gd name="T0" fmla="*/ 114 w 216"/>
                <a:gd name="T1" fmla="*/ 102 h 120"/>
                <a:gd name="T2" fmla="*/ 0 w 216"/>
                <a:gd name="T3" fmla="*/ 120 h 120"/>
                <a:gd name="T4" fmla="*/ 102 w 216"/>
                <a:gd name="T5" fmla="*/ 18 h 120"/>
                <a:gd name="T6" fmla="*/ 216 w 216"/>
                <a:gd name="T7" fmla="*/ 0 h 120"/>
                <a:gd name="T8" fmla="*/ 114 w 216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0">
                  <a:moveTo>
                    <a:pt x="114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216" y="0"/>
                  </a:lnTo>
                  <a:lnTo>
                    <a:pt x="114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6" name="Freeform 466"/>
            <p:cNvSpPr>
              <a:spLocks/>
            </p:cNvSpPr>
            <p:nvPr/>
          </p:nvSpPr>
          <p:spPr bwMode="auto">
            <a:xfrm>
              <a:off x="1227" y="1091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7" name="Freeform 467"/>
            <p:cNvSpPr>
              <a:spLocks/>
            </p:cNvSpPr>
            <p:nvPr/>
          </p:nvSpPr>
          <p:spPr bwMode="auto">
            <a:xfrm>
              <a:off x="1197" y="1097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6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1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8" name="Freeform 468"/>
            <p:cNvSpPr>
              <a:spLocks/>
            </p:cNvSpPr>
            <p:nvPr/>
          </p:nvSpPr>
          <p:spPr bwMode="auto">
            <a:xfrm>
              <a:off x="1173" y="1103"/>
              <a:ext cx="126" cy="102"/>
            </a:xfrm>
            <a:custGeom>
              <a:avLst/>
              <a:gdLst>
                <a:gd name="T0" fmla="*/ 24 w 126"/>
                <a:gd name="T1" fmla="*/ 96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9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9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A28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89" name="Freeform 469"/>
            <p:cNvSpPr>
              <a:spLocks/>
            </p:cNvSpPr>
            <p:nvPr/>
          </p:nvSpPr>
          <p:spPr bwMode="auto">
            <a:xfrm>
              <a:off x="1143" y="1103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38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0" name="Freeform 470"/>
            <p:cNvSpPr>
              <a:spLocks/>
            </p:cNvSpPr>
            <p:nvPr/>
          </p:nvSpPr>
          <p:spPr bwMode="auto">
            <a:xfrm>
              <a:off x="1035" y="1109"/>
              <a:ext cx="210" cy="126"/>
            </a:xfrm>
            <a:custGeom>
              <a:avLst/>
              <a:gdLst>
                <a:gd name="T0" fmla="*/ 108 w 210"/>
                <a:gd name="T1" fmla="*/ 102 h 126"/>
                <a:gd name="T2" fmla="*/ 0 w 210"/>
                <a:gd name="T3" fmla="*/ 126 h 126"/>
                <a:gd name="T4" fmla="*/ 102 w 210"/>
                <a:gd name="T5" fmla="*/ 24 h 126"/>
                <a:gd name="T6" fmla="*/ 210 w 210"/>
                <a:gd name="T7" fmla="*/ 0 h 126"/>
                <a:gd name="T8" fmla="*/ 108 w 210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1" name="Freeform 471"/>
            <p:cNvSpPr>
              <a:spLocks/>
            </p:cNvSpPr>
            <p:nvPr/>
          </p:nvSpPr>
          <p:spPr bwMode="auto">
            <a:xfrm>
              <a:off x="1119" y="1109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2" name="Freeform 472"/>
            <p:cNvSpPr>
              <a:spLocks/>
            </p:cNvSpPr>
            <p:nvPr/>
          </p:nvSpPr>
          <p:spPr bwMode="auto">
            <a:xfrm>
              <a:off x="1101" y="1115"/>
              <a:ext cx="120" cy="102"/>
            </a:xfrm>
            <a:custGeom>
              <a:avLst/>
              <a:gdLst>
                <a:gd name="T0" fmla="*/ 18 w 120"/>
                <a:gd name="T1" fmla="*/ 102 h 102"/>
                <a:gd name="T2" fmla="*/ 0 w 120"/>
                <a:gd name="T3" fmla="*/ 102 h 102"/>
                <a:gd name="T4" fmla="*/ 102 w 120"/>
                <a:gd name="T5" fmla="*/ 0 h 102"/>
                <a:gd name="T6" fmla="*/ 120 w 120"/>
                <a:gd name="T7" fmla="*/ 0 h 102"/>
                <a:gd name="T8" fmla="*/ 18 w 120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2">
                  <a:moveTo>
                    <a:pt x="18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3" name="Freeform 473"/>
            <p:cNvSpPr>
              <a:spLocks/>
            </p:cNvSpPr>
            <p:nvPr/>
          </p:nvSpPr>
          <p:spPr bwMode="auto">
            <a:xfrm>
              <a:off x="1077" y="1115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58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4" name="Freeform 474"/>
            <p:cNvSpPr>
              <a:spLocks/>
            </p:cNvSpPr>
            <p:nvPr/>
          </p:nvSpPr>
          <p:spPr bwMode="auto">
            <a:xfrm>
              <a:off x="1053" y="1121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8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5" name="Freeform 475"/>
            <p:cNvSpPr>
              <a:spLocks/>
            </p:cNvSpPr>
            <p:nvPr/>
          </p:nvSpPr>
          <p:spPr bwMode="auto">
            <a:xfrm>
              <a:off x="1035" y="112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78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6" name="Freeform 476"/>
            <p:cNvSpPr>
              <a:spLocks/>
            </p:cNvSpPr>
            <p:nvPr/>
          </p:nvSpPr>
          <p:spPr bwMode="auto">
            <a:xfrm>
              <a:off x="927" y="1133"/>
              <a:ext cx="210" cy="126"/>
            </a:xfrm>
            <a:custGeom>
              <a:avLst/>
              <a:gdLst>
                <a:gd name="T0" fmla="*/ 108 w 210"/>
                <a:gd name="T1" fmla="*/ 102 h 126"/>
                <a:gd name="T2" fmla="*/ 0 w 210"/>
                <a:gd name="T3" fmla="*/ 126 h 126"/>
                <a:gd name="T4" fmla="*/ 102 w 210"/>
                <a:gd name="T5" fmla="*/ 24 h 126"/>
                <a:gd name="T6" fmla="*/ 210 w 210"/>
                <a:gd name="T7" fmla="*/ 0 h 126"/>
                <a:gd name="T8" fmla="*/ 108 w 210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7" name="Freeform 477"/>
            <p:cNvSpPr>
              <a:spLocks/>
            </p:cNvSpPr>
            <p:nvPr/>
          </p:nvSpPr>
          <p:spPr bwMode="auto">
            <a:xfrm>
              <a:off x="1005" y="1133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8" name="Freeform 478"/>
            <p:cNvSpPr>
              <a:spLocks/>
            </p:cNvSpPr>
            <p:nvPr/>
          </p:nvSpPr>
          <p:spPr bwMode="auto">
            <a:xfrm>
              <a:off x="981" y="1139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A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799" name="Freeform 479"/>
            <p:cNvSpPr>
              <a:spLocks/>
            </p:cNvSpPr>
            <p:nvPr/>
          </p:nvSpPr>
          <p:spPr bwMode="auto">
            <a:xfrm>
              <a:off x="957" y="1145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B8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0" name="Freeform 480"/>
            <p:cNvSpPr>
              <a:spLocks/>
            </p:cNvSpPr>
            <p:nvPr/>
          </p:nvSpPr>
          <p:spPr bwMode="auto">
            <a:xfrm>
              <a:off x="927" y="1151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C8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1" name="Freeform 481"/>
            <p:cNvSpPr>
              <a:spLocks/>
            </p:cNvSpPr>
            <p:nvPr/>
          </p:nvSpPr>
          <p:spPr bwMode="auto">
            <a:xfrm>
              <a:off x="831" y="1157"/>
              <a:ext cx="198" cy="138"/>
            </a:xfrm>
            <a:custGeom>
              <a:avLst/>
              <a:gdLst>
                <a:gd name="T0" fmla="*/ 96 w 198"/>
                <a:gd name="T1" fmla="*/ 102 h 138"/>
                <a:gd name="T2" fmla="*/ 0 w 198"/>
                <a:gd name="T3" fmla="*/ 138 h 138"/>
                <a:gd name="T4" fmla="*/ 102 w 198"/>
                <a:gd name="T5" fmla="*/ 36 h 138"/>
                <a:gd name="T6" fmla="*/ 198 w 198"/>
                <a:gd name="T7" fmla="*/ 0 h 138"/>
                <a:gd name="T8" fmla="*/ 96 w 198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38">
                  <a:moveTo>
                    <a:pt x="96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98" y="0"/>
                  </a:lnTo>
                  <a:lnTo>
                    <a:pt x="96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2" name="Freeform 482"/>
            <p:cNvSpPr>
              <a:spLocks/>
            </p:cNvSpPr>
            <p:nvPr/>
          </p:nvSpPr>
          <p:spPr bwMode="auto">
            <a:xfrm>
              <a:off x="909" y="115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3" name="Freeform 483"/>
            <p:cNvSpPr>
              <a:spLocks/>
            </p:cNvSpPr>
            <p:nvPr/>
          </p:nvSpPr>
          <p:spPr bwMode="auto">
            <a:xfrm>
              <a:off x="891" y="1163"/>
              <a:ext cx="120" cy="114"/>
            </a:xfrm>
            <a:custGeom>
              <a:avLst/>
              <a:gdLst>
                <a:gd name="T0" fmla="*/ 18 w 120"/>
                <a:gd name="T1" fmla="*/ 102 h 114"/>
                <a:gd name="T2" fmla="*/ 0 w 120"/>
                <a:gd name="T3" fmla="*/ 114 h 114"/>
                <a:gd name="T4" fmla="*/ 102 w 120"/>
                <a:gd name="T5" fmla="*/ 12 h 114"/>
                <a:gd name="T6" fmla="*/ 120 w 120"/>
                <a:gd name="T7" fmla="*/ 0 h 114"/>
                <a:gd name="T8" fmla="*/ 18 w 120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4" name="Freeform 484"/>
            <p:cNvSpPr>
              <a:spLocks/>
            </p:cNvSpPr>
            <p:nvPr/>
          </p:nvSpPr>
          <p:spPr bwMode="auto">
            <a:xfrm>
              <a:off x="873" y="1175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E8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5" name="Freeform 485"/>
            <p:cNvSpPr>
              <a:spLocks/>
            </p:cNvSpPr>
            <p:nvPr/>
          </p:nvSpPr>
          <p:spPr bwMode="auto">
            <a:xfrm>
              <a:off x="849" y="1181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F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6" name="Freeform 486"/>
            <p:cNvSpPr>
              <a:spLocks/>
            </p:cNvSpPr>
            <p:nvPr/>
          </p:nvSpPr>
          <p:spPr bwMode="auto">
            <a:xfrm>
              <a:off x="831" y="118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08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7" name="Freeform 487"/>
            <p:cNvSpPr>
              <a:spLocks/>
            </p:cNvSpPr>
            <p:nvPr/>
          </p:nvSpPr>
          <p:spPr bwMode="auto">
            <a:xfrm>
              <a:off x="741" y="1193"/>
              <a:ext cx="192" cy="138"/>
            </a:xfrm>
            <a:custGeom>
              <a:avLst/>
              <a:gdLst>
                <a:gd name="T0" fmla="*/ 90 w 192"/>
                <a:gd name="T1" fmla="*/ 102 h 138"/>
                <a:gd name="T2" fmla="*/ 0 w 192"/>
                <a:gd name="T3" fmla="*/ 138 h 138"/>
                <a:gd name="T4" fmla="*/ 102 w 192"/>
                <a:gd name="T5" fmla="*/ 36 h 138"/>
                <a:gd name="T6" fmla="*/ 192 w 192"/>
                <a:gd name="T7" fmla="*/ 0 h 138"/>
                <a:gd name="T8" fmla="*/ 90 w 192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92" y="0"/>
                  </a:lnTo>
                  <a:lnTo>
                    <a:pt x="90" y="102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8" name="Freeform 488"/>
            <p:cNvSpPr>
              <a:spLocks/>
            </p:cNvSpPr>
            <p:nvPr/>
          </p:nvSpPr>
          <p:spPr bwMode="auto">
            <a:xfrm>
              <a:off x="807" y="1193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12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09" name="Freeform 489"/>
            <p:cNvSpPr>
              <a:spLocks/>
            </p:cNvSpPr>
            <p:nvPr/>
          </p:nvSpPr>
          <p:spPr bwMode="auto">
            <a:xfrm>
              <a:off x="789" y="1205"/>
              <a:ext cx="120" cy="108"/>
            </a:xfrm>
            <a:custGeom>
              <a:avLst/>
              <a:gdLst>
                <a:gd name="T0" fmla="*/ 18 w 120"/>
                <a:gd name="T1" fmla="*/ 96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96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96"/>
                  </a:lnTo>
                  <a:close/>
                </a:path>
              </a:pathLst>
            </a:custGeom>
            <a:solidFill>
              <a:srgbClr val="B38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0" name="Freeform 490"/>
            <p:cNvSpPr>
              <a:spLocks/>
            </p:cNvSpPr>
            <p:nvPr/>
          </p:nvSpPr>
          <p:spPr bwMode="auto">
            <a:xfrm>
              <a:off x="765" y="1211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49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1" name="Freeform 491"/>
            <p:cNvSpPr>
              <a:spLocks/>
            </p:cNvSpPr>
            <p:nvPr/>
          </p:nvSpPr>
          <p:spPr bwMode="auto">
            <a:xfrm>
              <a:off x="741" y="1223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59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2" name="Freeform 492"/>
            <p:cNvSpPr>
              <a:spLocks/>
            </p:cNvSpPr>
            <p:nvPr/>
          </p:nvSpPr>
          <p:spPr bwMode="auto">
            <a:xfrm>
              <a:off x="657" y="1229"/>
              <a:ext cx="186" cy="150"/>
            </a:xfrm>
            <a:custGeom>
              <a:avLst/>
              <a:gdLst>
                <a:gd name="T0" fmla="*/ 84 w 186"/>
                <a:gd name="T1" fmla="*/ 102 h 150"/>
                <a:gd name="T2" fmla="*/ 0 w 186"/>
                <a:gd name="T3" fmla="*/ 150 h 150"/>
                <a:gd name="T4" fmla="*/ 102 w 186"/>
                <a:gd name="T5" fmla="*/ 48 h 150"/>
                <a:gd name="T6" fmla="*/ 186 w 186"/>
                <a:gd name="T7" fmla="*/ 0 h 150"/>
                <a:gd name="T8" fmla="*/ 84 w 186"/>
                <a:gd name="T9" fmla="*/ 10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50">
                  <a:moveTo>
                    <a:pt x="84" y="102"/>
                  </a:moveTo>
                  <a:lnTo>
                    <a:pt x="0" y="150"/>
                  </a:lnTo>
                  <a:lnTo>
                    <a:pt x="102" y="48"/>
                  </a:lnTo>
                  <a:lnTo>
                    <a:pt x="186" y="0"/>
                  </a:lnTo>
                  <a:lnTo>
                    <a:pt x="84" y="102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3" name="Freeform 493"/>
            <p:cNvSpPr>
              <a:spLocks/>
            </p:cNvSpPr>
            <p:nvPr/>
          </p:nvSpPr>
          <p:spPr bwMode="auto">
            <a:xfrm>
              <a:off x="711" y="1229"/>
              <a:ext cx="132" cy="120"/>
            </a:xfrm>
            <a:custGeom>
              <a:avLst/>
              <a:gdLst>
                <a:gd name="T0" fmla="*/ 30 w 132"/>
                <a:gd name="T1" fmla="*/ 102 h 120"/>
                <a:gd name="T2" fmla="*/ 0 w 132"/>
                <a:gd name="T3" fmla="*/ 120 h 120"/>
                <a:gd name="T4" fmla="*/ 102 w 132"/>
                <a:gd name="T5" fmla="*/ 18 h 120"/>
                <a:gd name="T6" fmla="*/ 132 w 132"/>
                <a:gd name="T7" fmla="*/ 0 h 120"/>
                <a:gd name="T8" fmla="*/ 30 w 132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20">
                  <a:moveTo>
                    <a:pt x="30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4" name="Freeform 494"/>
            <p:cNvSpPr>
              <a:spLocks/>
            </p:cNvSpPr>
            <p:nvPr/>
          </p:nvSpPr>
          <p:spPr bwMode="auto">
            <a:xfrm>
              <a:off x="687" y="1247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8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5" name="Freeform 495"/>
            <p:cNvSpPr>
              <a:spLocks/>
            </p:cNvSpPr>
            <p:nvPr/>
          </p:nvSpPr>
          <p:spPr bwMode="auto">
            <a:xfrm>
              <a:off x="657" y="1259"/>
              <a:ext cx="132" cy="120"/>
            </a:xfrm>
            <a:custGeom>
              <a:avLst/>
              <a:gdLst>
                <a:gd name="T0" fmla="*/ 30 w 132"/>
                <a:gd name="T1" fmla="*/ 102 h 120"/>
                <a:gd name="T2" fmla="*/ 0 w 132"/>
                <a:gd name="T3" fmla="*/ 120 h 120"/>
                <a:gd name="T4" fmla="*/ 102 w 132"/>
                <a:gd name="T5" fmla="*/ 18 h 120"/>
                <a:gd name="T6" fmla="*/ 132 w 132"/>
                <a:gd name="T7" fmla="*/ 0 h 120"/>
                <a:gd name="T8" fmla="*/ 30 w 132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20">
                  <a:moveTo>
                    <a:pt x="30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A9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6" name="Freeform 496"/>
            <p:cNvSpPr>
              <a:spLocks/>
            </p:cNvSpPr>
            <p:nvPr/>
          </p:nvSpPr>
          <p:spPr bwMode="auto">
            <a:xfrm>
              <a:off x="579" y="1277"/>
              <a:ext cx="180" cy="144"/>
            </a:xfrm>
            <a:custGeom>
              <a:avLst/>
              <a:gdLst>
                <a:gd name="T0" fmla="*/ 78 w 180"/>
                <a:gd name="T1" fmla="*/ 102 h 144"/>
                <a:gd name="T2" fmla="*/ 0 w 180"/>
                <a:gd name="T3" fmla="*/ 144 h 144"/>
                <a:gd name="T4" fmla="*/ 102 w 180"/>
                <a:gd name="T5" fmla="*/ 42 h 144"/>
                <a:gd name="T6" fmla="*/ 180 w 180"/>
                <a:gd name="T7" fmla="*/ 0 h 144"/>
                <a:gd name="T8" fmla="*/ 78 w 180"/>
                <a:gd name="T9" fmla="*/ 10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44">
                  <a:moveTo>
                    <a:pt x="78" y="102"/>
                  </a:moveTo>
                  <a:lnTo>
                    <a:pt x="0" y="144"/>
                  </a:lnTo>
                  <a:lnTo>
                    <a:pt x="102" y="42"/>
                  </a:lnTo>
                  <a:lnTo>
                    <a:pt x="180" y="0"/>
                  </a:lnTo>
                  <a:lnTo>
                    <a:pt x="78" y="102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7" name="Freeform 497"/>
            <p:cNvSpPr>
              <a:spLocks/>
            </p:cNvSpPr>
            <p:nvPr/>
          </p:nvSpPr>
          <p:spPr bwMode="auto">
            <a:xfrm>
              <a:off x="621" y="1277"/>
              <a:ext cx="138" cy="120"/>
            </a:xfrm>
            <a:custGeom>
              <a:avLst/>
              <a:gdLst>
                <a:gd name="T0" fmla="*/ 36 w 138"/>
                <a:gd name="T1" fmla="*/ 102 h 120"/>
                <a:gd name="T2" fmla="*/ 0 w 138"/>
                <a:gd name="T3" fmla="*/ 120 h 120"/>
                <a:gd name="T4" fmla="*/ 102 w 138"/>
                <a:gd name="T5" fmla="*/ 24 h 120"/>
                <a:gd name="T6" fmla="*/ 138 w 138"/>
                <a:gd name="T7" fmla="*/ 0 h 120"/>
                <a:gd name="T8" fmla="*/ 36 w 138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20">
                  <a:moveTo>
                    <a:pt x="36" y="102"/>
                  </a:moveTo>
                  <a:lnTo>
                    <a:pt x="0" y="120"/>
                  </a:lnTo>
                  <a:lnTo>
                    <a:pt x="102" y="24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8" name="Freeform 498"/>
            <p:cNvSpPr>
              <a:spLocks/>
            </p:cNvSpPr>
            <p:nvPr/>
          </p:nvSpPr>
          <p:spPr bwMode="auto">
            <a:xfrm>
              <a:off x="579" y="1301"/>
              <a:ext cx="144" cy="120"/>
            </a:xfrm>
            <a:custGeom>
              <a:avLst/>
              <a:gdLst>
                <a:gd name="T0" fmla="*/ 42 w 144"/>
                <a:gd name="T1" fmla="*/ 96 h 120"/>
                <a:gd name="T2" fmla="*/ 0 w 144"/>
                <a:gd name="T3" fmla="*/ 120 h 120"/>
                <a:gd name="T4" fmla="*/ 102 w 144"/>
                <a:gd name="T5" fmla="*/ 18 h 120"/>
                <a:gd name="T6" fmla="*/ 144 w 144"/>
                <a:gd name="T7" fmla="*/ 0 h 120"/>
                <a:gd name="T8" fmla="*/ 42 w 144"/>
                <a:gd name="T9" fmla="*/ 9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42" y="96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44" y="0"/>
                  </a:lnTo>
                  <a:lnTo>
                    <a:pt x="42" y="96"/>
                  </a:lnTo>
                  <a:close/>
                </a:path>
              </a:pathLst>
            </a:custGeom>
            <a:solidFill>
              <a:srgbClr val="BE9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19" name="Freeform 499"/>
            <p:cNvSpPr>
              <a:spLocks/>
            </p:cNvSpPr>
            <p:nvPr/>
          </p:nvSpPr>
          <p:spPr bwMode="auto">
            <a:xfrm>
              <a:off x="513" y="1319"/>
              <a:ext cx="168" cy="156"/>
            </a:xfrm>
            <a:custGeom>
              <a:avLst/>
              <a:gdLst>
                <a:gd name="T0" fmla="*/ 66 w 168"/>
                <a:gd name="T1" fmla="*/ 102 h 156"/>
                <a:gd name="T2" fmla="*/ 0 w 168"/>
                <a:gd name="T3" fmla="*/ 156 h 156"/>
                <a:gd name="T4" fmla="*/ 102 w 168"/>
                <a:gd name="T5" fmla="*/ 54 h 156"/>
                <a:gd name="T6" fmla="*/ 168 w 168"/>
                <a:gd name="T7" fmla="*/ 0 h 156"/>
                <a:gd name="T8" fmla="*/ 66 w 168"/>
                <a:gd name="T9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6">
                  <a:moveTo>
                    <a:pt x="66" y="102"/>
                  </a:moveTo>
                  <a:lnTo>
                    <a:pt x="0" y="156"/>
                  </a:lnTo>
                  <a:lnTo>
                    <a:pt x="102" y="54"/>
                  </a:lnTo>
                  <a:lnTo>
                    <a:pt x="168" y="0"/>
                  </a:lnTo>
                  <a:lnTo>
                    <a:pt x="66" y="102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0" name="Freeform 500"/>
            <p:cNvSpPr>
              <a:spLocks/>
            </p:cNvSpPr>
            <p:nvPr/>
          </p:nvSpPr>
          <p:spPr bwMode="auto">
            <a:xfrm>
              <a:off x="453" y="1373"/>
              <a:ext cx="162" cy="156"/>
            </a:xfrm>
            <a:custGeom>
              <a:avLst/>
              <a:gdLst>
                <a:gd name="T0" fmla="*/ 60 w 162"/>
                <a:gd name="T1" fmla="*/ 102 h 156"/>
                <a:gd name="T2" fmla="*/ 0 w 162"/>
                <a:gd name="T3" fmla="*/ 156 h 156"/>
                <a:gd name="T4" fmla="*/ 102 w 162"/>
                <a:gd name="T5" fmla="*/ 54 h 156"/>
                <a:gd name="T6" fmla="*/ 162 w 162"/>
                <a:gd name="T7" fmla="*/ 0 h 156"/>
                <a:gd name="T8" fmla="*/ 60 w 162"/>
                <a:gd name="T9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6">
                  <a:moveTo>
                    <a:pt x="60" y="102"/>
                  </a:moveTo>
                  <a:lnTo>
                    <a:pt x="0" y="156"/>
                  </a:lnTo>
                  <a:lnTo>
                    <a:pt x="102" y="54"/>
                  </a:lnTo>
                  <a:lnTo>
                    <a:pt x="162" y="0"/>
                  </a:lnTo>
                  <a:lnTo>
                    <a:pt x="60" y="102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1" name="Freeform 501"/>
            <p:cNvSpPr>
              <a:spLocks/>
            </p:cNvSpPr>
            <p:nvPr/>
          </p:nvSpPr>
          <p:spPr bwMode="auto">
            <a:xfrm>
              <a:off x="2535" y="2010"/>
              <a:ext cx="150" cy="162"/>
            </a:xfrm>
            <a:custGeom>
              <a:avLst/>
              <a:gdLst>
                <a:gd name="T0" fmla="*/ 0 w 150"/>
                <a:gd name="T1" fmla="*/ 162 h 162"/>
                <a:gd name="T2" fmla="*/ 48 w 150"/>
                <a:gd name="T3" fmla="*/ 102 h 162"/>
                <a:gd name="T4" fmla="*/ 150 w 150"/>
                <a:gd name="T5" fmla="*/ 0 h 162"/>
                <a:gd name="T6" fmla="*/ 102 w 150"/>
                <a:gd name="T7" fmla="*/ 60 h 162"/>
                <a:gd name="T8" fmla="*/ 0 w 15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62">
                  <a:moveTo>
                    <a:pt x="0" y="162"/>
                  </a:moveTo>
                  <a:lnTo>
                    <a:pt x="48" y="102"/>
                  </a:lnTo>
                  <a:lnTo>
                    <a:pt x="150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B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2" name="Freeform 502"/>
            <p:cNvSpPr>
              <a:spLocks/>
            </p:cNvSpPr>
            <p:nvPr/>
          </p:nvSpPr>
          <p:spPr bwMode="auto">
            <a:xfrm>
              <a:off x="2583" y="1950"/>
              <a:ext cx="144" cy="162"/>
            </a:xfrm>
            <a:custGeom>
              <a:avLst/>
              <a:gdLst>
                <a:gd name="T0" fmla="*/ 0 w 144"/>
                <a:gd name="T1" fmla="*/ 162 h 162"/>
                <a:gd name="T2" fmla="*/ 42 w 144"/>
                <a:gd name="T3" fmla="*/ 102 h 162"/>
                <a:gd name="T4" fmla="*/ 144 w 144"/>
                <a:gd name="T5" fmla="*/ 0 h 162"/>
                <a:gd name="T6" fmla="*/ 102 w 144"/>
                <a:gd name="T7" fmla="*/ 60 h 162"/>
                <a:gd name="T8" fmla="*/ 0 w 14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62">
                  <a:moveTo>
                    <a:pt x="0" y="162"/>
                  </a:moveTo>
                  <a:lnTo>
                    <a:pt x="42" y="102"/>
                  </a:lnTo>
                  <a:lnTo>
                    <a:pt x="144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3" name="Freeform 503"/>
            <p:cNvSpPr>
              <a:spLocks/>
            </p:cNvSpPr>
            <p:nvPr/>
          </p:nvSpPr>
          <p:spPr bwMode="auto">
            <a:xfrm>
              <a:off x="2625" y="1884"/>
              <a:ext cx="132" cy="168"/>
            </a:xfrm>
            <a:custGeom>
              <a:avLst/>
              <a:gdLst>
                <a:gd name="T0" fmla="*/ 0 w 132"/>
                <a:gd name="T1" fmla="*/ 168 h 168"/>
                <a:gd name="T2" fmla="*/ 30 w 132"/>
                <a:gd name="T3" fmla="*/ 102 h 168"/>
                <a:gd name="T4" fmla="*/ 132 w 132"/>
                <a:gd name="T5" fmla="*/ 0 h 168"/>
                <a:gd name="T6" fmla="*/ 102 w 132"/>
                <a:gd name="T7" fmla="*/ 66 h 168"/>
                <a:gd name="T8" fmla="*/ 0 w 132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8">
                  <a:moveTo>
                    <a:pt x="0" y="168"/>
                  </a:moveTo>
                  <a:lnTo>
                    <a:pt x="30" y="102"/>
                  </a:lnTo>
                  <a:lnTo>
                    <a:pt x="132" y="0"/>
                  </a:lnTo>
                  <a:lnTo>
                    <a:pt x="102" y="6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4" name="Freeform 504"/>
            <p:cNvSpPr>
              <a:spLocks/>
            </p:cNvSpPr>
            <p:nvPr/>
          </p:nvSpPr>
          <p:spPr bwMode="auto">
            <a:xfrm>
              <a:off x="2625" y="1914"/>
              <a:ext cx="120" cy="138"/>
            </a:xfrm>
            <a:custGeom>
              <a:avLst/>
              <a:gdLst>
                <a:gd name="T0" fmla="*/ 0 w 120"/>
                <a:gd name="T1" fmla="*/ 138 h 138"/>
                <a:gd name="T2" fmla="*/ 18 w 120"/>
                <a:gd name="T3" fmla="*/ 102 h 138"/>
                <a:gd name="T4" fmla="*/ 120 w 120"/>
                <a:gd name="T5" fmla="*/ 0 h 138"/>
                <a:gd name="T6" fmla="*/ 102 w 120"/>
                <a:gd name="T7" fmla="*/ 36 h 138"/>
                <a:gd name="T8" fmla="*/ 0 w 120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8">
                  <a:moveTo>
                    <a:pt x="0" y="138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5" name="Freeform 505"/>
            <p:cNvSpPr>
              <a:spLocks/>
            </p:cNvSpPr>
            <p:nvPr/>
          </p:nvSpPr>
          <p:spPr bwMode="auto">
            <a:xfrm>
              <a:off x="2643" y="1884"/>
              <a:ext cx="114" cy="132"/>
            </a:xfrm>
            <a:custGeom>
              <a:avLst/>
              <a:gdLst>
                <a:gd name="T0" fmla="*/ 0 w 114"/>
                <a:gd name="T1" fmla="*/ 132 h 132"/>
                <a:gd name="T2" fmla="*/ 12 w 114"/>
                <a:gd name="T3" fmla="*/ 102 h 132"/>
                <a:gd name="T4" fmla="*/ 114 w 114"/>
                <a:gd name="T5" fmla="*/ 0 h 132"/>
                <a:gd name="T6" fmla="*/ 102 w 114"/>
                <a:gd name="T7" fmla="*/ 30 h 132"/>
                <a:gd name="T8" fmla="*/ 0 w 114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32">
                  <a:moveTo>
                    <a:pt x="0" y="132"/>
                  </a:moveTo>
                  <a:lnTo>
                    <a:pt x="12" y="102"/>
                  </a:lnTo>
                  <a:lnTo>
                    <a:pt x="114" y="0"/>
                  </a:lnTo>
                  <a:lnTo>
                    <a:pt x="102" y="3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DAA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6" name="Freeform 506"/>
            <p:cNvSpPr>
              <a:spLocks/>
            </p:cNvSpPr>
            <p:nvPr/>
          </p:nvSpPr>
          <p:spPr bwMode="auto">
            <a:xfrm>
              <a:off x="2655" y="1818"/>
              <a:ext cx="120" cy="168"/>
            </a:xfrm>
            <a:custGeom>
              <a:avLst/>
              <a:gdLst>
                <a:gd name="T0" fmla="*/ 0 w 120"/>
                <a:gd name="T1" fmla="*/ 168 h 168"/>
                <a:gd name="T2" fmla="*/ 18 w 120"/>
                <a:gd name="T3" fmla="*/ 102 h 168"/>
                <a:gd name="T4" fmla="*/ 120 w 120"/>
                <a:gd name="T5" fmla="*/ 0 h 168"/>
                <a:gd name="T6" fmla="*/ 102 w 120"/>
                <a:gd name="T7" fmla="*/ 66 h 168"/>
                <a:gd name="T8" fmla="*/ 0 w 120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8">
                  <a:moveTo>
                    <a:pt x="0" y="168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6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7" name="Freeform 507"/>
            <p:cNvSpPr>
              <a:spLocks/>
            </p:cNvSpPr>
            <p:nvPr/>
          </p:nvSpPr>
          <p:spPr bwMode="auto">
            <a:xfrm>
              <a:off x="2655" y="1860"/>
              <a:ext cx="108" cy="126"/>
            </a:xfrm>
            <a:custGeom>
              <a:avLst/>
              <a:gdLst>
                <a:gd name="T0" fmla="*/ 0 w 108"/>
                <a:gd name="T1" fmla="*/ 126 h 126"/>
                <a:gd name="T2" fmla="*/ 6 w 108"/>
                <a:gd name="T3" fmla="*/ 102 h 126"/>
                <a:gd name="T4" fmla="*/ 108 w 108"/>
                <a:gd name="T5" fmla="*/ 0 h 126"/>
                <a:gd name="T6" fmla="*/ 102 w 108"/>
                <a:gd name="T7" fmla="*/ 24 h 126"/>
                <a:gd name="T8" fmla="*/ 0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0" y="126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24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8" name="Freeform 508"/>
            <p:cNvSpPr>
              <a:spLocks/>
            </p:cNvSpPr>
            <p:nvPr/>
          </p:nvSpPr>
          <p:spPr bwMode="auto">
            <a:xfrm>
              <a:off x="2661" y="1842"/>
              <a:ext cx="108" cy="120"/>
            </a:xfrm>
            <a:custGeom>
              <a:avLst/>
              <a:gdLst>
                <a:gd name="T0" fmla="*/ 0 w 108"/>
                <a:gd name="T1" fmla="*/ 120 h 120"/>
                <a:gd name="T2" fmla="*/ 6 w 108"/>
                <a:gd name="T3" fmla="*/ 102 h 120"/>
                <a:gd name="T4" fmla="*/ 108 w 108"/>
                <a:gd name="T5" fmla="*/ 0 h 120"/>
                <a:gd name="T6" fmla="*/ 102 w 108"/>
                <a:gd name="T7" fmla="*/ 18 h 120"/>
                <a:gd name="T8" fmla="*/ 0 w 108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0">
                  <a:moveTo>
                    <a:pt x="0" y="120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18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29" name="Freeform 509"/>
            <p:cNvSpPr>
              <a:spLocks/>
            </p:cNvSpPr>
            <p:nvPr/>
          </p:nvSpPr>
          <p:spPr bwMode="auto">
            <a:xfrm>
              <a:off x="2667" y="1818"/>
              <a:ext cx="108" cy="126"/>
            </a:xfrm>
            <a:custGeom>
              <a:avLst/>
              <a:gdLst>
                <a:gd name="T0" fmla="*/ 0 w 108"/>
                <a:gd name="T1" fmla="*/ 126 h 126"/>
                <a:gd name="T2" fmla="*/ 6 w 108"/>
                <a:gd name="T3" fmla="*/ 102 h 126"/>
                <a:gd name="T4" fmla="*/ 108 w 108"/>
                <a:gd name="T5" fmla="*/ 0 h 126"/>
                <a:gd name="T6" fmla="*/ 102 w 108"/>
                <a:gd name="T7" fmla="*/ 24 h 126"/>
                <a:gd name="T8" fmla="*/ 0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0" y="126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24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DDB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0" name="Freeform 510"/>
            <p:cNvSpPr>
              <a:spLocks/>
            </p:cNvSpPr>
            <p:nvPr/>
          </p:nvSpPr>
          <p:spPr bwMode="auto">
            <a:xfrm>
              <a:off x="2673" y="1746"/>
              <a:ext cx="108" cy="174"/>
            </a:xfrm>
            <a:custGeom>
              <a:avLst/>
              <a:gdLst>
                <a:gd name="T0" fmla="*/ 0 w 108"/>
                <a:gd name="T1" fmla="*/ 174 h 174"/>
                <a:gd name="T2" fmla="*/ 6 w 108"/>
                <a:gd name="T3" fmla="*/ 102 h 174"/>
                <a:gd name="T4" fmla="*/ 108 w 108"/>
                <a:gd name="T5" fmla="*/ 0 h 174"/>
                <a:gd name="T6" fmla="*/ 102 w 108"/>
                <a:gd name="T7" fmla="*/ 72 h 174"/>
                <a:gd name="T8" fmla="*/ 0 w 108"/>
                <a:gd name="T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74">
                  <a:moveTo>
                    <a:pt x="0" y="174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7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1" name="Freeform 511"/>
            <p:cNvSpPr>
              <a:spLocks/>
            </p:cNvSpPr>
            <p:nvPr/>
          </p:nvSpPr>
          <p:spPr bwMode="auto">
            <a:xfrm>
              <a:off x="2673" y="1782"/>
              <a:ext cx="102" cy="138"/>
            </a:xfrm>
            <a:custGeom>
              <a:avLst/>
              <a:gdLst>
                <a:gd name="T0" fmla="*/ 0 w 102"/>
                <a:gd name="T1" fmla="*/ 138 h 138"/>
                <a:gd name="T2" fmla="*/ 0 w 102"/>
                <a:gd name="T3" fmla="*/ 102 h 138"/>
                <a:gd name="T4" fmla="*/ 102 w 102"/>
                <a:gd name="T5" fmla="*/ 0 h 138"/>
                <a:gd name="T6" fmla="*/ 102 w 102"/>
                <a:gd name="T7" fmla="*/ 36 h 138"/>
                <a:gd name="T8" fmla="*/ 0 w 10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8">
                  <a:moveTo>
                    <a:pt x="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2" name="Freeform 512"/>
            <p:cNvSpPr>
              <a:spLocks/>
            </p:cNvSpPr>
            <p:nvPr/>
          </p:nvSpPr>
          <p:spPr bwMode="auto">
            <a:xfrm>
              <a:off x="2673" y="1746"/>
              <a:ext cx="108" cy="138"/>
            </a:xfrm>
            <a:custGeom>
              <a:avLst/>
              <a:gdLst>
                <a:gd name="T0" fmla="*/ 0 w 108"/>
                <a:gd name="T1" fmla="*/ 138 h 138"/>
                <a:gd name="T2" fmla="*/ 6 w 108"/>
                <a:gd name="T3" fmla="*/ 102 h 138"/>
                <a:gd name="T4" fmla="*/ 108 w 108"/>
                <a:gd name="T5" fmla="*/ 0 h 138"/>
                <a:gd name="T6" fmla="*/ 102 w 108"/>
                <a:gd name="T7" fmla="*/ 36 h 138"/>
                <a:gd name="T8" fmla="*/ 0 w 108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8">
                  <a:moveTo>
                    <a:pt x="0" y="138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E0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3" name="Freeform 513"/>
            <p:cNvSpPr>
              <a:spLocks/>
            </p:cNvSpPr>
            <p:nvPr/>
          </p:nvSpPr>
          <p:spPr bwMode="auto">
            <a:xfrm>
              <a:off x="2673" y="1680"/>
              <a:ext cx="108" cy="168"/>
            </a:xfrm>
            <a:custGeom>
              <a:avLst/>
              <a:gdLst>
                <a:gd name="T0" fmla="*/ 6 w 108"/>
                <a:gd name="T1" fmla="*/ 168 h 168"/>
                <a:gd name="T2" fmla="*/ 0 w 108"/>
                <a:gd name="T3" fmla="*/ 102 h 168"/>
                <a:gd name="T4" fmla="*/ 102 w 108"/>
                <a:gd name="T5" fmla="*/ 0 h 168"/>
                <a:gd name="T6" fmla="*/ 108 w 108"/>
                <a:gd name="T7" fmla="*/ 66 h 168"/>
                <a:gd name="T8" fmla="*/ 6 w 108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68">
                  <a:moveTo>
                    <a:pt x="6" y="16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6"/>
                  </a:lnTo>
                  <a:lnTo>
                    <a:pt x="6" y="168"/>
                  </a:lnTo>
                  <a:close/>
                </a:path>
              </a:pathLst>
            </a:custGeom>
            <a:solidFill>
              <a:srgbClr val="E1B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4" name="Freeform 514"/>
            <p:cNvSpPr>
              <a:spLocks/>
            </p:cNvSpPr>
            <p:nvPr/>
          </p:nvSpPr>
          <p:spPr bwMode="auto">
            <a:xfrm>
              <a:off x="2673" y="1716"/>
              <a:ext cx="108" cy="132"/>
            </a:xfrm>
            <a:custGeom>
              <a:avLst/>
              <a:gdLst>
                <a:gd name="T0" fmla="*/ 6 w 108"/>
                <a:gd name="T1" fmla="*/ 132 h 132"/>
                <a:gd name="T2" fmla="*/ 0 w 108"/>
                <a:gd name="T3" fmla="*/ 102 h 132"/>
                <a:gd name="T4" fmla="*/ 102 w 108"/>
                <a:gd name="T5" fmla="*/ 0 h 132"/>
                <a:gd name="T6" fmla="*/ 108 w 108"/>
                <a:gd name="T7" fmla="*/ 30 h 132"/>
                <a:gd name="T8" fmla="*/ 6 w 108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2">
                  <a:moveTo>
                    <a:pt x="6" y="13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30"/>
                  </a:lnTo>
                  <a:lnTo>
                    <a:pt x="6" y="132"/>
                  </a:lnTo>
                  <a:close/>
                </a:path>
              </a:pathLst>
            </a:custGeom>
            <a:solidFill>
              <a:srgbClr val="E1B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5" name="Freeform 515"/>
            <p:cNvSpPr>
              <a:spLocks/>
            </p:cNvSpPr>
            <p:nvPr/>
          </p:nvSpPr>
          <p:spPr bwMode="auto">
            <a:xfrm>
              <a:off x="2673" y="1680"/>
              <a:ext cx="102" cy="138"/>
            </a:xfrm>
            <a:custGeom>
              <a:avLst/>
              <a:gdLst>
                <a:gd name="T0" fmla="*/ 0 w 102"/>
                <a:gd name="T1" fmla="*/ 138 h 138"/>
                <a:gd name="T2" fmla="*/ 0 w 102"/>
                <a:gd name="T3" fmla="*/ 102 h 138"/>
                <a:gd name="T4" fmla="*/ 102 w 102"/>
                <a:gd name="T5" fmla="*/ 0 h 138"/>
                <a:gd name="T6" fmla="*/ 102 w 102"/>
                <a:gd name="T7" fmla="*/ 36 h 138"/>
                <a:gd name="T8" fmla="*/ 0 w 10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8">
                  <a:moveTo>
                    <a:pt x="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E0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6" name="Freeform 516"/>
            <p:cNvSpPr>
              <a:spLocks/>
            </p:cNvSpPr>
            <p:nvPr/>
          </p:nvSpPr>
          <p:spPr bwMode="auto">
            <a:xfrm>
              <a:off x="2655" y="1613"/>
              <a:ext cx="120" cy="169"/>
            </a:xfrm>
            <a:custGeom>
              <a:avLst/>
              <a:gdLst>
                <a:gd name="T0" fmla="*/ 18 w 120"/>
                <a:gd name="T1" fmla="*/ 169 h 169"/>
                <a:gd name="T2" fmla="*/ 0 w 120"/>
                <a:gd name="T3" fmla="*/ 103 h 169"/>
                <a:gd name="T4" fmla="*/ 102 w 120"/>
                <a:gd name="T5" fmla="*/ 0 h 169"/>
                <a:gd name="T6" fmla="*/ 120 w 120"/>
                <a:gd name="T7" fmla="*/ 67 h 169"/>
                <a:gd name="T8" fmla="*/ 18 w 120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9">
                  <a:moveTo>
                    <a:pt x="18" y="169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20" y="67"/>
                  </a:lnTo>
                  <a:lnTo>
                    <a:pt x="18" y="169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7" name="Freeform 517"/>
            <p:cNvSpPr>
              <a:spLocks/>
            </p:cNvSpPr>
            <p:nvPr/>
          </p:nvSpPr>
          <p:spPr bwMode="auto">
            <a:xfrm>
              <a:off x="2667" y="1656"/>
              <a:ext cx="108" cy="126"/>
            </a:xfrm>
            <a:custGeom>
              <a:avLst/>
              <a:gdLst>
                <a:gd name="T0" fmla="*/ 6 w 108"/>
                <a:gd name="T1" fmla="*/ 126 h 126"/>
                <a:gd name="T2" fmla="*/ 0 w 108"/>
                <a:gd name="T3" fmla="*/ 102 h 126"/>
                <a:gd name="T4" fmla="*/ 102 w 108"/>
                <a:gd name="T5" fmla="*/ 0 h 126"/>
                <a:gd name="T6" fmla="*/ 108 w 108"/>
                <a:gd name="T7" fmla="*/ 24 h 126"/>
                <a:gd name="T8" fmla="*/ 6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6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24"/>
                  </a:lnTo>
                  <a:lnTo>
                    <a:pt x="6" y="126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8" name="Freeform 518"/>
            <p:cNvSpPr>
              <a:spLocks/>
            </p:cNvSpPr>
            <p:nvPr/>
          </p:nvSpPr>
          <p:spPr bwMode="auto">
            <a:xfrm>
              <a:off x="2661" y="1637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9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9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EB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39" name="Freeform 519"/>
            <p:cNvSpPr>
              <a:spLocks/>
            </p:cNvSpPr>
            <p:nvPr/>
          </p:nvSpPr>
          <p:spPr bwMode="auto">
            <a:xfrm>
              <a:off x="2655" y="1613"/>
              <a:ext cx="108" cy="127"/>
            </a:xfrm>
            <a:custGeom>
              <a:avLst/>
              <a:gdLst>
                <a:gd name="T0" fmla="*/ 6 w 108"/>
                <a:gd name="T1" fmla="*/ 127 h 127"/>
                <a:gd name="T2" fmla="*/ 0 w 108"/>
                <a:gd name="T3" fmla="*/ 103 h 127"/>
                <a:gd name="T4" fmla="*/ 102 w 108"/>
                <a:gd name="T5" fmla="*/ 0 h 127"/>
                <a:gd name="T6" fmla="*/ 108 w 108"/>
                <a:gd name="T7" fmla="*/ 24 h 127"/>
                <a:gd name="T8" fmla="*/ 6 w 108"/>
                <a:gd name="T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7">
                  <a:moveTo>
                    <a:pt x="6" y="127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24"/>
                  </a:lnTo>
                  <a:lnTo>
                    <a:pt x="6" y="127"/>
                  </a:lnTo>
                  <a:close/>
                </a:path>
              </a:pathLst>
            </a:custGeom>
            <a:solidFill>
              <a:srgbClr val="DDB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0" name="Freeform 520"/>
            <p:cNvSpPr>
              <a:spLocks/>
            </p:cNvSpPr>
            <p:nvPr/>
          </p:nvSpPr>
          <p:spPr bwMode="auto">
            <a:xfrm>
              <a:off x="2625" y="1547"/>
              <a:ext cx="132" cy="169"/>
            </a:xfrm>
            <a:custGeom>
              <a:avLst/>
              <a:gdLst>
                <a:gd name="T0" fmla="*/ 30 w 132"/>
                <a:gd name="T1" fmla="*/ 169 h 169"/>
                <a:gd name="T2" fmla="*/ 0 w 132"/>
                <a:gd name="T3" fmla="*/ 103 h 169"/>
                <a:gd name="T4" fmla="*/ 102 w 132"/>
                <a:gd name="T5" fmla="*/ 0 h 169"/>
                <a:gd name="T6" fmla="*/ 132 w 132"/>
                <a:gd name="T7" fmla="*/ 66 h 169"/>
                <a:gd name="T8" fmla="*/ 30 w 132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9">
                  <a:moveTo>
                    <a:pt x="30" y="169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32" y="66"/>
                  </a:lnTo>
                  <a:lnTo>
                    <a:pt x="30" y="169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1" name="Freeform 521"/>
            <p:cNvSpPr>
              <a:spLocks/>
            </p:cNvSpPr>
            <p:nvPr/>
          </p:nvSpPr>
          <p:spPr bwMode="auto">
            <a:xfrm>
              <a:off x="2649" y="1595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8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2" name="Freeform 522"/>
            <p:cNvSpPr>
              <a:spLocks/>
            </p:cNvSpPr>
            <p:nvPr/>
          </p:nvSpPr>
          <p:spPr bwMode="auto">
            <a:xfrm>
              <a:off x="2643" y="1583"/>
              <a:ext cx="108" cy="115"/>
            </a:xfrm>
            <a:custGeom>
              <a:avLst/>
              <a:gdLst>
                <a:gd name="T0" fmla="*/ 6 w 108"/>
                <a:gd name="T1" fmla="*/ 115 h 115"/>
                <a:gd name="T2" fmla="*/ 0 w 108"/>
                <a:gd name="T3" fmla="*/ 103 h 115"/>
                <a:gd name="T4" fmla="*/ 102 w 108"/>
                <a:gd name="T5" fmla="*/ 0 h 115"/>
                <a:gd name="T6" fmla="*/ 108 w 108"/>
                <a:gd name="T7" fmla="*/ 12 h 115"/>
                <a:gd name="T8" fmla="*/ 6 w 108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5">
                  <a:moveTo>
                    <a:pt x="6" y="115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5"/>
                  </a:lnTo>
                  <a:close/>
                </a:path>
              </a:pathLst>
            </a:custGeom>
            <a:solidFill>
              <a:srgbClr val="DBA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3" name="Freeform 523"/>
            <p:cNvSpPr>
              <a:spLocks/>
            </p:cNvSpPr>
            <p:nvPr/>
          </p:nvSpPr>
          <p:spPr bwMode="auto">
            <a:xfrm>
              <a:off x="2631" y="1565"/>
              <a:ext cx="114" cy="121"/>
            </a:xfrm>
            <a:custGeom>
              <a:avLst/>
              <a:gdLst>
                <a:gd name="T0" fmla="*/ 12 w 114"/>
                <a:gd name="T1" fmla="*/ 121 h 121"/>
                <a:gd name="T2" fmla="*/ 0 w 114"/>
                <a:gd name="T3" fmla="*/ 103 h 121"/>
                <a:gd name="T4" fmla="*/ 102 w 114"/>
                <a:gd name="T5" fmla="*/ 0 h 121"/>
                <a:gd name="T6" fmla="*/ 114 w 114"/>
                <a:gd name="T7" fmla="*/ 18 h 121"/>
                <a:gd name="T8" fmla="*/ 12 w 114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21">
                  <a:moveTo>
                    <a:pt x="12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14" y="18"/>
                  </a:lnTo>
                  <a:lnTo>
                    <a:pt x="12" y="121"/>
                  </a:lnTo>
                  <a:close/>
                </a:path>
              </a:pathLst>
            </a:custGeom>
            <a:solidFill>
              <a:srgbClr val="DAA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4" name="Freeform 524"/>
            <p:cNvSpPr>
              <a:spLocks/>
            </p:cNvSpPr>
            <p:nvPr/>
          </p:nvSpPr>
          <p:spPr bwMode="auto">
            <a:xfrm>
              <a:off x="2625" y="1547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8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9A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5" name="Freeform 525"/>
            <p:cNvSpPr>
              <a:spLocks/>
            </p:cNvSpPr>
            <p:nvPr/>
          </p:nvSpPr>
          <p:spPr bwMode="auto">
            <a:xfrm>
              <a:off x="2583" y="1487"/>
              <a:ext cx="144" cy="163"/>
            </a:xfrm>
            <a:custGeom>
              <a:avLst/>
              <a:gdLst>
                <a:gd name="T0" fmla="*/ 42 w 144"/>
                <a:gd name="T1" fmla="*/ 163 h 163"/>
                <a:gd name="T2" fmla="*/ 0 w 144"/>
                <a:gd name="T3" fmla="*/ 102 h 163"/>
                <a:gd name="T4" fmla="*/ 102 w 144"/>
                <a:gd name="T5" fmla="*/ 0 h 163"/>
                <a:gd name="T6" fmla="*/ 144 w 144"/>
                <a:gd name="T7" fmla="*/ 60 h 163"/>
                <a:gd name="T8" fmla="*/ 42 w 144"/>
                <a:gd name="T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63">
                  <a:moveTo>
                    <a:pt x="42" y="163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44" y="60"/>
                  </a:lnTo>
                  <a:lnTo>
                    <a:pt x="42" y="163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6" name="Freeform 526"/>
            <p:cNvSpPr>
              <a:spLocks/>
            </p:cNvSpPr>
            <p:nvPr/>
          </p:nvSpPr>
          <p:spPr bwMode="auto">
            <a:xfrm>
              <a:off x="2619" y="1541"/>
              <a:ext cx="108" cy="109"/>
            </a:xfrm>
            <a:custGeom>
              <a:avLst/>
              <a:gdLst>
                <a:gd name="T0" fmla="*/ 6 w 108"/>
                <a:gd name="T1" fmla="*/ 109 h 109"/>
                <a:gd name="T2" fmla="*/ 0 w 108"/>
                <a:gd name="T3" fmla="*/ 102 h 109"/>
                <a:gd name="T4" fmla="*/ 102 w 108"/>
                <a:gd name="T5" fmla="*/ 0 h 109"/>
                <a:gd name="T6" fmla="*/ 108 w 108"/>
                <a:gd name="T7" fmla="*/ 6 h 109"/>
                <a:gd name="T8" fmla="*/ 6 w 10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9">
                  <a:moveTo>
                    <a:pt x="6" y="109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9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7" name="Freeform 527"/>
            <p:cNvSpPr>
              <a:spLocks/>
            </p:cNvSpPr>
            <p:nvPr/>
          </p:nvSpPr>
          <p:spPr bwMode="auto">
            <a:xfrm>
              <a:off x="2613" y="1529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7A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8" name="Freeform 528"/>
            <p:cNvSpPr>
              <a:spLocks/>
            </p:cNvSpPr>
            <p:nvPr/>
          </p:nvSpPr>
          <p:spPr bwMode="auto">
            <a:xfrm>
              <a:off x="2607" y="1517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6A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49" name="Freeform 529"/>
            <p:cNvSpPr>
              <a:spLocks/>
            </p:cNvSpPr>
            <p:nvPr/>
          </p:nvSpPr>
          <p:spPr bwMode="auto">
            <a:xfrm>
              <a:off x="2601" y="1505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5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0" name="Freeform 530"/>
            <p:cNvSpPr>
              <a:spLocks/>
            </p:cNvSpPr>
            <p:nvPr/>
          </p:nvSpPr>
          <p:spPr bwMode="auto">
            <a:xfrm>
              <a:off x="2595" y="149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1" name="Freeform 531"/>
            <p:cNvSpPr>
              <a:spLocks/>
            </p:cNvSpPr>
            <p:nvPr/>
          </p:nvSpPr>
          <p:spPr bwMode="auto">
            <a:xfrm>
              <a:off x="2583" y="148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D3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2" name="Freeform 532"/>
            <p:cNvSpPr>
              <a:spLocks/>
            </p:cNvSpPr>
            <p:nvPr/>
          </p:nvSpPr>
          <p:spPr bwMode="auto">
            <a:xfrm>
              <a:off x="2535" y="1427"/>
              <a:ext cx="150" cy="162"/>
            </a:xfrm>
            <a:custGeom>
              <a:avLst/>
              <a:gdLst>
                <a:gd name="T0" fmla="*/ 48 w 150"/>
                <a:gd name="T1" fmla="*/ 162 h 162"/>
                <a:gd name="T2" fmla="*/ 0 w 150"/>
                <a:gd name="T3" fmla="*/ 102 h 162"/>
                <a:gd name="T4" fmla="*/ 102 w 150"/>
                <a:gd name="T5" fmla="*/ 0 h 162"/>
                <a:gd name="T6" fmla="*/ 150 w 150"/>
                <a:gd name="T7" fmla="*/ 60 h 162"/>
                <a:gd name="T8" fmla="*/ 48 w 15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62">
                  <a:moveTo>
                    <a:pt x="48" y="16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50" y="60"/>
                  </a:lnTo>
                  <a:lnTo>
                    <a:pt x="48" y="162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3" name="Freeform 533"/>
            <p:cNvSpPr>
              <a:spLocks/>
            </p:cNvSpPr>
            <p:nvPr/>
          </p:nvSpPr>
          <p:spPr bwMode="auto">
            <a:xfrm>
              <a:off x="2577" y="1475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4" name="Freeform 534"/>
            <p:cNvSpPr>
              <a:spLocks/>
            </p:cNvSpPr>
            <p:nvPr/>
          </p:nvSpPr>
          <p:spPr bwMode="auto">
            <a:xfrm>
              <a:off x="2571" y="146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1A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5" name="Freeform 535"/>
            <p:cNvSpPr>
              <a:spLocks/>
            </p:cNvSpPr>
            <p:nvPr/>
          </p:nvSpPr>
          <p:spPr bwMode="auto">
            <a:xfrm>
              <a:off x="2559" y="145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D0A6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6" name="Freeform 536"/>
            <p:cNvSpPr>
              <a:spLocks/>
            </p:cNvSpPr>
            <p:nvPr/>
          </p:nvSpPr>
          <p:spPr bwMode="auto">
            <a:xfrm>
              <a:off x="2553" y="1451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96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FA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7" name="Freeform 537"/>
            <p:cNvSpPr>
              <a:spLocks/>
            </p:cNvSpPr>
            <p:nvPr/>
          </p:nvSpPr>
          <p:spPr bwMode="auto">
            <a:xfrm>
              <a:off x="2547" y="143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12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E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8" name="Freeform 538"/>
            <p:cNvSpPr>
              <a:spLocks/>
            </p:cNvSpPr>
            <p:nvPr/>
          </p:nvSpPr>
          <p:spPr bwMode="auto">
            <a:xfrm>
              <a:off x="2535" y="142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D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59" name="Freeform 539"/>
            <p:cNvSpPr>
              <a:spLocks/>
            </p:cNvSpPr>
            <p:nvPr/>
          </p:nvSpPr>
          <p:spPr bwMode="auto">
            <a:xfrm>
              <a:off x="2475" y="1373"/>
              <a:ext cx="162" cy="156"/>
            </a:xfrm>
            <a:custGeom>
              <a:avLst/>
              <a:gdLst>
                <a:gd name="T0" fmla="*/ 60 w 162"/>
                <a:gd name="T1" fmla="*/ 156 h 156"/>
                <a:gd name="T2" fmla="*/ 0 w 162"/>
                <a:gd name="T3" fmla="*/ 102 h 156"/>
                <a:gd name="T4" fmla="*/ 102 w 162"/>
                <a:gd name="T5" fmla="*/ 0 h 156"/>
                <a:gd name="T6" fmla="*/ 162 w 162"/>
                <a:gd name="T7" fmla="*/ 54 h 156"/>
                <a:gd name="T8" fmla="*/ 60 w 162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6">
                  <a:moveTo>
                    <a:pt x="60" y="15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2" y="54"/>
                  </a:lnTo>
                  <a:lnTo>
                    <a:pt x="60" y="156"/>
                  </a:lnTo>
                  <a:close/>
                </a:path>
              </a:pathLst>
            </a:custGeom>
            <a:solidFill>
              <a:srgbClr val="CC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0" name="Freeform 540"/>
            <p:cNvSpPr>
              <a:spLocks/>
            </p:cNvSpPr>
            <p:nvPr/>
          </p:nvSpPr>
          <p:spPr bwMode="auto">
            <a:xfrm>
              <a:off x="2523" y="141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C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1" name="Freeform 541"/>
            <p:cNvSpPr>
              <a:spLocks/>
            </p:cNvSpPr>
            <p:nvPr/>
          </p:nvSpPr>
          <p:spPr bwMode="auto">
            <a:xfrm>
              <a:off x="2511" y="1409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BA2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2" name="Freeform 542"/>
            <p:cNvSpPr>
              <a:spLocks/>
            </p:cNvSpPr>
            <p:nvPr/>
          </p:nvSpPr>
          <p:spPr bwMode="auto">
            <a:xfrm>
              <a:off x="2499" y="139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AA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3" name="Freeform 543"/>
            <p:cNvSpPr>
              <a:spLocks/>
            </p:cNvSpPr>
            <p:nvPr/>
          </p:nvSpPr>
          <p:spPr bwMode="auto">
            <a:xfrm>
              <a:off x="2487" y="138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9A0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4" name="Freeform 544"/>
            <p:cNvSpPr>
              <a:spLocks/>
            </p:cNvSpPr>
            <p:nvPr/>
          </p:nvSpPr>
          <p:spPr bwMode="auto">
            <a:xfrm>
              <a:off x="2475" y="1373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8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5" name="Freeform 545"/>
            <p:cNvSpPr>
              <a:spLocks/>
            </p:cNvSpPr>
            <p:nvPr/>
          </p:nvSpPr>
          <p:spPr bwMode="auto">
            <a:xfrm>
              <a:off x="2409" y="1319"/>
              <a:ext cx="168" cy="156"/>
            </a:xfrm>
            <a:custGeom>
              <a:avLst/>
              <a:gdLst>
                <a:gd name="T0" fmla="*/ 66 w 168"/>
                <a:gd name="T1" fmla="*/ 156 h 156"/>
                <a:gd name="T2" fmla="*/ 0 w 168"/>
                <a:gd name="T3" fmla="*/ 102 h 156"/>
                <a:gd name="T4" fmla="*/ 102 w 168"/>
                <a:gd name="T5" fmla="*/ 0 h 156"/>
                <a:gd name="T6" fmla="*/ 168 w 168"/>
                <a:gd name="T7" fmla="*/ 54 h 156"/>
                <a:gd name="T8" fmla="*/ 66 w 16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6">
                  <a:moveTo>
                    <a:pt x="66" y="15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8" y="54"/>
                  </a:lnTo>
                  <a:lnTo>
                    <a:pt x="66" y="156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6" name="Freeform 546"/>
            <p:cNvSpPr>
              <a:spLocks/>
            </p:cNvSpPr>
            <p:nvPr/>
          </p:nvSpPr>
          <p:spPr bwMode="auto">
            <a:xfrm>
              <a:off x="2463" y="1367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7" name="Freeform 547"/>
            <p:cNvSpPr>
              <a:spLocks/>
            </p:cNvSpPr>
            <p:nvPr/>
          </p:nvSpPr>
          <p:spPr bwMode="auto">
            <a:xfrm>
              <a:off x="2451" y="135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69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8" name="Freeform 548"/>
            <p:cNvSpPr>
              <a:spLocks/>
            </p:cNvSpPr>
            <p:nvPr/>
          </p:nvSpPr>
          <p:spPr bwMode="auto">
            <a:xfrm>
              <a:off x="2445" y="134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59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69" name="Freeform 549"/>
            <p:cNvSpPr>
              <a:spLocks/>
            </p:cNvSpPr>
            <p:nvPr/>
          </p:nvSpPr>
          <p:spPr bwMode="auto">
            <a:xfrm>
              <a:off x="2433" y="133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49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0" name="Freeform 550"/>
            <p:cNvSpPr>
              <a:spLocks/>
            </p:cNvSpPr>
            <p:nvPr/>
          </p:nvSpPr>
          <p:spPr bwMode="auto">
            <a:xfrm>
              <a:off x="2421" y="1331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39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1" name="Freeform 551"/>
            <p:cNvSpPr>
              <a:spLocks/>
            </p:cNvSpPr>
            <p:nvPr/>
          </p:nvSpPr>
          <p:spPr bwMode="auto">
            <a:xfrm>
              <a:off x="2409" y="1319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2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2" name="Freeform 552"/>
            <p:cNvSpPr>
              <a:spLocks/>
            </p:cNvSpPr>
            <p:nvPr/>
          </p:nvSpPr>
          <p:spPr bwMode="auto">
            <a:xfrm>
              <a:off x="2331" y="1277"/>
              <a:ext cx="180" cy="144"/>
            </a:xfrm>
            <a:custGeom>
              <a:avLst/>
              <a:gdLst>
                <a:gd name="T0" fmla="*/ 78 w 180"/>
                <a:gd name="T1" fmla="*/ 144 h 144"/>
                <a:gd name="T2" fmla="*/ 0 w 180"/>
                <a:gd name="T3" fmla="*/ 102 h 144"/>
                <a:gd name="T4" fmla="*/ 102 w 180"/>
                <a:gd name="T5" fmla="*/ 0 h 144"/>
                <a:gd name="T6" fmla="*/ 180 w 180"/>
                <a:gd name="T7" fmla="*/ 42 h 144"/>
                <a:gd name="T8" fmla="*/ 78 w 180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44">
                  <a:moveTo>
                    <a:pt x="78" y="14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80" y="42"/>
                  </a:lnTo>
                  <a:lnTo>
                    <a:pt x="78" y="144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3" name="Freeform 553"/>
            <p:cNvSpPr>
              <a:spLocks/>
            </p:cNvSpPr>
            <p:nvPr/>
          </p:nvSpPr>
          <p:spPr bwMode="auto">
            <a:xfrm>
              <a:off x="2391" y="131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4" name="Freeform 554"/>
            <p:cNvSpPr>
              <a:spLocks/>
            </p:cNvSpPr>
            <p:nvPr/>
          </p:nvSpPr>
          <p:spPr bwMode="auto">
            <a:xfrm>
              <a:off x="2379" y="1301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09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5" name="Freeform 555"/>
            <p:cNvSpPr>
              <a:spLocks/>
            </p:cNvSpPr>
            <p:nvPr/>
          </p:nvSpPr>
          <p:spPr bwMode="auto">
            <a:xfrm>
              <a:off x="2361" y="129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F9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6" name="Freeform 556"/>
            <p:cNvSpPr>
              <a:spLocks/>
            </p:cNvSpPr>
            <p:nvPr/>
          </p:nvSpPr>
          <p:spPr bwMode="auto">
            <a:xfrm>
              <a:off x="2349" y="1283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BE9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7" name="Freeform 557"/>
            <p:cNvSpPr>
              <a:spLocks/>
            </p:cNvSpPr>
            <p:nvPr/>
          </p:nvSpPr>
          <p:spPr bwMode="auto">
            <a:xfrm>
              <a:off x="2331" y="127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D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8" name="Freeform 558"/>
            <p:cNvSpPr>
              <a:spLocks/>
            </p:cNvSpPr>
            <p:nvPr/>
          </p:nvSpPr>
          <p:spPr bwMode="auto">
            <a:xfrm>
              <a:off x="2247" y="1229"/>
              <a:ext cx="186" cy="150"/>
            </a:xfrm>
            <a:custGeom>
              <a:avLst/>
              <a:gdLst>
                <a:gd name="T0" fmla="*/ 84 w 186"/>
                <a:gd name="T1" fmla="*/ 150 h 150"/>
                <a:gd name="T2" fmla="*/ 0 w 186"/>
                <a:gd name="T3" fmla="*/ 102 h 150"/>
                <a:gd name="T4" fmla="*/ 102 w 186"/>
                <a:gd name="T5" fmla="*/ 0 h 150"/>
                <a:gd name="T6" fmla="*/ 186 w 186"/>
                <a:gd name="T7" fmla="*/ 48 h 150"/>
                <a:gd name="T8" fmla="*/ 84 w 186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50">
                  <a:moveTo>
                    <a:pt x="84" y="15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86" y="48"/>
                  </a:lnTo>
                  <a:lnTo>
                    <a:pt x="84" y="150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79" name="Freeform 559"/>
            <p:cNvSpPr>
              <a:spLocks/>
            </p:cNvSpPr>
            <p:nvPr/>
          </p:nvSpPr>
          <p:spPr bwMode="auto">
            <a:xfrm>
              <a:off x="2313" y="1265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0" name="Freeform 560"/>
            <p:cNvSpPr>
              <a:spLocks/>
            </p:cNvSpPr>
            <p:nvPr/>
          </p:nvSpPr>
          <p:spPr bwMode="auto">
            <a:xfrm>
              <a:off x="2301" y="1259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BB9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1" name="Freeform 561"/>
            <p:cNvSpPr>
              <a:spLocks/>
            </p:cNvSpPr>
            <p:nvPr/>
          </p:nvSpPr>
          <p:spPr bwMode="auto">
            <a:xfrm>
              <a:off x="2283" y="1247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A9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2" name="Freeform 562"/>
            <p:cNvSpPr>
              <a:spLocks/>
            </p:cNvSpPr>
            <p:nvPr/>
          </p:nvSpPr>
          <p:spPr bwMode="auto">
            <a:xfrm>
              <a:off x="2265" y="1241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9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3" name="Freeform 563"/>
            <p:cNvSpPr>
              <a:spLocks/>
            </p:cNvSpPr>
            <p:nvPr/>
          </p:nvSpPr>
          <p:spPr bwMode="auto">
            <a:xfrm>
              <a:off x="2247" y="1229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8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4" name="Freeform 564"/>
            <p:cNvSpPr>
              <a:spLocks/>
            </p:cNvSpPr>
            <p:nvPr/>
          </p:nvSpPr>
          <p:spPr bwMode="auto">
            <a:xfrm>
              <a:off x="2157" y="1193"/>
              <a:ext cx="192" cy="138"/>
            </a:xfrm>
            <a:custGeom>
              <a:avLst/>
              <a:gdLst>
                <a:gd name="T0" fmla="*/ 90 w 192"/>
                <a:gd name="T1" fmla="*/ 138 h 138"/>
                <a:gd name="T2" fmla="*/ 0 w 192"/>
                <a:gd name="T3" fmla="*/ 102 h 138"/>
                <a:gd name="T4" fmla="*/ 102 w 192"/>
                <a:gd name="T5" fmla="*/ 0 h 138"/>
                <a:gd name="T6" fmla="*/ 192 w 192"/>
                <a:gd name="T7" fmla="*/ 36 h 138"/>
                <a:gd name="T8" fmla="*/ 90 w 19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2" y="36"/>
                  </a:lnTo>
                  <a:lnTo>
                    <a:pt x="90" y="138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5" name="Freeform 565"/>
            <p:cNvSpPr>
              <a:spLocks/>
            </p:cNvSpPr>
            <p:nvPr/>
          </p:nvSpPr>
          <p:spPr bwMode="auto">
            <a:xfrm>
              <a:off x="2229" y="122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6" name="Freeform 566"/>
            <p:cNvSpPr>
              <a:spLocks/>
            </p:cNvSpPr>
            <p:nvPr/>
          </p:nvSpPr>
          <p:spPr bwMode="auto">
            <a:xfrm>
              <a:off x="2211" y="121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69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7" name="Freeform 567"/>
            <p:cNvSpPr>
              <a:spLocks/>
            </p:cNvSpPr>
            <p:nvPr/>
          </p:nvSpPr>
          <p:spPr bwMode="auto">
            <a:xfrm>
              <a:off x="2193" y="1205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59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8" name="Freeform 568"/>
            <p:cNvSpPr>
              <a:spLocks/>
            </p:cNvSpPr>
            <p:nvPr/>
          </p:nvSpPr>
          <p:spPr bwMode="auto">
            <a:xfrm>
              <a:off x="2175" y="1199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48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89" name="Freeform 569"/>
            <p:cNvSpPr>
              <a:spLocks/>
            </p:cNvSpPr>
            <p:nvPr/>
          </p:nvSpPr>
          <p:spPr bwMode="auto">
            <a:xfrm>
              <a:off x="2157" y="119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3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0" name="Freeform 570"/>
            <p:cNvSpPr>
              <a:spLocks/>
            </p:cNvSpPr>
            <p:nvPr/>
          </p:nvSpPr>
          <p:spPr bwMode="auto">
            <a:xfrm>
              <a:off x="2061" y="1157"/>
              <a:ext cx="198" cy="138"/>
            </a:xfrm>
            <a:custGeom>
              <a:avLst/>
              <a:gdLst>
                <a:gd name="T0" fmla="*/ 96 w 198"/>
                <a:gd name="T1" fmla="*/ 138 h 138"/>
                <a:gd name="T2" fmla="*/ 0 w 198"/>
                <a:gd name="T3" fmla="*/ 102 h 138"/>
                <a:gd name="T4" fmla="*/ 102 w 198"/>
                <a:gd name="T5" fmla="*/ 0 h 138"/>
                <a:gd name="T6" fmla="*/ 198 w 198"/>
                <a:gd name="T7" fmla="*/ 36 h 138"/>
                <a:gd name="T8" fmla="*/ 96 w 198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38">
                  <a:moveTo>
                    <a:pt x="96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8" y="36"/>
                  </a:lnTo>
                  <a:lnTo>
                    <a:pt x="96" y="138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1" name="Freeform 571"/>
            <p:cNvSpPr>
              <a:spLocks/>
            </p:cNvSpPr>
            <p:nvPr/>
          </p:nvSpPr>
          <p:spPr bwMode="auto">
            <a:xfrm>
              <a:off x="2139" y="118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2" name="Freeform 572"/>
            <p:cNvSpPr>
              <a:spLocks/>
            </p:cNvSpPr>
            <p:nvPr/>
          </p:nvSpPr>
          <p:spPr bwMode="auto">
            <a:xfrm>
              <a:off x="2115" y="1181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B18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3" name="Freeform 573"/>
            <p:cNvSpPr>
              <a:spLocks/>
            </p:cNvSpPr>
            <p:nvPr/>
          </p:nvSpPr>
          <p:spPr bwMode="auto">
            <a:xfrm>
              <a:off x="2097" y="117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0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4" name="Freeform 574"/>
            <p:cNvSpPr>
              <a:spLocks/>
            </p:cNvSpPr>
            <p:nvPr/>
          </p:nvSpPr>
          <p:spPr bwMode="auto">
            <a:xfrm>
              <a:off x="2079" y="1163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AF8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5" name="Freeform 575"/>
            <p:cNvSpPr>
              <a:spLocks/>
            </p:cNvSpPr>
            <p:nvPr/>
          </p:nvSpPr>
          <p:spPr bwMode="auto">
            <a:xfrm>
              <a:off x="2061" y="115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E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6" name="Freeform 576"/>
            <p:cNvSpPr>
              <a:spLocks/>
            </p:cNvSpPr>
            <p:nvPr/>
          </p:nvSpPr>
          <p:spPr bwMode="auto">
            <a:xfrm>
              <a:off x="1953" y="1133"/>
              <a:ext cx="210" cy="126"/>
            </a:xfrm>
            <a:custGeom>
              <a:avLst/>
              <a:gdLst>
                <a:gd name="T0" fmla="*/ 108 w 210"/>
                <a:gd name="T1" fmla="*/ 126 h 126"/>
                <a:gd name="T2" fmla="*/ 0 w 210"/>
                <a:gd name="T3" fmla="*/ 102 h 126"/>
                <a:gd name="T4" fmla="*/ 102 w 210"/>
                <a:gd name="T5" fmla="*/ 0 h 126"/>
                <a:gd name="T6" fmla="*/ 210 w 210"/>
                <a:gd name="T7" fmla="*/ 24 h 126"/>
                <a:gd name="T8" fmla="*/ 108 w 210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24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7" name="Freeform 577"/>
            <p:cNvSpPr>
              <a:spLocks/>
            </p:cNvSpPr>
            <p:nvPr/>
          </p:nvSpPr>
          <p:spPr bwMode="auto">
            <a:xfrm>
              <a:off x="2031" y="1151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8" name="Freeform 578"/>
            <p:cNvSpPr>
              <a:spLocks/>
            </p:cNvSpPr>
            <p:nvPr/>
          </p:nvSpPr>
          <p:spPr bwMode="auto">
            <a:xfrm>
              <a:off x="2007" y="1145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C8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899" name="Freeform 579"/>
            <p:cNvSpPr>
              <a:spLocks/>
            </p:cNvSpPr>
            <p:nvPr/>
          </p:nvSpPr>
          <p:spPr bwMode="auto">
            <a:xfrm>
              <a:off x="1983" y="1139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B8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0" name="Freeform 580"/>
            <p:cNvSpPr>
              <a:spLocks/>
            </p:cNvSpPr>
            <p:nvPr/>
          </p:nvSpPr>
          <p:spPr bwMode="auto">
            <a:xfrm>
              <a:off x="1953" y="1133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A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1" name="Freeform 581"/>
            <p:cNvSpPr>
              <a:spLocks/>
            </p:cNvSpPr>
            <p:nvPr/>
          </p:nvSpPr>
          <p:spPr bwMode="auto">
            <a:xfrm>
              <a:off x="1845" y="1109"/>
              <a:ext cx="210" cy="126"/>
            </a:xfrm>
            <a:custGeom>
              <a:avLst/>
              <a:gdLst>
                <a:gd name="T0" fmla="*/ 108 w 210"/>
                <a:gd name="T1" fmla="*/ 126 h 126"/>
                <a:gd name="T2" fmla="*/ 0 w 210"/>
                <a:gd name="T3" fmla="*/ 102 h 126"/>
                <a:gd name="T4" fmla="*/ 102 w 210"/>
                <a:gd name="T5" fmla="*/ 0 h 126"/>
                <a:gd name="T6" fmla="*/ 210 w 210"/>
                <a:gd name="T7" fmla="*/ 24 h 126"/>
                <a:gd name="T8" fmla="*/ 108 w 210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24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2" name="Freeform 582"/>
            <p:cNvSpPr>
              <a:spLocks/>
            </p:cNvSpPr>
            <p:nvPr/>
          </p:nvSpPr>
          <p:spPr bwMode="auto">
            <a:xfrm>
              <a:off x="1935" y="112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3" name="Freeform 583"/>
            <p:cNvSpPr>
              <a:spLocks/>
            </p:cNvSpPr>
            <p:nvPr/>
          </p:nvSpPr>
          <p:spPr bwMode="auto">
            <a:xfrm>
              <a:off x="1911" y="1121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88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4" name="Freeform 584"/>
            <p:cNvSpPr>
              <a:spLocks/>
            </p:cNvSpPr>
            <p:nvPr/>
          </p:nvSpPr>
          <p:spPr bwMode="auto">
            <a:xfrm>
              <a:off x="1893" y="111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78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5" name="Freeform 585"/>
            <p:cNvSpPr>
              <a:spLocks/>
            </p:cNvSpPr>
            <p:nvPr/>
          </p:nvSpPr>
          <p:spPr bwMode="auto">
            <a:xfrm>
              <a:off x="1869" y="1115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8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6" name="Freeform 586"/>
            <p:cNvSpPr>
              <a:spLocks/>
            </p:cNvSpPr>
            <p:nvPr/>
          </p:nvSpPr>
          <p:spPr bwMode="auto">
            <a:xfrm>
              <a:off x="1845" y="1109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5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7" name="Freeform 587"/>
            <p:cNvSpPr>
              <a:spLocks/>
            </p:cNvSpPr>
            <p:nvPr/>
          </p:nvSpPr>
          <p:spPr bwMode="auto">
            <a:xfrm>
              <a:off x="1731" y="1091"/>
              <a:ext cx="216" cy="120"/>
            </a:xfrm>
            <a:custGeom>
              <a:avLst/>
              <a:gdLst>
                <a:gd name="T0" fmla="*/ 114 w 216"/>
                <a:gd name="T1" fmla="*/ 120 h 120"/>
                <a:gd name="T2" fmla="*/ 0 w 216"/>
                <a:gd name="T3" fmla="*/ 102 h 120"/>
                <a:gd name="T4" fmla="*/ 102 w 216"/>
                <a:gd name="T5" fmla="*/ 0 h 120"/>
                <a:gd name="T6" fmla="*/ 216 w 216"/>
                <a:gd name="T7" fmla="*/ 18 h 120"/>
                <a:gd name="T8" fmla="*/ 114 w 216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0">
                  <a:moveTo>
                    <a:pt x="114" y="12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6" y="1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8" name="Freeform 588"/>
            <p:cNvSpPr>
              <a:spLocks/>
            </p:cNvSpPr>
            <p:nvPr/>
          </p:nvSpPr>
          <p:spPr bwMode="auto">
            <a:xfrm>
              <a:off x="1821" y="1103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09" name="Freeform 589"/>
            <p:cNvSpPr>
              <a:spLocks/>
            </p:cNvSpPr>
            <p:nvPr/>
          </p:nvSpPr>
          <p:spPr bwMode="auto">
            <a:xfrm>
              <a:off x="1791" y="1103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96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38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0" name="Freeform 590"/>
            <p:cNvSpPr>
              <a:spLocks/>
            </p:cNvSpPr>
            <p:nvPr/>
          </p:nvSpPr>
          <p:spPr bwMode="auto">
            <a:xfrm>
              <a:off x="1761" y="1097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6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28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1" name="Freeform 591"/>
            <p:cNvSpPr>
              <a:spLocks/>
            </p:cNvSpPr>
            <p:nvPr/>
          </p:nvSpPr>
          <p:spPr bwMode="auto">
            <a:xfrm>
              <a:off x="1731" y="1091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1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2" name="Freeform 592"/>
            <p:cNvSpPr>
              <a:spLocks/>
            </p:cNvSpPr>
            <p:nvPr/>
          </p:nvSpPr>
          <p:spPr bwMode="auto">
            <a:xfrm>
              <a:off x="1617" y="1079"/>
              <a:ext cx="216" cy="114"/>
            </a:xfrm>
            <a:custGeom>
              <a:avLst/>
              <a:gdLst>
                <a:gd name="T0" fmla="*/ 114 w 216"/>
                <a:gd name="T1" fmla="*/ 114 h 114"/>
                <a:gd name="T2" fmla="*/ 0 w 216"/>
                <a:gd name="T3" fmla="*/ 102 h 114"/>
                <a:gd name="T4" fmla="*/ 102 w 216"/>
                <a:gd name="T5" fmla="*/ 0 h 114"/>
                <a:gd name="T6" fmla="*/ 216 w 216"/>
                <a:gd name="T7" fmla="*/ 12 h 114"/>
                <a:gd name="T8" fmla="*/ 114 w 216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14">
                  <a:moveTo>
                    <a:pt x="114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6" y="12"/>
                  </a:lnTo>
                  <a:lnTo>
                    <a:pt x="114" y="114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3" name="Freeform 593"/>
            <p:cNvSpPr>
              <a:spLocks/>
            </p:cNvSpPr>
            <p:nvPr/>
          </p:nvSpPr>
          <p:spPr bwMode="auto">
            <a:xfrm>
              <a:off x="1701" y="1091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4" name="Freeform 594"/>
            <p:cNvSpPr>
              <a:spLocks/>
            </p:cNvSpPr>
            <p:nvPr/>
          </p:nvSpPr>
          <p:spPr bwMode="auto">
            <a:xfrm>
              <a:off x="1677" y="1085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9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5" name="Freeform 595"/>
            <p:cNvSpPr>
              <a:spLocks/>
            </p:cNvSpPr>
            <p:nvPr/>
          </p:nvSpPr>
          <p:spPr bwMode="auto">
            <a:xfrm>
              <a:off x="1647" y="1085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6" name="Freeform 596"/>
            <p:cNvSpPr>
              <a:spLocks/>
            </p:cNvSpPr>
            <p:nvPr/>
          </p:nvSpPr>
          <p:spPr bwMode="auto">
            <a:xfrm>
              <a:off x="1617" y="1079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9D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7" name="Freeform 597"/>
            <p:cNvSpPr>
              <a:spLocks/>
            </p:cNvSpPr>
            <p:nvPr/>
          </p:nvSpPr>
          <p:spPr bwMode="auto">
            <a:xfrm>
              <a:off x="1497" y="1079"/>
              <a:ext cx="222" cy="102"/>
            </a:xfrm>
            <a:custGeom>
              <a:avLst/>
              <a:gdLst>
                <a:gd name="T0" fmla="*/ 120 w 222"/>
                <a:gd name="T1" fmla="*/ 102 h 102"/>
                <a:gd name="T2" fmla="*/ 0 w 222"/>
                <a:gd name="T3" fmla="*/ 102 h 102"/>
                <a:gd name="T4" fmla="*/ 102 w 222"/>
                <a:gd name="T5" fmla="*/ 0 h 102"/>
                <a:gd name="T6" fmla="*/ 222 w 222"/>
                <a:gd name="T7" fmla="*/ 0 h 102"/>
                <a:gd name="T8" fmla="*/ 120 w 22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02">
                  <a:moveTo>
                    <a:pt x="12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22" y="0"/>
                  </a:lnTo>
                  <a:lnTo>
                    <a:pt x="12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8" name="Freeform 598"/>
            <p:cNvSpPr>
              <a:spLocks/>
            </p:cNvSpPr>
            <p:nvPr/>
          </p:nvSpPr>
          <p:spPr bwMode="auto">
            <a:xfrm>
              <a:off x="158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19" name="Freeform 599"/>
            <p:cNvSpPr>
              <a:spLocks/>
            </p:cNvSpPr>
            <p:nvPr/>
          </p:nvSpPr>
          <p:spPr bwMode="auto">
            <a:xfrm>
              <a:off x="155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7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20" name="Freeform 600"/>
            <p:cNvSpPr>
              <a:spLocks/>
            </p:cNvSpPr>
            <p:nvPr/>
          </p:nvSpPr>
          <p:spPr bwMode="auto">
            <a:xfrm>
              <a:off x="152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7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21" name="Freeform 601"/>
            <p:cNvSpPr>
              <a:spLocks/>
            </p:cNvSpPr>
            <p:nvPr/>
          </p:nvSpPr>
          <p:spPr bwMode="auto">
            <a:xfrm>
              <a:off x="149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97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22" name="Freeform 602"/>
            <p:cNvSpPr>
              <a:spLocks/>
            </p:cNvSpPr>
            <p:nvPr/>
          </p:nvSpPr>
          <p:spPr bwMode="auto">
            <a:xfrm>
              <a:off x="309" y="1181"/>
              <a:ext cx="2370" cy="1339"/>
            </a:xfrm>
            <a:custGeom>
              <a:avLst/>
              <a:gdLst>
                <a:gd name="T0" fmla="*/ 1062 w 2370"/>
                <a:gd name="T1" fmla="*/ 0 h 1339"/>
                <a:gd name="T2" fmla="*/ 834 w 2370"/>
                <a:gd name="T3" fmla="*/ 30 h 1339"/>
                <a:gd name="T4" fmla="*/ 618 w 2370"/>
                <a:gd name="T5" fmla="*/ 78 h 1339"/>
                <a:gd name="T6" fmla="*/ 432 w 2370"/>
                <a:gd name="T7" fmla="*/ 150 h 1339"/>
                <a:gd name="T8" fmla="*/ 270 w 2370"/>
                <a:gd name="T9" fmla="*/ 240 h 1339"/>
                <a:gd name="T10" fmla="*/ 144 w 2370"/>
                <a:gd name="T11" fmla="*/ 348 h 1339"/>
                <a:gd name="T12" fmla="*/ 54 w 2370"/>
                <a:gd name="T13" fmla="*/ 469 h 1339"/>
                <a:gd name="T14" fmla="*/ 6 w 2370"/>
                <a:gd name="T15" fmla="*/ 601 h 1339"/>
                <a:gd name="T16" fmla="*/ 6 w 2370"/>
                <a:gd name="T17" fmla="*/ 739 h 1339"/>
                <a:gd name="T18" fmla="*/ 54 w 2370"/>
                <a:gd name="T19" fmla="*/ 871 h 1339"/>
                <a:gd name="T20" fmla="*/ 144 w 2370"/>
                <a:gd name="T21" fmla="*/ 991 h 1339"/>
                <a:gd name="T22" fmla="*/ 270 w 2370"/>
                <a:gd name="T23" fmla="*/ 1093 h 1339"/>
                <a:gd name="T24" fmla="*/ 432 w 2370"/>
                <a:gd name="T25" fmla="*/ 1189 h 1339"/>
                <a:gd name="T26" fmla="*/ 618 w 2370"/>
                <a:gd name="T27" fmla="*/ 1261 h 1339"/>
                <a:gd name="T28" fmla="*/ 834 w 2370"/>
                <a:gd name="T29" fmla="*/ 1309 h 1339"/>
                <a:gd name="T30" fmla="*/ 1062 w 2370"/>
                <a:gd name="T31" fmla="*/ 1333 h 1339"/>
                <a:gd name="T32" fmla="*/ 1308 w 2370"/>
                <a:gd name="T33" fmla="*/ 1333 h 1339"/>
                <a:gd name="T34" fmla="*/ 1536 w 2370"/>
                <a:gd name="T35" fmla="*/ 1309 h 1339"/>
                <a:gd name="T36" fmla="*/ 1752 w 2370"/>
                <a:gd name="T37" fmla="*/ 1261 h 1339"/>
                <a:gd name="T38" fmla="*/ 1938 w 2370"/>
                <a:gd name="T39" fmla="*/ 1189 h 1339"/>
                <a:gd name="T40" fmla="*/ 2100 w 2370"/>
                <a:gd name="T41" fmla="*/ 1093 h 1339"/>
                <a:gd name="T42" fmla="*/ 2226 w 2370"/>
                <a:gd name="T43" fmla="*/ 991 h 1339"/>
                <a:gd name="T44" fmla="*/ 2316 w 2370"/>
                <a:gd name="T45" fmla="*/ 871 h 1339"/>
                <a:gd name="T46" fmla="*/ 2364 w 2370"/>
                <a:gd name="T47" fmla="*/ 739 h 1339"/>
                <a:gd name="T48" fmla="*/ 2364 w 2370"/>
                <a:gd name="T49" fmla="*/ 601 h 1339"/>
                <a:gd name="T50" fmla="*/ 2316 w 2370"/>
                <a:gd name="T51" fmla="*/ 469 h 1339"/>
                <a:gd name="T52" fmla="*/ 2226 w 2370"/>
                <a:gd name="T53" fmla="*/ 348 h 1339"/>
                <a:gd name="T54" fmla="*/ 2100 w 2370"/>
                <a:gd name="T55" fmla="*/ 240 h 1339"/>
                <a:gd name="T56" fmla="*/ 1938 w 2370"/>
                <a:gd name="T57" fmla="*/ 150 h 1339"/>
                <a:gd name="T58" fmla="*/ 1752 w 2370"/>
                <a:gd name="T59" fmla="*/ 78 h 1339"/>
                <a:gd name="T60" fmla="*/ 1536 w 2370"/>
                <a:gd name="T61" fmla="*/ 30 h 1339"/>
                <a:gd name="T62" fmla="*/ 1308 w 2370"/>
                <a:gd name="T63" fmla="*/ 0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1339">
                  <a:moveTo>
                    <a:pt x="1188" y="0"/>
                  </a:moveTo>
                  <a:lnTo>
                    <a:pt x="1062" y="0"/>
                  </a:lnTo>
                  <a:lnTo>
                    <a:pt x="948" y="12"/>
                  </a:lnTo>
                  <a:lnTo>
                    <a:pt x="834" y="30"/>
                  </a:lnTo>
                  <a:lnTo>
                    <a:pt x="726" y="54"/>
                  </a:lnTo>
                  <a:lnTo>
                    <a:pt x="618" y="78"/>
                  </a:lnTo>
                  <a:lnTo>
                    <a:pt x="522" y="114"/>
                  </a:lnTo>
                  <a:lnTo>
                    <a:pt x="432" y="150"/>
                  </a:lnTo>
                  <a:lnTo>
                    <a:pt x="348" y="198"/>
                  </a:lnTo>
                  <a:lnTo>
                    <a:pt x="270" y="240"/>
                  </a:lnTo>
                  <a:lnTo>
                    <a:pt x="204" y="294"/>
                  </a:lnTo>
                  <a:lnTo>
                    <a:pt x="144" y="348"/>
                  </a:lnTo>
                  <a:lnTo>
                    <a:pt x="96" y="408"/>
                  </a:lnTo>
                  <a:lnTo>
                    <a:pt x="54" y="469"/>
                  </a:lnTo>
                  <a:lnTo>
                    <a:pt x="24" y="535"/>
                  </a:lnTo>
                  <a:lnTo>
                    <a:pt x="6" y="601"/>
                  </a:lnTo>
                  <a:lnTo>
                    <a:pt x="0" y="667"/>
                  </a:lnTo>
                  <a:lnTo>
                    <a:pt x="6" y="739"/>
                  </a:lnTo>
                  <a:lnTo>
                    <a:pt x="24" y="805"/>
                  </a:lnTo>
                  <a:lnTo>
                    <a:pt x="54" y="871"/>
                  </a:lnTo>
                  <a:lnTo>
                    <a:pt x="96" y="931"/>
                  </a:lnTo>
                  <a:lnTo>
                    <a:pt x="144" y="991"/>
                  </a:lnTo>
                  <a:lnTo>
                    <a:pt x="204" y="1045"/>
                  </a:lnTo>
                  <a:lnTo>
                    <a:pt x="270" y="1093"/>
                  </a:lnTo>
                  <a:lnTo>
                    <a:pt x="348" y="1141"/>
                  </a:lnTo>
                  <a:lnTo>
                    <a:pt x="432" y="1189"/>
                  </a:lnTo>
                  <a:lnTo>
                    <a:pt x="522" y="1225"/>
                  </a:lnTo>
                  <a:lnTo>
                    <a:pt x="618" y="1261"/>
                  </a:lnTo>
                  <a:lnTo>
                    <a:pt x="726" y="1285"/>
                  </a:lnTo>
                  <a:lnTo>
                    <a:pt x="834" y="1309"/>
                  </a:lnTo>
                  <a:lnTo>
                    <a:pt x="948" y="1327"/>
                  </a:lnTo>
                  <a:lnTo>
                    <a:pt x="1062" y="1333"/>
                  </a:lnTo>
                  <a:lnTo>
                    <a:pt x="1188" y="1339"/>
                  </a:lnTo>
                  <a:lnTo>
                    <a:pt x="1308" y="1333"/>
                  </a:lnTo>
                  <a:lnTo>
                    <a:pt x="1422" y="1327"/>
                  </a:lnTo>
                  <a:lnTo>
                    <a:pt x="1536" y="1309"/>
                  </a:lnTo>
                  <a:lnTo>
                    <a:pt x="1644" y="1285"/>
                  </a:lnTo>
                  <a:lnTo>
                    <a:pt x="1752" y="1261"/>
                  </a:lnTo>
                  <a:lnTo>
                    <a:pt x="1848" y="1225"/>
                  </a:lnTo>
                  <a:lnTo>
                    <a:pt x="1938" y="1189"/>
                  </a:lnTo>
                  <a:lnTo>
                    <a:pt x="2022" y="1141"/>
                  </a:lnTo>
                  <a:lnTo>
                    <a:pt x="2100" y="1093"/>
                  </a:lnTo>
                  <a:lnTo>
                    <a:pt x="2166" y="1045"/>
                  </a:lnTo>
                  <a:lnTo>
                    <a:pt x="2226" y="991"/>
                  </a:lnTo>
                  <a:lnTo>
                    <a:pt x="2274" y="931"/>
                  </a:lnTo>
                  <a:lnTo>
                    <a:pt x="2316" y="871"/>
                  </a:lnTo>
                  <a:lnTo>
                    <a:pt x="2346" y="805"/>
                  </a:lnTo>
                  <a:lnTo>
                    <a:pt x="2364" y="739"/>
                  </a:lnTo>
                  <a:lnTo>
                    <a:pt x="2370" y="667"/>
                  </a:lnTo>
                  <a:lnTo>
                    <a:pt x="2364" y="601"/>
                  </a:lnTo>
                  <a:lnTo>
                    <a:pt x="2346" y="535"/>
                  </a:lnTo>
                  <a:lnTo>
                    <a:pt x="2316" y="469"/>
                  </a:lnTo>
                  <a:lnTo>
                    <a:pt x="2274" y="408"/>
                  </a:lnTo>
                  <a:lnTo>
                    <a:pt x="2226" y="348"/>
                  </a:lnTo>
                  <a:lnTo>
                    <a:pt x="2166" y="294"/>
                  </a:lnTo>
                  <a:lnTo>
                    <a:pt x="2100" y="240"/>
                  </a:lnTo>
                  <a:lnTo>
                    <a:pt x="2022" y="198"/>
                  </a:lnTo>
                  <a:lnTo>
                    <a:pt x="1938" y="150"/>
                  </a:lnTo>
                  <a:lnTo>
                    <a:pt x="1848" y="114"/>
                  </a:lnTo>
                  <a:lnTo>
                    <a:pt x="1752" y="78"/>
                  </a:lnTo>
                  <a:lnTo>
                    <a:pt x="1644" y="54"/>
                  </a:lnTo>
                  <a:lnTo>
                    <a:pt x="1536" y="30"/>
                  </a:lnTo>
                  <a:lnTo>
                    <a:pt x="1422" y="12"/>
                  </a:lnTo>
                  <a:lnTo>
                    <a:pt x="1308" y="0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56923" name="Group 603"/>
          <p:cNvGrpSpPr>
            <a:grpSpLocks/>
          </p:cNvGrpSpPr>
          <p:nvPr/>
        </p:nvGrpSpPr>
        <p:grpSpPr bwMode="auto">
          <a:xfrm>
            <a:off x="6527800" y="1127125"/>
            <a:ext cx="5232400" cy="2287588"/>
            <a:chOff x="309" y="1079"/>
            <a:chExt cx="2472" cy="1441"/>
          </a:xfrm>
        </p:grpSpPr>
        <p:sp>
          <p:nvSpPr>
            <p:cNvPr id="56924" name="Freeform 604"/>
            <p:cNvSpPr>
              <a:spLocks/>
            </p:cNvSpPr>
            <p:nvPr/>
          </p:nvSpPr>
          <p:spPr bwMode="auto">
            <a:xfrm>
              <a:off x="1371" y="1079"/>
              <a:ext cx="228" cy="102"/>
            </a:xfrm>
            <a:custGeom>
              <a:avLst/>
              <a:gdLst>
                <a:gd name="T0" fmla="*/ 126 w 228"/>
                <a:gd name="T1" fmla="*/ 102 h 102"/>
                <a:gd name="T2" fmla="*/ 0 w 228"/>
                <a:gd name="T3" fmla="*/ 102 h 102"/>
                <a:gd name="T4" fmla="*/ 102 w 228"/>
                <a:gd name="T5" fmla="*/ 0 h 102"/>
                <a:gd name="T6" fmla="*/ 228 w 228"/>
                <a:gd name="T7" fmla="*/ 0 h 102"/>
                <a:gd name="T8" fmla="*/ 126 w 22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" h="102">
                  <a:moveTo>
                    <a:pt x="126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28" y="0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rgbClr val="987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25" name="Freeform 605"/>
            <p:cNvSpPr>
              <a:spLocks/>
            </p:cNvSpPr>
            <p:nvPr/>
          </p:nvSpPr>
          <p:spPr bwMode="auto">
            <a:xfrm>
              <a:off x="146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879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26" name="Freeform 606"/>
            <p:cNvSpPr>
              <a:spLocks/>
            </p:cNvSpPr>
            <p:nvPr/>
          </p:nvSpPr>
          <p:spPr bwMode="auto">
            <a:xfrm>
              <a:off x="1431" y="1079"/>
              <a:ext cx="138" cy="102"/>
            </a:xfrm>
            <a:custGeom>
              <a:avLst/>
              <a:gdLst>
                <a:gd name="T0" fmla="*/ 36 w 138"/>
                <a:gd name="T1" fmla="*/ 102 h 102"/>
                <a:gd name="T2" fmla="*/ 0 w 138"/>
                <a:gd name="T3" fmla="*/ 102 h 102"/>
                <a:gd name="T4" fmla="*/ 102 w 138"/>
                <a:gd name="T5" fmla="*/ 0 h 102"/>
                <a:gd name="T6" fmla="*/ 138 w 138"/>
                <a:gd name="T7" fmla="*/ 0 h 102"/>
                <a:gd name="T8" fmla="*/ 36 w 13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02">
                  <a:moveTo>
                    <a:pt x="36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997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27" name="Freeform 607"/>
            <p:cNvSpPr>
              <a:spLocks/>
            </p:cNvSpPr>
            <p:nvPr/>
          </p:nvSpPr>
          <p:spPr bwMode="auto">
            <a:xfrm>
              <a:off x="1401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7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28" name="Freeform 608"/>
            <p:cNvSpPr>
              <a:spLocks/>
            </p:cNvSpPr>
            <p:nvPr/>
          </p:nvSpPr>
          <p:spPr bwMode="auto">
            <a:xfrm>
              <a:off x="1371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7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29" name="Freeform 609"/>
            <p:cNvSpPr>
              <a:spLocks/>
            </p:cNvSpPr>
            <p:nvPr/>
          </p:nvSpPr>
          <p:spPr bwMode="auto">
            <a:xfrm>
              <a:off x="1257" y="1079"/>
              <a:ext cx="216" cy="114"/>
            </a:xfrm>
            <a:custGeom>
              <a:avLst/>
              <a:gdLst>
                <a:gd name="T0" fmla="*/ 114 w 216"/>
                <a:gd name="T1" fmla="*/ 102 h 114"/>
                <a:gd name="T2" fmla="*/ 0 w 216"/>
                <a:gd name="T3" fmla="*/ 114 h 114"/>
                <a:gd name="T4" fmla="*/ 102 w 216"/>
                <a:gd name="T5" fmla="*/ 12 h 114"/>
                <a:gd name="T6" fmla="*/ 216 w 216"/>
                <a:gd name="T7" fmla="*/ 0 h 114"/>
                <a:gd name="T8" fmla="*/ 114 w 21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14">
                  <a:moveTo>
                    <a:pt x="11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216" y="0"/>
                  </a:lnTo>
                  <a:lnTo>
                    <a:pt x="114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0" name="Freeform 610"/>
            <p:cNvSpPr>
              <a:spLocks/>
            </p:cNvSpPr>
            <p:nvPr/>
          </p:nvSpPr>
          <p:spPr bwMode="auto">
            <a:xfrm>
              <a:off x="1341" y="1079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1" name="Freeform 611"/>
            <p:cNvSpPr>
              <a:spLocks/>
            </p:cNvSpPr>
            <p:nvPr/>
          </p:nvSpPr>
          <p:spPr bwMode="auto">
            <a:xfrm>
              <a:off x="1317" y="1085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9D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2" name="Freeform 612"/>
            <p:cNvSpPr>
              <a:spLocks/>
            </p:cNvSpPr>
            <p:nvPr/>
          </p:nvSpPr>
          <p:spPr bwMode="auto">
            <a:xfrm>
              <a:off x="1287" y="1085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3" name="Freeform 613"/>
            <p:cNvSpPr>
              <a:spLocks/>
            </p:cNvSpPr>
            <p:nvPr/>
          </p:nvSpPr>
          <p:spPr bwMode="auto">
            <a:xfrm>
              <a:off x="1257" y="1091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4" name="Freeform 614"/>
            <p:cNvSpPr>
              <a:spLocks/>
            </p:cNvSpPr>
            <p:nvPr/>
          </p:nvSpPr>
          <p:spPr bwMode="auto">
            <a:xfrm>
              <a:off x="1143" y="1091"/>
              <a:ext cx="216" cy="120"/>
            </a:xfrm>
            <a:custGeom>
              <a:avLst/>
              <a:gdLst>
                <a:gd name="T0" fmla="*/ 114 w 216"/>
                <a:gd name="T1" fmla="*/ 102 h 120"/>
                <a:gd name="T2" fmla="*/ 0 w 216"/>
                <a:gd name="T3" fmla="*/ 120 h 120"/>
                <a:gd name="T4" fmla="*/ 102 w 216"/>
                <a:gd name="T5" fmla="*/ 18 h 120"/>
                <a:gd name="T6" fmla="*/ 216 w 216"/>
                <a:gd name="T7" fmla="*/ 0 h 120"/>
                <a:gd name="T8" fmla="*/ 114 w 216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0">
                  <a:moveTo>
                    <a:pt x="114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216" y="0"/>
                  </a:lnTo>
                  <a:lnTo>
                    <a:pt x="114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5" name="Freeform 615"/>
            <p:cNvSpPr>
              <a:spLocks/>
            </p:cNvSpPr>
            <p:nvPr/>
          </p:nvSpPr>
          <p:spPr bwMode="auto">
            <a:xfrm>
              <a:off x="1227" y="1091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6" name="Freeform 616"/>
            <p:cNvSpPr>
              <a:spLocks/>
            </p:cNvSpPr>
            <p:nvPr/>
          </p:nvSpPr>
          <p:spPr bwMode="auto">
            <a:xfrm>
              <a:off x="1197" y="1097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6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1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7" name="Freeform 617"/>
            <p:cNvSpPr>
              <a:spLocks/>
            </p:cNvSpPr>
            <p:nvPr/>
          </p:nvSpPr>
          <p:spPr bwMode="auto">
            <a:xfrm>
              <a:off x="1173" y="1103"/>
              <a:ext cx="126" cy="102"/>
            </a:xfrm>
            <a:custGeom>
              <a:avLst/>
              <a:gdLst>
                <a:gd name="T0" fmla="*/ 24 w 126"/>
                <a:gd name="T1" fmla="*/ 96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9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9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A28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8" name="Freeform 618"/>
            <p:cNvSpPr>
              <a:spLocks/>
            </p:cNvSpPr>
            <p:nvPr/>
          </p:nvSpPr>
          <p:spPr bwMode="auto">
            <a:xfrm>
              <a:off x="1143" y="1103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38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39" name="Freeform 619"/>
            <p:cNvSpPr>
              <a:spLocks/>
            </p:cNvSpPr>
            <p:nvPr/>
          </p:nvSpPr>
          <p:spPr bwMode="auto">
            <a:xfrm>
              <a:off x="1035" y="1109"/>
              <a:ext cx="210" cy="126"/>
            </a:xfrm>
            <a:custGeom>
              <a:avLst/>
              <a:gdLst>
                <a:gd name="T0" fmla="*/ 108 w 210"/>
                <a:gd name="T1" fmla="*/ 102 h 126"/>
                <a:gd name="T2" fmla="*/ 0 w 210"/>
                <a:gd name="T3" fmla="*/ 126 h 126"/>
                <a:gd name="T4" fmla="*/ 102 w 210"/>
                <a:gd name="T5" fmla="*/ 24 h 126"/>
                <a:gd name="T6" fmla="*/ 210 w 210"/>
                <a:gd name="T7" fmla="*/ 0 h 126"/>
                <a:gd name="T8" fmla="*/ 108 w 210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0" name="Freeform 620"/>
            <p:cNvSpPr>
              <a:spLocks/>
            </p:cNvSpPr>
            <p:nvPr/>
          </p:nvSpPr>
          <p:spPr bwMode="auto">
            <a:xfrm>
              <a:off x="1119" y="1109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1" name="Freeform 621"/>
            <p:cNvSpPr>
              <a:spLocks/>
            </p:cNvSpPr>
            <p:nvPr/>
          </p:nvSpPr>
          <p:spPr bwMode="auto">
            <a:xfrm>
              <a:off x="1101" y="1115"/>
              <a:ext cx="120" cy="102"/>
            </a:xfrm>
            <a:custGeom>
              <a:avLst/>
              <a:gdLst>
                <a:gd name="T0" fmla="*/ 18 w 120"/>
                <a:gd name="T1" fmla="*/ 102 h 102"/>
                <a:gd name="T2" fmla="*/ 0 w 120"/>
                <a:gd name="T3" fmla="*/ 102 h 102"/>
                <a:gd name="T4" fmla="*/ 102 w 120"/>
                <a:gd name="T5" fmla="*/ 0 h 102"/>
                <a:gd name="T6" fmla="*/ 120 w 120"/>
                <a:gd name="T7" fmla="*/ 0 h 102"/>
                <a:gd name="T8" fmla="*/ 18 w 120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2">
                  <a:moveTo>
                    <a:pt x="18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2" name="Freeform 622"/>
            <p:cNvSpPr>
              <a:spLocks/>
            </p:cNvSpPr>
            <p:nvPr/>
          </p:nvSpPr>
          <p:spPr bwMode="auto">
            <a:xfrm>
              <a:off x="1077" y="1115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58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3" name="Freeform 623"/>
            <p:cNvSpPr>
              <a:spLocks/>
            </p:cNvSpPr>
            <p:nvPr/>
          </p:nvSpPr>
          <p:spPr bwMode="auto">
            <a:xfrm>
              <a:off x="1053" y="1121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8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4" name="Freeform 624"/>
            <p:cNvSpPr>
              <a:spLocks/>
            </p:cNvSpPr>
            <p:nvPr/>
          </p:nvSpPr>
          <p:spPr bwMode="auto">
            <a:xfrm>
              <a:off x="1035" y="112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78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5" name="Freeform 625"/>
            <p:cNvSpPr>
              <a:spLocks/>
            </p:cNvSpPr>
            <p:nvPr/>
          </p:nvSpPr>
          <p:spPr bwMode="auto">
            <a:xfrm>
              <a:off x="927" y="1133"/>
              <a:ext cx="210" cy="126"/>
            </a:xfrm>
            <a:custGeom>
              <a:avLst/>
              <a:gdLst>
                <a:gd name="T0" fmla="*/ 108 w 210"/>
                <a:gd name="T1" fmla="*/ 102 h 126"/>
                <a:gd name="T2" fmla="*/ 0 w 210"/>
                <a:gd name="T3" fmla="*/ 126 h 126"/>
                <a:gd name="T4" fmla="*/ 102 w 210"/>
                <a:gd name="T5" fmla="*/ 24 h 126"/>
                <a:gd name="T6" fmla="*/ 210 w 210"/>
                <a:gd name="T7" fmla="*/ 0 h 126"/>
                <a:gd name="T8" fmla="*/ 108 w 210"/>
                <a:gd name="T9" fmla="*/ 10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02"/>
                  </a:moveTo>
                  <a:lnTo>
                    <a:pt x="0" y="126"/>
                  </a:lnTo>
                  <a:lnTo>
                    <a:pt x="102" y="24"/>
                  </a:lnTo>
                  <a:lnTo>
                    <a:pt x="210" y="0"/>
                  </a:lnTo>
                  <a:lnTo>
                    <a:pt x="108" y="102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6" name="Freeform 626"/>
            <p:cNvSpPr>
              <a:spLocks/>
            </p:cNvSpPr>
            <p:nvPr/>
          </p:nvSpPr>
          <p:spPr bwMode="auto">
            <a:xfrm>
              <a:off x="1005" y="1133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7" name="Freeform 627"/>
            <p:cNvSpPr>
              <a:spLocks/>
            </p:cNvSpPr>
            <p:nvPr/>
          </p:nvSpPr>
          <p:spPr bwMode="auto">
            <a:xfrm>
              <a:off x="981" y="1139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A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8" name="Freeform 628"/>
            <p:cNvSpPr>
              <a:spLocks/>
            </p:cNvSpPr>
            <p:nvPr/>
          </p:nvSpPr>
          <p:spPr bwMode="auto">
            <a:xfrm>
              <a:off x="957" y="1145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B8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49" name="Freeform 629"/>
            <p:cNvSpPr>
              <a:spLocks/>
            </p:cNvSpPr>
            <p:nvPr/>
          </p:nvSpPr>
          <p:spPr bwMode="auto">
            <a:xfrm>
              <a:off x="927" y="1151"/>
              <a:ext cx="132" cy="108"/>
            </a:xfrm>
            <a:custGeom>
              <a:avLst/>
              <a:gdLst>
                <a:gd name="T0" fmla="*/ 30 w 132"/>
                <a:gd name="T1" fmla="*/ 102 h 108"/>
                <a:gd name="T2" fmla="*/ 0 w 132"/>
                <a:gd name="T3" fmla="*/ 108 h 108"/>
                <a:gd name="T4" fmla="*/ 102 w 132"/>
                <a:gd name="T5" fmla="*/ 6 h 108"/>
                <a:gd name="T6" fmla="*/ 132 w 132"/>
                <a:gd name="T7" fmla="*/ 0 h 108"/>
                <a:gd name="T8" fmla="*/ 30 w 132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C8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0" name="Freeform 630"/>
            <p:cNvSpPr>
              <a:spLocks/>
            </p:cNvSpPr>
            <p:nvPr/>
          </p:nvSpPr>
          <p:spPr bwMode="auto">
            <a:xfrm>
              <a:off x="831" y="1157"/>
              <a:ext cx="198" cy="138"/>
            </a:xfrm>
            <a:custGeom>
              <a:avLst/>
              <a:gdLst>
                <a:gd name="T0" fmla="*/ 96 w 198"/>
                <a:gd name="T1" fmla="*/ 102 h 138"/>
                <a:gd name="T2" fmla="*/ 0 w 198"/>
                <a:gd name="T3" fmla="*/ 138 h 138"/>
                <a:gd name="T4" fmla="*/ 102 w 198"/>
                <a:gd name="T5" fmla="*/ 36 h 138"/>
                <a:gd name="T6" fmla="*/ 198 w 198"/>
                <a:gd name="T7" fmla="*/ 0 h 138"/>
                <a:gd name="T8" fmla="*/ 96 w 198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38">
                  <a:moveTo>
                    <a:pt x="96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98" y="0"/>
                  </a:lnTo>
                  <a:lnTo>
                    <a:pt x="96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1" name="Freeform 631"/>
            <p:cNvSpPr>
              <a:spLocks/>
            </p:cNvSpPr>
            <p:nvPr/>
          </p:nvSpPr>
          <p:spPr bwMode="auto">
            <a:xfrm>
              <a:off x="909" y="115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2" name="Freeform 632"/>
            <p:cNvSpPr>
              <a:spLocks/>
            </p:cNvSpPr>
            <p:nvPr/>
          </p:nvSpPr>
          <p:spPr bwMode="auto">
            <a:xfrm>
              <a:off x="891" y="1163"/>
              <a:ext cx="120" cy="114"/>
            </a:xfrm>
            <a:custGeom>
              <a:avLst/>
              <a:gdLst>
                <a:gd name="T0" fmla="*/ 18 w 120"/>
                <a:gd name="T1" fmla="*/ 102 h 114"/>
                <a:gd name="T2" fmla="*/ 0 w 120"/>
                <a:gd name="T3" fmla="*/ 114 h 114"/>
                <a:gd name="T4" fmla="*/ 102 w 120"/>
                <a:gd name="T5" fmla="*/ 12 h 114"/>
                <a:gd name="T6" fmla="*/ 120 w 120"/>
                <a:gd name="T7" fmla="*/ 0 h 114"/>
                <a:gd name="T8" fmla="*/ 18 w 120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3" name="Freeform 633"/>
            <p:cNvSpPr>
              <a:spLocks/>
            </p:cNvSpPr>
            <p:nvPr/>
          </p:nvSpPr>
          <p:spPr bwMode="auto">
            <a:xfrm>
              <a:off x="873" y="1175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AE8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4" name="Freeform 634"/>
            <p:cNvSpPr>
              <a:spLocks/>
            </p:cNvSpPr>
            <p:nvPr/>
          </p:nvSpPr>
          <p:spPr bwMode="auto">
            <a:xfrm>
              <a:off x="849" y="1181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F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5" name="Freeform 635"/>
            <p:cNvSpPr>
              <a:spLocks/>
            </p:cNvSpPr>
            <p:nvPr/>
          </p:nvSpPr>
          <p:spPr bwMode="auto">
            <a:xfrm>
              <a:off x="831" y="1187"/>
              <a:ext cx="120" cy="108"/>
            </a:xfrm>
            <a:custGeom>
              <a:avLst/>
              <a:gdLst>
                <a:gd name="T0" fmla="*/ 18 w 120"/>
                <a:gd name="T1" fmla="*/ 102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102"/>
                  </a:lnTo>
                  <a:close/>
                </a:path>
              </a:pathLst>
            </a:custGeom>
            <a:solidFill>
              <a:srgbClr val="B08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6" name="Freeform 636"/>
            <p:cNvSpPr>
              <a:spLocks/>
            </p:cNvSpPr>
            <p:nvPr/>
          </p:nvSpPr>
          <p:spPr bwMode="auto">
            <a:xfrm>
              <a:off x="741" y="1193"/>
              <a:ext cx="192" cy="138"/>
            </a:xfrm>
            <a:custGeom>
              <a:avLst/>
              <a:gdLst>
                <a:gd name="T0" fmla="*/ 90 w 192"/>
                <a:gd name="T1" fmla="*/ 102 h 138"/>
                <a:gd name="T2" fmla="*/ 0 w 192"/>
                <a:gd name="T3" fmla="*/ 138 h 138"/>
                <a:gd name="T4" fmla="*/ 102 w 192"/>
                <a:gd name="T5" fmla="*/ 36 h 138"/>
                <a:gd name="T6" fmla="*/ 192 w 192"/>
                <a:gd name="T7" fmla="*/ 0 h 138"/>
                <a:gd name="T8" fmla="*/ 90 w 192"/>
                <a:gd name="T9" fmla="*/ 10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02"/>
                  </a:moveTo>
                  <a:lnTo>
                    <a:pt x="0" y="138"/>
                  </a:lnTo>
                  <a:lnTo>
                    <a:pt x="102" y="36"/>
                  </a:lnTo>
                  <a:lnTo>
                    <a:pt x="192" y="0"/>
                  </a:lnTo>
                  <a:lnTo>
                    <a:pt x="90" y="102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7" name="Freeform 637"/>
            <p:cNvSpPr>
              <a:spLocks/>
            </p:cNvSpPr>
            <p:nvPr/>
          </p:nvSpPr>
          <p:spPr bwMode="auto">
            <a:xfrm>
              <a:off x="807" y="1193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12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8" name="Freeform 638"/>
            <p:cNvSpPr>
              <a:spLocks/>
            </p:cNvSpPr>
            <p:nvPr/>
          </p:nvSpPr>
          <p:spPr bwMode="auto">
            <a:xfrm>
              <a:off x="789" y="1205"/>
              <a:ext cx="120" cy="108"/>
            </a:xfrm>
            <a:custGeom>
              <a:avLst/>
              <a:gdLst>
                <a:gd name="T0" fmla="*/ 18 w 120"/>
                <a:gd name="T1" fmla="*/ 96 h 108"/>
                <a:gd name="T2" fmla="*/ 0 w 120"/>
                <a:gd name="T3" fmla="*/ 108 h 108"/>
                <a:gd name="T4" fmla="*/ 102 w 120"/>
                <a:gd name="T5" fmla="*/ 6 h 108"/>
                <a:gd name="T6" fmla="*/ 120 w 120"/>
                <a:gd name="T7" fmla="*/ 0 h 108"/>
                <a:gd name="T8" fmla="*/ 18 w 120"/>
                <a:gd name="T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96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0" y="0"/>
                  </a:lnTo>
                  <a:lnTo>
                    <a:pt x="18" y="96"/>
                  </a:lnTo>
                  <a:close/>
                </a:path>
              </a:pathLst>
            </a:custGeom>
            <a:solidFill>
              <a:srgbClr val="B38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59" name="Freeform 639"/>
            <p:cNvSpPr>
              <a:spLocks/>
            </p:cNvSpPr>
            <p:nvPr/>
          </p:nvSpPr>
          <p:spPr bwMode="auto">
            <a:xfrm>
              <a:off x="765" y="1211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49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0" name="Freeform 640"/>
            <p:cNvSpPr>
              <a:spLocks/>
            </p:cNvSpPr>
            <p:nvPr/>
          </p:nvSpPr>
          <p:spPr bwMode="auto">
            <a:xfrm>
              <a:off x="741" y="1223"/>
              <a:ext cx="126" cy="108"/>
            </a:xfrm>
            <a:custGeom>
              <a:avLst/>
              <a:gdLst>
                <a:gd name="T0" fmla="*/ 24 w 126"/>
                <a:gd name="T1" fmla="*/ 102 h 108"/>
                <a:gd name="T2" fmla="*/ 0 w 126"/>
                <a:gd name="T3" fmla="*/ 108 h 108"/>
                <a:gd name="T4" fmla="*/ 102 w 126"/>
                <a:gd name="T5" fmla="*/ 6 h 108"/>
                <a:gd name="T6" fmla="*/ 126 w 126"/>
                <a:gd name="T7" fmla="*/ 0 h 108"/>
                <a:gd name="T8" fmla="*/ 24 w 126"/>
                <a:gd name="T9" fmla="*/ 10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2"/>
                  </a:moveTo>
                  <a:lnTo>
                    <a:pt x="0" y="108"/>
                  </a:lnTo>
                  <a:lnTo>
                    <a:pt x="102" y="6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59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1" name="Freeform 641"/>
            <p:cNvSpPr>
              <a:spLocks/>
            </p:cNvSpPr>
            <p:nvPr/>
          </p:nvSpPr>
          <p:spPr bwMode="auto">
            <a:xfrm>
              <a:off x="657" y="1229"/>
              <a:ext cx="186" cy="150"/>
            </a:xfrm>
            <a:custGeom>
              <a:avLst/>
              <a:gdLst>
                <a:gd name="T0" fmla="*/ 84 w 186"/>
                <a:gd name="T1" fmla="*/ 102 h 150"/>
                <a:gd name="T2" fmla="*/ 0 w 186"/>
                <a:gd name="T3" fmla="*/ 150 h 150"/>
                <a:gd name="T4" fmla="*/ 102 w 186"/>
                <a:gd name="T5" fmla="*/ 48 h 150"/>
                <a:gd name="T6" fmla="*/ 186 w 186"/>
                <a:gd name="T7" fmla="*/ 0 h 150"/>
                <a:gd name="T8" fmla="*/ 84 w 186"/>
                <a:gd name="T9" fmla="*/ 10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50">
                  <a:moveTo>
                    <a:pt x="84" y="102"/>
                  </a:moveTo>
                  <a:lnTo>
                    <a:pt x="0" y="150"/>
                  </a:lnTo>
                  <a:lnTo>
                    <a:pt x="102" y="48"/>
                  </a:lnTo>
                  <a:lnTo>
                    <a:pt x="186" y="0"/>
                  </a:lnTo>
                  <a:lnTo>
                    <a:pt x="84" y="102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2" name="Freeform 642"/>
            <p:cNvSpPr>
              <a:spLocks/>
            </p:cNvSpPr>
            <p:nvPr/>
          </p:nvSpPr>
          <p:spPr bwMode="auto">
            <a:xfrm>
              <a:off x="711" y="1229"/>
              <a:ext cx="132" cy="120"/>
            </a:xfrm>
            <a:custGeom>
              <a:avLst/>
              <a:gdLst>
                <a:gd name="T0" fmla="*/ 30 w 132"/>
                <a:gd name="T1" fmla="*/ 102 h 120"/>
                <a:gd name="T2" fmla="*/ 0 w 132"/>
                <a:gd name="T3" fmla="*/ 120 h 120"/>
                <a:gd name="T4" fmla="*/ 102 w 132"/>
                <a:gd name="T5" fmla="*/ 18 h 120"/>
                <a:gd name="T6" fmla="*/ 132 w 132"/>
                <a:gd name="T7" fmla="*/ 0 h 120"/>
                <a:gd name="T8" fmla="*/ 30 w 132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20">
                  <a:moveTo>
                    <a:pt x="30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3" name="Freeform 643"/>
            <p:cNvSpPr>
              <a:spLocks/>
            </p:cNvSpPr>
            <p:nvPr/>
          </p:nvSpPr>
          <p:spPr bwMode="auto">
            <a:xfrm>
              <a:off x="687" y="1247"/>
              <a:ext cx="126" cy="114"/>
            </a:xfrm>
            <a:custGeom>
              <a:avLst/>
              <a:gdLst>
                <a:gd name="T0" fmla="*/ 24 w 126"/>
                <a:gd name="T1" fmla="*/ 102 h 114"/>
                <a:gd name="T2" fmla="*/ 0 w 126"/>
                <a:gd name="T3" fmla="*/ 114 h 114"/>
                <a:gd name="T4" fmla="*/ 102 w 126"/>
                <a:gd name="T5" fmla="*/ 12 h 114"/>
                <a:gd name="T6" fmla="*/ 126 w 126"/>
                <a:gd name="T7" fmla="*/ 0 h 114"/>
                <a:gd name="T8" fmla="*/ 24 w 126"/>
                <a:gd name="T9" fmla="*/ 10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14">
                  <a:moveTo>
                    <a:pt x="24" y="102"/>
                  </a:moveTo>
                  <a:lnTo>
                    <a:pt x="0" y="114"/>
                  </a:lnTo>
                  <a:lnTo>
                    <a:pt x="102" y="12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B8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4" name="Freeform 644"/>
            <p:cNvSpPr>
              <a:spLocks/>
            </p:cNvSpPr>
            <p:nvPr/>
          </p:nvSpPr>
          <p:spPr bwMode="auto">
            <a:xfrm>
              <a:off x="657" y="1259"/>
              <a:ext cx="132" cy="120"/>
            </a:xfrm>
            <a:custGeom>
              <a:avLst/>
              <a:gdLst>
                <a:gd name="T0" fmla="*/ 30 w 132"/>
                <a:gd name="T1" fmla="*/ 102 h 120"/>
                <a:gd name="T2" fmla="*/ 0 w 132"/>
                <a:gd name="T3" fmla="*/ 120 h 120"/>
                <a:gd name="T4" fmla="*/ 102 w 132"/>
                <a:gd name="T5" fmla="*/ 18 h 120"/>
                <a:gd name="T6" fmla="*/ 132 w 132"/>
                <a:gd name="T7" fmla="*/ 0 h 120"/>
                <a:gd name="T8" fmla="*/ 30 w 132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20">
                  <a:moveTo>
                    <a:pt x="30" y="102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BA9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5" name="Freeform 645"/>
            <p:cNvSpPr>
              <a:spLocks/>
            </p:cNvSpPr>
            <p:nvPr/>
          </p:nvSpPr>
          <p:spPr bwMode="auto">
            <a:xfrm>
              <a:off x="579" y="1277"/>
              <a:ext cx="180" cy="144"/>
            </a:xfrm>
            <a:custGeom>
              <a:avLst/>
              <a:gdLst>
                <a:gd name="T0" fmla="*/ 78 w 180"/>
                <a:gd name="T1" fmla="*/ 102 h 144"/>
                <a:gd name="T2" fmla="*/ 0 w 180"/>
                <a:gd name="T3" fmla="*/ 144 h 144"/>
                <a:gd name="T4" fmla="*/ 102 w 180"/>
                <a:gd name="T5" fmla="*/ 42 h 144"/>
                <a:gd name="T6" fmla="*/ 180 w 180"/>
                <a:gd name="T7" fmla="*/ 0 h 144"/>
                <a:gd name="T8" fmla="*/ 78 w 180"/>
                <a:gd name="T9" fmla="*/ 10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44">
                  <a:moveTo>
                    <a:pt x="78" y="102"/>
                  </a:moveTo>
                  <a:lnTo>
                    <a:pt x="0" y="144"/>
                  </a:lnTo>
                  <a:lnTo>
                    <a:pt x="102" y="42"/>
                  </a:lnTo>
                  <a:lnTo>
                    <a:pt x="180" y="0"/>
                  </a:lnTo>
                  <a:lnTo>
                    <a:pt x="78" y="102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6" name="Freeform 646"/>
            <p:cNvSpPr>
              <a:spLocks/>
            </p:cNvSpPr>
            <p:nvPr/>
          </p:nvSpPr>
          <p:spPr bwMode="auto">
            <a:xfrm>
              <a:off x="621" y="1277"/>
              <a:ext cx="138" cy="120"/>
            </a:xfrm>
            <a:custGeom>
              <a:avLst/>
              <a:gdLst>
                <a:gd name="T0" fmla="*/ 36 w 138"/>
                <a:gd name="T1" fmla="*/ 102 h 120"/>
                <a:gd name="T2" fmla="*/ 0 w 138"/>
                <a:gd name="T3" fmla="*/ 120 h 120"/>
                <a:gd name="T4" fmla="*/ 102 w 138"/>
                <a:gd name="T5" fmla="*/ 24 h 120"/>
                <a:gd name="T6" fmla="*/ 138 w 138"/>
                <a:gd name="T7" fmla="*/ 0 h 120"/>
                <a:gd name="T8" fmla="*/ 36 w 138"/>
                <a:gd name="T9" fmla="*/ 10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120">
                  <a:moveTo>
                    <a:pt x="36" y="102"/>
                  </a:moveTo>
                  <a:lnTo>
                    <a:pt x="0" y="120"/>
                  </a:lnTo>
                  <a:lnTo>
                    <a:pt x="102" y="24"/>
                  </a:lnTo>
                  <a:lnTo>
                    <a:pt x="138" y="0"/>
                  </a:lnTo>
                  <a:lnTo>
                    <a:pt x="36" y="102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7" name="Freeform 647"/>
            <p:cNvSpPr>
              <a:spLocks/>
            </p:cNvSpPr>
            <p:nvPr/>
          </p:nvSpPr>
          <p:spPr bwMode="auto">
            <a:xfrm>
              <a:off x="579" y="1301"/>
              <a:ext cx="144" cy="120"/>
            </a:xfrm>
            <a:custGeom>
              <a:avLst/>
              <a:gdLst>
                <a:gd name="T0" fmla="*/ 42 w 144"/>
                <a:gd name="T1" fmla="*/ 96 h 120"/>
                <a:gd name="T2" fmla="*/ 0 w 144"/>
                <a:gd name="T3" fmla="*/ 120 h 120"/>
                <a:gd name="T4" fmla="*/ 102 w 144"/>
                <a:gd name="T5" fmla="*/ 18 h 120"/>
                <a:gd name="T6" fmla="*/ 144 w 144"/>
                <a:gd name="T7" fmla="*/ 0 h 120"/>
                <a:gd name="T8" fmla="*/ 42 w 144"/>
                <a:gd name="T9" fmla="*/ 9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20">
                  <a:moveTo>
                    <a:pt x="42" y="96"/>
                  </a:moveTo>
                  <a:lnTo>
                    <a:pt x="0" y="120"/>
                  </a:lnTo>
                  <a:lnTo>
                    <a:pt x="102" y="18"/>
                  </a:lnTo>
                  <a:lnTo>
                    <a:pt x="144" y="0"/>
                  </a:lnTo>
                  <a:lnTo>
                    <a:pt x="42" y="96"/>
                  </a:lnTo>
                  <a:close/>
                </a:path>
              </a:pathLst>
            </a:custGeom>
            <a:solidFill>
              <a:srgbClr val="BE9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8" name="Freeform 648"/>
            <p:cNvSpPr>
              <a:spLocks/>
            </p:cNvSpPr>
            <p:nvPr/>
          </p:nvSpPr>
          <p:spPr bwMode="auto">
            <a:xfrm>
              <a:off x="513" y="1319"/>
              <a:ext cx="168" cy="156"/>
            </a:xfrm>
            <a:custGeom>
              <a:avLst/>
              <a:gdLst>
                <a:gd name="T0" fmla="*/ 66 w 168"/>
                <a:gd name="T1" fmla="*/ 102 h 156"/>
                <a:gd name="T2" fmla="*/ 0 w 168"/>
                <a:gd name="T3" fmla="*/ 156 h 156"/>
                <a:gd name="T4" fmla="*/ 102 w 168"/>
                <a:gd name="T5" fmla="*/ 54 h 156"/>
                <a:gd name="T6" fmla="*/ 168 w 168"/>
                <a:gd name="T7" fmla="*/ 0 h 156"/>
                <a:gd name="T8" fmla="*/ 66 w 168"/>
                <a:gd name="T9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6">
                  <a:moveTo>
                    <a:pt x="66" y="102"/>
                  </a:moveTo>
                  <a:lnTo>
                    <a:pt x="0" y="156"/>
                  </a:lnTo>
                  <a:lnTo>
                    <a:pt x="102" y="54"/>
                  </a:lnTo>
                  <a:lnTo>
                    <a:pt x="168" y="0"/>
                  </a:lnTo>
                  <a:lnTo>
                    <a:pt x="66" y="102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69" name="Freeform 649"/>
            <p:cNvSpPr>
              <a:spLocks/>
            </p:cNvSpPr>
            <p:nvPr/>
          </p:nvSpPr>
          <p:spPr bwMode="auto">
            <a:xfrm>
              <a:off x="453" y="1373"/>
              <a:ext cx="162" cy="156"/>
            </a:xfrm>
            <a:custGeom>
              <a:avLst/>
              <a:gdLst>
                <a:gd name="T0" fmla="*/ 60 w 162"/>
                <a:gd name="T1" fmla="*/ 102 h 156"/>
                <a:gd name="T2" fmla="*/ 0 w 162"/>
                <a:gd name="T3" fmla="*/ 156 h 156"/>
                <a:gd name="T4" fmla="*/ 102 w 162"/>
                <a:gd name="T5" fmla="*/ 54 h 156"/>
                <a:gd name="T6" fmla="*/ 162 w 162"/>
                <a:gd name="T7" fmla="*/ 0 h 156"/>
                <a:gd name="T8" fmla="*/ 60 w 162"/>
                <a:gd name="T9" fmla="*/ 10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6">
                  <a:moveTo>
                    <a:pt x="60" y="102"/>
                  </a:moveTo>
                  <a:lnTo>
                    <a:pt x="0" y="156"/>
                  </a:lnTo>
                  <a:lnTo>
                    <a:pt x="102" y="54"/>
                  </a:lnTo>
                  <a:lnTo>
                    <a:pt x="162" y="0"/>
                  </a:lnTo>
                  <a:lnTo>
                    <a:pt x="60" y="102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0" name="Freeform 650"/>
            <p:cNvSpPr>
              <a:spLocks/>
            </p:cNvSpPr>
            <p:nvPr/>
          </p:nvSpPr>
          <p:spPr bwMode="auto">
            <a:xfrm>
              <a:off x="2535" y="2010"/>
              <a:ext cx="150" cy="162"/>
            </a:xfrm>
            <a:custGeom>
              <a:avLst/>
              <a:gdLst>
                <a:gd name="T0" fmla="*/ 0 w 150"/>
                <a:gd name="T1" fmla="*/ 162 h 162"/>
                <a:gd name="T2" fmla="*/ 48 w 150"/>
                <a:gd name="T3" fmla="*/ 102 h 162"/>
                <a:gd name="T4" fmla="*/ 150 w 150"/>
                <a:gd name="T5" fmla="*/ 0 h 162"/>
                <a:gd name="T6" fmla="*/ 102 w 150"/>
                <a:gd name="T7" fmla="*/ 60 h 162"/>
                <a:gd name="T8" fmla="*/ 0 w 15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62">
                  <a:moveTo>
                    <a:pt x="0" y="162"/>
                  </a:moveTo>
                  <a:lnTo>
                    <a:pt x="48" y="102"/>
                  </a:lnTo>
                  <a:lnTo>
                    <a:pt x="150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B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1" name="Freeform 651"/>
            <p:cNvSpPr>
              <a:spLocks/>
            </p:cNvSpPr>
            <p:nvPr/>
          </p:nvSpPr>
          <p:spPr bwMode="auto">
            <a:xfrm>
              <a:off x="2583" y="1950"/>
              <a:ext cx="144" cy="162"/>
            </a:xfrm>
            <a:custGeom>
              <a:avLst/>
              <a:gdLst>
                <a:gd name="T0" fmla="*/ 0 w 144"/>
                <a:gd name="T1" fmla="*/ 162 h 162"/>
                <a:gd name="T2" fmla="*/ 42 w 144"/>
                <a:gd name="T3" fmla="*/ 102 h 162"/>
                <a:gd name="T4" fmla="*/ 144 w 144"/>
                <a:gd name="T5" fmla="*/ 0 h 162"/>
                <a:gd name="T6" fmla="*/ 102 w 144"/>
                <a:gd name="T7" fmla="*/ 60 h 162"/>
                <a:gd name="T8" fmla="*/ 0 w 144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62">
                  <a:moveTo>
                    <a:pt x="0" y="162"/>
                  </a:moveTo>
                  <a:lnTo>
                    <a:pt x="42" y="102"/>
                  </a:lnTo>
                  <a:lnTo>
                    <a:pt x="144" y="0"/>
                  </a:lnTo>
                  <a:lnTo>
                    <a:pt x="102" y="6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2" name="Freeform 652"/>
            <p:cNvSpPr>
              <a:spLocks/>
            </p:cNvSpPr>
            <p:nvPr/>
          </p:nvSpPr>
          <p:spPr bwMode="auto">
            <a:xfrm>
              <a:off x="2625" y="1884"/>
              <a:ext cx="132" cy="168"/>
            </a:xfrm>
            <a:custGeom>
              <a:avLst/>
              <a:gdLst>
                <a:gd name="T0" fmla="*/ 0 w 132"/>
                <a:gd name="T1" fmla="*/ 168 h 168"/>
                <a:gd name="T2" fmla="*/ 30 w 132"/>
                <a:gd name="T3" fmla="*/ 102 h 168"/>
                <a:gd name="T4" fmla="*/ 132 w 132"/>
                <a:gd name="T5" fmla="*/ 0 h 168"/>
                <a:gd name="T6" fmla="*/ 102 w 132"/>
                <a:gd name="T7" fmla="*/ 66 h 168"/>
                <a:gd name="T8" fmla="*/ 0 w 132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8">
                  <a:moveTo>
                    <a:pt x="0" y="168"/>
                  </a:moveTo>
                  <a:lnTo>
                    <a:pt x="30" y="102"/>
                  </a:lnTo>
                  <a:lnTo>
                    <a:pt x="132" y="0"/>
                  </a:lnTo>
                  <a:lnTo>
                    <a:pt x="102" y="6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3" name="Freeform 653"/>
            <p:cNvSpPr>
              <a:spLocks/>
            </p:cNvSpPr>
            <p:nvPr/>
          </p:nvSpPr>
          <p:spPr bwMode="auto">
            <a:xfrm>
              <a:off x="2625" y="1914"/>
              <a:ext cx="120" cy="138"/>
            </a:xfrm>
            <a:custGeom>
              <a:avLst/>
              <a:gdLst>
                <a:gd name="T0" fmla="*/ 0 w 120"/>
                <a:gd name="T1" fmla="*/ 138 h 138"/>
                <a:gd name="T2" fmla="*/ 18 w 120"/>
                <a:gd name="T3" fmla="*/ 102 h 138"/>
                <a:gd name="T4" fmla="*/ 120 w 120"/>
                <a:gd name="T5" fmla="*/ 0 h 138"/>
                <a:gd name="T6" fmla="*/ 102 w 120"/>
                <a:gd name="T7" fmla="*/ 36 h 138"/>
                <a:gd name="T8" fmla="*/ 0 w 120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38">
                  <a:moveTo>
                    <a:pt x="0" y="138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4" name="Freeform 654"/>
            <p:cNvSpPr>
              <a:spLocks/>
            </p:cNvSpPr>
            <p:nvPr/>
          </p:nvSpPr>
          <p:spPr bwMode="auto">
            <a:xfrm>
              <a:off x="2643" y="1884"/>
              <a:ext cx="114" cy="132"/>
            </a:xfrm>
            <a:custGeom>
              <a:avLst/>
              <a:gdLst>
                <a:gd name="T0" fmla="*/ 0 w 114"/>
                <a:gd name="T1" fmla="*/ 132 h 132"/>
                <a:gd name="T2" fmla="*/ 12 w 114"/>
                <a:gd name="T3" fmla="*/ 102 h 132"/>
                <a:gd name="T4" fmla="*/ 114 w 114"/>
                <a:gd name="T5" fmla="*/ 0 h 132"/>
                <a:gd name="T6" fmla="*/ 102 w 114"/>
                <a:gd name="T7" fmla="*/ 30 h 132"/>
                <a:gd name="T8" fmla="*/ 0 w 114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32">
                  <a:moveTo>
                    <a:pt x="0" y="132"/>
                  </a:moveTo>
                  <a:lnTo>
                    <a:pt x="12" y="102"/>
                  </a:lnTo>
                  <a:lnTo>
                    <a:pt x="114" y="0"/>
                  </a:lnTo>
                  <a:lnTo>
                    <a:pt x="102" y="3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DAA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5" name="Freeform 655"/>
            <p:cNvSpPr>
              <a:spLocks/>
            </p:cNvSpPr>
            <p:nvPr/>
          </p:nvSpPr>
          <p:spPr bwMode="auto">
            <a:xfrm>
              <a:off x="2655" y="1818"/>
              <a:ext cx="120" cy="168"/>
            </a:xfrm>
            <a:custGeom>
              <a:avLst/>
              <a:gdLst>
                <a:gd name="T0" fmla="*/ 0 w 120"/>
                <a:gd name="T1" fmla="*/ 168 h 168"/>
                <a:gd name="T2" fmla="*/ 18 w 120"/>
                <a:gd name="T3" fmla="*/ 102 h 168"/>
                <a:gd name="T4" fmla="*/ 120 w 120"/>
                <a:gd name="T5" fmla="*/ 0 h 168"/>
                <a:gd name="T6" fmla="*/ 102 w 120"/>
                <a:gd name="T7" fmla="*/ 66 h 168"/>
                <a:gd name="T8" fmla="*/ 0 w 120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8">
                  <a:moveTo>
                    <a:pt x="0" y="168"/>
                  </a:moveTo>
                  <a:lnTo>
                    <a:pt x="18" y="102"/>
                  </a:lnTo>
                  <a:lnTo>
                    <a:pt x="120" y="0"/>
                  </a:lnTo>
                  <a:lnTo>
                    <a:pt x="102" y="6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6" name="Freeform 656"/>
            <p:cNvSpPr>
              <a:spLocks/>
            </p:cNvSpPr>
            <p:nvPr/>
          </p:nvSpPr>
          <p:spPr bwMode="auto">
            <a:xfrm>
              <a:off x="2655" y="1860"/>
              <a:ext cx="108" cy="126"/>
            </a:xfrm>
            <a:custGeom>
              <a:avLst/>
              <a:gdLst>
                <a:gd name="T0" fmla="*/ 0 w 108"/>
                <a:gd name="T1" fmla="*/ 126 h 126"/>
                <a:gd name="T2" fmla="*/ 6 w 108"/>
                <a:gd name="T3" fmla="*/ 102 h 126"/>
                <a:gd name="T4" fmla="*/ 108 w 108"/>
                <a:gd name="T5" fmla="*/ 0 h 126"/>
                <a:gd name="T6" fmla="*/ 102 w 108"/>
                <a:gd name="T7" fmla="*/ 24 h 126"/>
                <a:gd name="T8" fmla="*/ 0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0" y="126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24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7" name="Freeform 657"/>
            <p:cNvSpPr>
              <a:spLocks/>
            </p:cNvSpPr>
            <p:nvPr/>
          </p:nvSpPr>
          <p:spPr bwMode="auto">
            <a:xfrm>
              <a:off x="2661" y="1842"/>
              <a:ext cx="108" cy="120"/>
            </a:xfrm>
            <a:custGeom>
              <a:avLst/>
              <a:gdLst>
                <a:gd name="T0" fmla="*/ 0 w 108"/>
                <a:gd name="T1" fmla="*/ 120 h 120"/>
                <a:gd name="T2" fmla="*/ 6 w 108"/>
                <a:gd name="T3" fmla="*/ 102 h 120"/>
                <a:gd name="T4" fmla="*/ 108 w 108"/>
                <a:gd name="T5" fmla="*/ 0 h 120"/>
                <a:gd name="T6" fmla="*/ 102 w 108"/>
                <a:gd name="T7" fmla="*/ 18 h 120"/>
                <a:gd name="T8" fmla="*/ 0 w 108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0">
                  <a:moveTo>
                    <a:pt x="0" y="120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18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8" name="Freeform 658"/>
            <p:cNvSpPr>
              <a:spLocks/>
            </p:cNvSpPr>
            <p:nvPr/>
          </p:nvSpPr>
          <p:spPr bwMode="auto">
            <a:xfrm>
              <a:off x="2667" y="1818"/>
              <a:ext cx="108" cy="126"/>
            </a:xfrm>
            <a:custGeom>
              <a:avLst/>
              <a:gdLst>
                <a:gd name="T0" fmla="*/ 0 w 108"/>
                <a:gd name="T1" fmla="*/ 126 h 126"/>
                <a:gd name="T2" fmla="*/ 6 w 108"/>
                <a:gd name="T3" fmla="*/ 102 h 126"/>
                <a:gd name="T4" fmla="*/ 108 w 108"/>
                <a:gd name="T5" fmla="*/ 0 h 126"/>
                <a:gd name="T6" fmla="*/ 102 w 108"/>
                <a:gd name="T7" fmla="*/ 24 h 126"/>
                <a:gd name="T8" fmla="*/ 0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0" y="126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24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DDB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79" name="Freeform 659"/>
            <p:cNvSpPr>
              <a:spLocks/>
            </p:cNvSpPr>
            <p:nvPr/>
          </p:nvSpPr>
          <p:spPr bwMode="auto">
            <a:xfrm>
              <a:off x="2673" y="1746"/>
              <a:ext cx="108" cy="174"/>
            </a:xfrm>
            <a:custGeom>
              <a:avLst/>
              <a:gdLst>
                <a:gd name="T0" fmla="*/ 0 w 108"/>
                <a:gd name="T1" fmla="*/ 174 h 174"/>
                <a:gd name="T2" fmla="*/ 6 w 108"/>
                <a:gd name="T3" fmla="*/ 102 h 174"/>
                <a:gd name="T4" fmla="*/ 108 w 108"/>
                <a:gd name="T5" fmla="*/ 0 h 174"/>
                <a:gd name="T6" fmla="*/ 102 w 108"/>
                <a:gd name="T7" fmla="*/ 72 h 174"/>
                <a:gd name="T8" fmla="*/ 0 w 108"/>
                <a:gd name="T9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74">
                  <a:moveTo>
                    <a:pt x="0" y="174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7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0" name="Freeform 660"/>
            <p:cNvSpPr>
              <a:spLocks/>
            </p:cNvSpPr>
            <p:nvPr/>
          </p:nvSpPr>
          <p:spPr bwMode="auto">
            <a:xfrm>
              <a:off x="2673" y="1782"/>
              <a:ext cx="102" cy="138"/>
            </a:xfrm>
            <a:custGeom>
              <a:avLst/>
              <a:gdLst>
                <a:gd name="T0" fmla="*/ 0 w 102"/>
                <a:gd name="T1" fmla="*/ 138 h 138"/>
                <a:gd name="T2" fmla="*/ 0 w 102"/>
                <a:gd name="T3" fmla="*/ 102 h 138"/>
                <a:gd name="T4" fmla="*/ 102 w 102"/>
                <a:gd name="T5" fmla="*/ 0 h 138"/>
                <a:gd name="T6" fmla="*/ 102 w 102"/>
                <a:gd name="T7" fmla="*/ 36 h 138"/>
                <a:gd name="T8" fmla="*/ 0 w 10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8">
                  <a:moveTo>
                    <a:pt x="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1" name="Freeform 661"/>
            <p:cNvSpPr>
              <a:spLocks/>
            </p:cNvSpPr>
            <p:nvPr/>
          </p:nvSpPr>
          <p:spPr bwMode="auto">
            <a:xfrm>
              <a:off x="2673" y="1746"/>
              <a:ext cx="108" cy="138"/>
            </a:xfrm>
            <a:custGeom>
              <a:avLst/>
              <a:gdLst>
                <a:gd name="T0" fmla="*/ 0 w 108"/>
                <a:gd name="T1" fmla="*/ 138 h 138"/>
                <a:gd name="T2" fmla="*/ 6 w 108"/>
                <a:gd name="T3" fmla="*/ 102 h 138"/>
                <a:gd name="T4" fmla="*/ 108 w 108"/>
                <a:gd name="T5" fmla="*/ 0 h 138"/>
                <a:gd name="T6" fmla="*/ 102 w 108"/>
                <a:gd name="T7" fmla="*/ 36 h 138"/>
                <a:gd name="T8" fmla="*/ 0 w 108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8">
                  <a:moveTo>
                    <a:pt x="0" y="138"/>
                  </a:moveTo>
                  <a:lnTo>
                    <a:pt x="6" y="102"/>
                  </a:lnTo>
                  <a:lnTo>
                    <a:pt x="108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E0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2" name="Freeform 662"/>
            <p:cNvSpPr>
              <a:spLocks/>
            </p:cNvSpPr>
            <p:nvPr/>
          </p:nvSpPr>
          <p:spPr bwMode="auto">
            <a:xfrm>
              <a:off x="2673" y="1680"/>
              <a:ext cx="108" cy="168"/>
            </a:xfrm>
            <a:custGeom>
              <a:avLst/>
              <a:gdLst>
                <a:gd name="T0" fmla="*/ 6 w 108"/>
                <a:gd name="T1" fmla="*/ 168 h 168"/>
                <a:gd name="T2" fmla="*/ 0 w 108"/>
                <a:gd name="T3" fmla="*/ 102 h 168"/>
                <a:gd name="T4" fmla="*/ 102 w 108"/>
                <a:gd name="T5" fmla="*/ 0 h 168"/>
                <a:gd name="T6" fmla="*/ 108 w 108"/>
                <a:gd name="T7" fmla="*/ 66 h 168"/>
                <a:gd name="T8" fmla="*/ 6 w 108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68">
                  <a:moveTo>
                    <a:pt x="6" y="16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6"/>
                  </a:lnTo>
                  <a:lnTo>
                    <a:pt x="6" y="168"/>
                  </a:lnTo>
                  <a:close/>
                </a:path>
              </a:pathLst>
            </a:custGeom>
            <a:solidFill>
              <a:srgbClr val="E1B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3" name="Freeform 663"/>
            <p:cNvSpPr>
              <a:spLocks/>
            </p:cNvSpPr>
            <p:nvPr/>
          </p:nvSpPr>
          <p:spPr bwMode="auto">
            <a:xfrm>
              <a:off x="2673" y="1716"/>
              <a:ext cx="108" cy="132"/>
            </a:xfrm>
            <a:custGeom>
              <a:avLst/>
              <a:gdLst>
                <a:gd name="T0" fmla="*/ 6 w 108"/>
                <a:gd name="T1" fmla="*/ 132 h 132"/>
                <a:gd name="T2" fmla="*/ 0 w 108"/>
                <a:gd name="T3" fmla="*/ 102 h 132"/>
                <a:gd name="T4" fmla="*/ 102 w 108"/>
                <a:gd name="T5" fmla="*/ 0 h 132"/>
                <a:gd name="T6" fmla="*/ 108 w 108"/>
                <a:gd name="T7" fmla="*/ 30 h 132"/>
                <a:gd name="T8" fmla="*/ 6 w 108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32">
                  <a:moveTo>
                    <a:pt x="6" y="13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30"/>
                  </a:lnTo>
                  <a:lnTo>
                    <a:pt x="6" y="132"/>
                  </a:lnTo>
                  <a:close/>
                </a:path>
              </a:pathLst>
            </a:custGeom>
            <a:solidFill>
              <a:srgbClr val="E1B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4" name="Freeform 664"/>
            <p:cNvSpPr>
              <a:spLocks/>
            </p:cNvSpPr>
            <p:nvPr/>
          </p:nvSpPr>
          <p:spPr bwMode="auto">
            <a:xfrm>
              <a:off x="2673" y="1680"/>
              <a:ext cx="102" cy="138"/>
            </a:xfrm>
            <a:custGeom>
              <a:avLst/>
              <a:gdLst>
                <a:gd name="T0" fmla="*/ 0 w 102"/>
                <a:gd name="T1" fmla="*/ 138 h 138"/>
                <a:gd name="T2" fmla="*/ 0 w 102"/>
                <a:gd name="T3" fmla="*/ 102 h 138"/>
                <a:gd name="T4" fmla="*/ 102 w 102"/>
                <a:gd name="T5" fmla="*/ 0 h 138"/>
                <a:gd name="T6" fmla="*/ 102 w 102"/>
                <a:gd name="T7" fmla="*/ 36 h 138"/>
                <a:gd name="T8" fmla="*/ 0 w 10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8">
                  <a:moveTo>
                    <a:pt x="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2" y="3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E0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5" name="Freeform 665"/>
            <p:cNvSpPr>
              <a:spLocks/>
            </p:cNvSpPr>
            <p:nvPr/>
          </p:nvSpPr>
          <p:spPr bwMode="auto">
            <a:xfrm>
              <a:off x="2655" y="1613"/>
              <a:ext cx="120" cy="169"/>
            </a:xfrm>
            <a:custGeom>
              <a:avLst/>
              <a:gdLst>
                <a:gd name="T0" fmla="*/ 18 w 120"/>
                <a:gd name="T1" fmla="*/ 169 h 169"/>
                <a:gd name="T2" fmla="*/ 0 w 120"/>
                <a:gd name="T3" fmla="*/ 103 h 169"/>
                <a:gd name="T4" fmla="*/ 102 w 120"/>
                <a:gd name="T5" fmla="*/ 0 h 169"/>
                <a:gd name="T6" fmla="*/ 120 w 120"/>
                <a:gd name="T7" fmla="*/ 67 h 169"/>
                <a:gd name="T8" fmla="*/ 18 w 120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69">
                  <a:moveTo>
                    <a:pt x="18" y="169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20" y="67"/>
                  </a:lnTo>
                  <a:lnTo>
                    <a:pt x="18" y="169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6" name="Freeform 666"/>
            <p:cNvSpPr>
              <a:spLocks/>
            </p:cNvSpPr>
            <p:nvPr/>
          </p:nvSpPr>
          <p:spPr bwMode="auto">
            <a:xfrm>
              <a:off x="2667" y="1656"/>
              <a:ext cx="108" cy="126"/>
            </a:xfrm>
            <a:custGeom>
              <a:avLst/>
              <a:gdLst>
                <a:gd name="T0" fmla="*/ 6 w 108"/>
                <a:gd name="T1" fmla="*/ 126 h 126"/>
                <a:gd name="T2" fmla="*/ 0 w 108"/>
                <a:gd name="T3" fmla="*/ 102 h 126"/>
                <a:gd name="T4" fmla="*/ 102 w 108"/>
                <a:gd name="T5" fmla="*/ 0 h 126"/>
                <a:gd name="T6" fmla="*/ 108 w 108"/>
                <a:gd name="T7" fmla="*/ 24 h 126"/>
                <a:gd name="T8" fmla="*/ 6 w 108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6">
                  <a:moveTo>
                    <a:pt x="6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24"/>
                  </a:lnTo>
                  <a:lnTo>
                    <a:pt x="6" y="126"/>
                  </a:lnTo>
                  <a:close/>
                </a:path>
              </a:pathLst>
            </a:custGeom>
            <a:solidFill>
              <a:srgbClr val="DFB3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7" name="Freeform 667"/>
            <p:cNvSpPr>
              <a:spLocks/>
            </p:cNvSpPr>
            <p:nvPr/>
          </p:nvSpPr>
          <p:spPr bwMode="auto">
            <a:xfrm>
              <a:off x="2661" y="1637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9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9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EB2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8" name="Freeform 668"/>
            <p:cNvSpPr>
              <a:spLocks/>
            </p:cNvSpPr>
            <p:nvPr/>
          </p:nvSpPr>
          <p:spPr bwMode="auto">
            <a:xfrm>
              <a:off x="2655" y="1613"/>
              <a:ext cx="108" cy="127"/>
            </a:xfrm>
            <a:custGeom>
              <a:avLst/>
              <a:gdLst>
                <a:gd name="T0" fmla="*/ 6 w 108"/>
                <a:gd name="T1" fmla="*/ 127 h 127"/>
                <a:gd name="T2" fmla="*/ 0 w 108"/>
                <a:gd name="T3" fmla="*/ 103 h 127"/>
                <a:gd name="T4" fmla="*/ 102 w 108"/>
                <a:gd name="T5" fmla="*/ 0 h 127"/>
                <a:gd name="T6" fmla="*/ 108 w 108"/>
                <a:gd name="T7" fmla="*/ 24 h 127"/>
                <a:gd name="T8" fmla="*/ 6 w 108"/>
                <a:gd name="T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7">
                  <a:moveTo>
                    <a:pt x="6" y="127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24"/>
                  </a:lnTo>
                  <a:lnTo>
                    <a:pt x="6" y="127"/>
                  </a:lnTo>
                  <a:close/>
                </a:path>
              </a:pathLst>
            </a:custGeom>
            <a:solidFill>
              <a:srgbClr val="DDB1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89" name="Freeform 669"/>
            <p:cNvSpPr>
              <a:spLocks/>
            </p:cNvSpPr>
            <p:nvPr/>
          </p:nvSpPr>
          <p:spPr bwMode="auto">
            <a:xfrm>
              <a:off x="2625" y="1547"/>
              <a:ext cx="132" cy="169"/>
            </a:xfrm>
            <a:custGeom>
              <a:avLst/>
              <a:gdLst>
                <a:gd name="T0" fmla="*/ 30 w 132"/>
                <a:gd name="T1" fmla="*/ 169 h 169"/>
                <a:gd name="T2" fmla="*/ 0 w 132"/>
                <a:gd name="T3" fmla="*/ 103 h 169"/>
                <a:gd name="T4" fmla="*/ 102 w 132"/>
                <a:gd name="T5" fmla="*/ 0 h 169"/>
                <a:gd name="T6" fmla="*/ 132 w 132"/>
                <a:gd name="T7" fmla="*/ 66 h 169"/>
                <a:gd name="T8" fmla="*/ 30 w 132"/>
                <a:gd name="T9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69">
                  <a:moveTo>
                    <a:pt x="30" y="169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32" y="66"/>
                  </a:lnTo>
                  <a:lnTo>
                    <a:pt x="30" y="169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0" name="Freeform 670"/>
            <p:cNvSpPr>
              <a:spLocks/>
            </p:cNvSpPr>
            <p:nvPr/>
          </p:nvSpPr>
          <p:spPr bwMode="auto">
            <a:xfrm>
              <a:off x="2649" y="1595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8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CB0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1" name="Freeform 671"/>
            <p:cNvSpPr>
              <a:spLocks/>
            </p:cNvSpPr>
            <p:nvPr/>
          </p:nvSpPr>
          <p:spPr bwMode="auto">
            <a:xfrm>
              <a:off x="2643" y="1583"/>
              <a:ext cx="108" cy="115"/>
            </a:xfrm>
            <a:custGeom>
              <a:avLst/>
              <a:gdLst>
                <a:gd name="T0" fmla="*/ 6 w 108"/>
                <a:gd name="T1" fmla="*/ 115 h 115"/>
                <a:gd name="T2" fmla="*/ 0 w 108"/>
                <a:gd name="T3" fmla="*/ 103 h 115"/>
                <a:gd name="T4" fmla="*/ 102 w 108"/>
                <a:gd name="T5" fmla="*/ 0 h 115"/>
                <a:gd name="T6" fmla="*/ 108 w 108"/>
                <a:gd name="T7" fmla="*/ 12 h 115"/>
                <a:gd name="T8" fmla="*/ 6 w 108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5">
                  <a:moveTo>
                    <a:pt x="6" y="115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5"/>
                  </a:lnTo>
                  <a:close/>
                </a:path>
              </a:pathLst>
            </a:custGeom>
            <a:solidFill>
              <a:srgbClr val="DBA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2" name="Freeform 672"/>
            <p:cNvSpPr>
              <a:spLocks/>
            </p:cNvSpPr>
            <p:nvPr/>
          </p:nvSpPr>
          <p:spPr bwMode="auto">
            <a:xfrm>
              <a:off x="2631" y="1565"/>
              <a:ext cx="114" cy="121"/>
            </a:xfrm>
            <a:custGeom>
              <a:avLst/>
              <a:gdLst>
                <a:gd name="T0" fmla="*/ 12 w 114"/>
                <a:gd name="T1" fmla="*/ 121 h 121"/>
                <a:gd name="T2" fmla="*/ 0 w 114"/>
                <a:gd name="T3" fmla="*/ 103 h 121"/>
                <a:gd name="T4" fmla="*/ 102 w 114"/>
                <a:gd name="T5" fmla="*/ 0 h 121"/>
                <a:gd name="T6" fmla="*/ 114 w 114"/>
                <a:gd name="T7" fmla="*/ 18 h 121"/>
                <a:gd name="T8" fmla="*/ 12 w 114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21">
                  <a:moveTo>
                    <a:pt x="12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14" y="18"/>
                  </a:lnTo>
                  <a:lnTo>
                    <a:pt x="12" y="121"/>
                  </a:lnTo>
                  <a:close/>
                </a:path>
              </a:pathLst>
            </a:custGeom>
            <a:solidFill>
              <a:srgbClr val="DAA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3" name="Freeform 673"/>
            <p:cNvSpPr>
              <a:spLocks/>
            </p:cNvSpPr>
            <p:nvPr/>
          </p:nvSpPr>
          <p:spPr bwMode="auto">
            <a:xfrm>
              <a:off x="2625" y="1547"/>
              <a:ext cx="108" cy="121"/>
            </a:xfrm>
            <a:custGeom>
              <a:avLst/>
              <a:gdLst>
                <a:gd name="T0" fmla="*/ 6 w 108"/>
                <a:gd name="T1" fmla="*/ 121 h 121"/>
                <a:gd name="T2" fmla="*/ 0 w 108"/>
                <a:gd name="T3" fmla="*/ 103 h 121"/>
                <a:gd name="T4" fmla="*/ 102 w 108"/>
                <a:gd name="T5" fmla="*/ 0 h 121"/>
                <a:gd name="T6" fmla="*/ 108 w 108"/>
                <a:gd name="T7" fmla="*/ 18 h 121"/>
                <a:gd name="T8" fmla="*/ 6 w 108"/>
                <a:gd name="T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21">
                  <a:moveTo>
                    <a:pt x="6" y="121"/>
                  </a:moveTo>
                  <a:lnTo>
                    <a:pt x="0" y="103"/>
                  </a:lnTo>
                  <a:lnTo>
                    <a:pt x="102" y="0"/>
                  </a:lnTo>
                  <a:lnTo>
                    <a:pt x="108" y="18"/>
                  </a:lnTo>
                  <a:lnTo>
                    <a:pt x="6" y="121"/>
                  </a:lnTo>
                  <a:close/>
                </a:path>
              </a:pathLst>
            </a:custGeom>
            <a:solidFill>
              <a:srgbClr val="D9A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4" name="Freeform 674"/>
            <p:cNvSpPr>
              <a:spLocks/>
            </p:cNvSpPr>
            <p:nvPr/>
          </p:nvSpPr>
          <p:spPr bwMode="auto">
            <a:xfrm>
              <a:off x="2583" y="1487"/>
              <a:ext cx="144" cy="163"/>
            </a:xfrm>
            <a:custGeom>
              <a:avLst/>
              <a:gdLst>
                <a:gd name="T0" fmla="*/ 42 w 144"/>
                <a:gd name="T1" fmla="*/ 163 h 163"/>
                <a:gd name="T2" fmla="*/ 0 w 144"/>
                <a:gd name="T3" fmla="*/ 102 h 163"/>
                <a:gd name="T4" fmla="*/ 102 w 144"/>
                <a:gd name="T5" fmla="*/ 0 h 163"/>
                <a:gd name="T6" fmla="*/ 144 w 144"/>
                <a:gd name="T7" fmla="*/ 60 h 163"/>
                <a:gd name="T8" fmla="*/ 42 w 144"/>
                <a:gd name="T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63">
                  <a:moveTo>
                    <a:pt x="42" y="163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44" y="60"/>
                  </a:lnTo>
                  <a:lnTo>
                    <a:pt x="42" y="163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5" name="Freeform 675"/>
            <p:cNvSpPr>
              <a:spLocks/>
            </p:cNvSpPr>
            <p:nvPr/>
          </p:nvSpPr>
          <p:spPr bwMode="auto">
            <a:xfrm>
              <a:off x="2619" y="1541"/>
              <a:ext cx="108" cy="109"/>
            </a:xfrm>
            <a:custGeom>
              <a:avLst/>
              <a:gdLst>
                <a:gd name="T0" fmla="*/ 6 w 108"/>
                <a:gd name="T1" fmla="*/ 109 h 109"/>
                <a:gd name="T2" fmla="*/ 0 w 108"/>
                <a:gd name="T3" fmla="*/ 102 h 109"/>
                <a:gd name="T4" fmla="*/ 102 w 108"/>
                <a:gd name="T5" fmla="*/ 0 h 109"/>
                <a:gd name="T6" fmla="*/ 108 w 108"/>
                <a:gd name="T7" fmla="*/ 6 h 109"/>
                <a:gd name="T8" fmla="*/ 6 w 108"/>
                <a:gd name="T9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9">
                  <a:moveTo>
                    <a:pt x="6" y="109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9"/>
                  </a:lnTo>
                  <a:close/>
                </a:path>
              </a:pathLst>
            </a:custGeom>
            <a:solidFill>
              <a:srgbClr val="D8AC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6" name="Freeform 676"/>
            <p:cNvSpPr>
              <a:spLocks/>
            </p:cNvSpPr>
            <p:nvPr/>
          </p:nvSpPr>
          <p:spPr bwMode="auto">
            <a:xfrm>
              <a:off x="2613" y="1529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7AB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7" name="Freeform 677"/>
            <p:cNvSpPr>
              <a:spLocks/>
            </p:cNvSpPr>
            <p:nvPr/>
          </p:nvSpPr>
          <p:spPr bwMode="auto">
            <a:xfrm>
              <a:off x="2607" y="1517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6A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8" name="Freeform 678"/>
            <p:cNvSpPr>
              <a:spLocks/>
            </p:cNvSpPr>
            <p:nvPr/>
          </p:nvSpPr>
          <p:spPr bwMode="auto">
            <a:xfrm>
              <a:off x="2601" y="1505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5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6999" name="Freeform 679"/>
            <p:cNvSpPr>
              <a:spLocks/>
            </p:cNvSpPr>
            <p:nvPr/>
          </p:nvSpPr>
          <p:spPr bwMode="auto">
            <a:xfrm>
              <a:off x="2595" y="149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4A9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0" name="Freeform 680"/>
            <p:cNvSpPr>
              <a:spLocks/>
            </p:cNvSpPr>
            <p:nvPr/>
          </p:nvSpPr>
          <p:spPr bwMode="auto">
            <a:xfrm>
              <a:off x="2583" y="148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D3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1" name="Freeform 681"/>
            <p:cNvSpPr>
              <a:spLocks/>
            </p:cNvSpPr>
            <p:nvPr/>
          </p:nvSpPr>
          <p:spPr bwMode="auto">
            <a:xfrm>
              <a:off x="2535" y="1427"/>
              <a:ext cx="150" cy="162"/>
            </a:xfrm>
            <a:custGeom>
              <a:avLst/>
              <a:gdLst>
                <a:gd name="T0" fmla="*/ 48 w 150"/>
                <a:gd name="T1" fmla="*/ 162 h 162"/>
                <a:gd name="T2" fmla="*/ 0 w 150"/>
                <a:gd name="T3" fmla="*/ 102 h 162"/>
                <a:gd name="T4" fmla="*/ 102 w 150"/>
                <a:gd name="T5" fmla="*/ 0 h 162"/>
                <a:gd name="T6" fmla="*/ 150 w 150"/>
                <a:gd name="T7" fmla="*/ 60 h 162"/>
                <a:gd name="T8" fmla="*/ 48 w 150"/>
                <a:gd name="T9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62">
                  <a:moveTo>
                    <a:pt x="48" y="16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50" y="60"/>
                  </a:lnTo>
                  <a:lnTo>
                    <a:pt x="48" y="162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2" name="Freeform 682"/>
            <p:cNvSpPr>
              <a:spLocks/>
            </p:cNvSpPr>
            <p:nvPr/>
          </p:nvSpPr>
          <p:spPr bwMode="auto">
            <a:xfrm>
              <a:off x="2577" y="1475"/>
              <a:ext cx="108" cy="114"/>
            </a:xfrm>
            <a:custGeom>
              <a:avLst/>
              <a:gdLst>
                <a:gd name="T0" fmla="*/ 6 w 108"/>
                <a:gd name="T1" fmla="*/ 114 h 114"/>
                <a:gd name="T2" fmla="*/ 0 w 108"/>
                <a:gd name="T3" fmla="*/ 102 h 114"/>
                <a:gd name="T4" fmla="*/ 102 w 108"/>
                <a:gd name="T5" fmla="*/ 0 h 114"/>
                <a:gd name="T6" fmla="*/ 108 w 108"/>
                <a:gd name="T7" fmla="*/ 12 h 114"/>
                <a:gd name="T8" fmla="*/ 6 w 10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14">
                  <a:moveTo>
                    <a:pt x="6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14"/>
                  </a:lnTo>
                  <a:close/>
                </a:path>
              </a:pathLst>
            </a:custGeom>
            <a:solidFill>
              <a:srgbClr val="D2A8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3" name="Freeform 683"/>
            <p:cNvSpPr>
              <a:spLocks/>
            </p:cNvSpPr>
            <p:nvPr/>
          </p:nvSpPr>
          <p:spPr bwMode="auto">
            <a:xfrm>
              <a:off x="2571" y="146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D1A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4" name="Freeform 684"/>
            <p:cNvSpPr>
              <a:spLocks/>
            </p:cNvSpPr>
            <p:nvPr/>
          </p:nvSpPr>
          <p:spPr bwMode="auto">
            <a:xfrm>
              <a:off x="2559" y="145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D0A6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5" name="Freeform 685"/>
            <p:cNvSpPr>
              <a:spLocks/>
            </p:cNvSpPr>
            <p:nvPr/>
          </p:nvSpPr>
          <p:spPr bwMode="auto">
            <a:xfrm>
              <a:off x="2553" y="1451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96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FA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6" name="Freeform 686"/>
            <p:cNvSpPr>
              <a:spLocks/>
            </p:cNvSpPr>
            <p:nvPr/>
          </p:nvSpPr>
          <p:spPr bwMode="auto">
            <a:xfrm>
              <a:off x="2547" y="143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12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12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EA4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7" name="Freeform 687"/>
            <p:cNvSpPr>
              <a:spLocks/>
            </p:cNvSpPr>
            <p:nvPr/>
          </p:nvSpPr>
          <p:spPr bwMode="auto">
            <a:xfrm>
              <a:off x="2535" y="142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D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8" name="Freeform 688"/>
            <p:cNvSpPr>
              <a:spLocks/>
            </p:cNvSpPr>
            <p:nvPr/>
          </p:nvSpPr>
          <p:spPr bwMode="auto">
            <a:xfrm>
              <a:off x="2475" y="1373"/>
              <a:ext cx="162" cy="156"/>
            </a:xfrm>
            <a:custGeom>
              <a:avLst/>
              <a:gdLst>
                <a:gd name="T0" fmla="*/ 60 w 162"/>
                <a:gd name="T1" fmla="*/ 156 h 156"/>
                <a:gd name="T2" fmla="*/ 0 w 162"/>
                <a:gd name="T3" fmla="*/ 102 h 156"/>
                <a:gd name="T4" fmla="*/ 102 w 162"/>
                <a:gd name="T5" fmla="*/ 0 h 156"/>
                <a:gd name="T6" fmla="*/ 162 w 162"/>
                <a:gd name="T7" fmla="*/ 54 h 156"/>
                <a:gd name="T8" fmla="*/ 60 w 162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156">
                  <a:moveTo>
                    <a:pt x="60" y="15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2" y="54"/>
                  </a:lnTo>
                  <a:lnTo>
                    <a:pt x="60" y="156"/>
                  </a:lnTo>
                  <a:close/>
                </a:path>
              </a:pathLst>
            </a:custGeom>
            <a:solidFill>
              <a:srgbClr val="CC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09" name="Freeform 689"/>
            <p:cNvSpPr>
              <a:spLocks/>
            </p:cNvSpPr>
            <p:nvPr/>
          </p:nvSpPr>
          <p:spPr bwMode="auto">
            <a:xfrm>
              <a:off x="2523" y="141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CA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0" name="Freeform 690"/>
            <p:cNvSpPr>
              <a:spLocks/>
            </p:cNvSpPr>
            <p:nvPr/>
          </p:nvSpPr>
          <p:spPr bwMode="auto">
            <a:xfrm>
              <a:off x="2511" y="1409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BA2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1" name="Freeform 691"/>
            <p:cNvSpPr>
              <a:spLocks/>
            </p:cNvSpPr>
            <p:nvPr/>
          </p:nvSpPr>
          <p:spPr bwMode="auto">
            <a:xfrm>
              <a:off x="2499" y="139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AA1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2" name="Freeform 692"/>
            <p:cNvSpPr>
              <a:spLocks/>
            </p:cNvSpPr>
            <p:nvPr/>
          </p:nvSpPr>
          <p:spPr bwMode="auto">
            <a:xfrm>
              <a:off x="2487" y="138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9A0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3" name="Freeform 693"/>
            <p:cNvSpPr>
              <a:spLocks/>
            </p:cNvSpPr>
            <p:nvPr/>
          </p:nvSpPr>
          <p:spPr bwMode="auto">
            <a:xfrm>
              <a:off x="2475" y="1373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8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4" name="Freeform 694"/>
            <p:cNvSpPr>
              <a:spLocks/>
            </p:cNvSpPr>
            <p:nvPr/>
          </p:nvSpPr>
          <p:spPr bwMode="auto">
            <a:xfrm>
              <a:off x="2409" y="1319"/>
              <a:ext cx="168" cy="156"/>
            </a:xfrm>
            <a:custGeom>
              <a:avLst/>
              <a:gdLst>
                <a:gd name="T0" fmla="*/ 66 w 168"/>
                <a:gd name="T1" fmla="*/ 156 h 156"/>
                <a:gd name="T2" fmla="*/ 0 w 168"/>
                <a:gd name="T3" fmla="*/ 102 h 156"/>
                <a:gd name="T4" fmla="*/ 102 w 168"/>
                <a:gd name="T5" fmla="*/ 0 h 156"/>
                <a:gd name="T6" fmla="*/ 168 w 168"/>
                <a:gd name="T7" fmla="*/ 54 h 156"/>
                <a:gd name="T8" fmla="*/ 66 w 168"/>
                <a:gd name="T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156">
                  <a:moveTo>
                    <a:pt x="66" y="15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68" y="54"/>
                  </a:lnTo>
                  <a:lnTo>
                    <a:pt x="66" y="156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5" name="Freeform 695"/>
            <p:cNvSpPr>
              <a:spLocks/>
            </p:cNvSpPr>
            <p:nvPr/>
          </p:nvSpPr>
          <p:spPr bwMode="auto">
            <a:xfrm>
              <a:off x="2463" y="1367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79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6" name="Freeform 696"/>
            <p:cNvSpPr>
              <a:spLocks/>
            </p:cNvSpPr>
            <p:nvPr/>
          </p:nvSpPr>
          <p:spPr bwMode="auto">
            <a:xfrm>
              <a:off x="2451" y="1355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69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7" name="Freeform 697"/>
            <p:cNvSpPr>
              <a:spLocks/>
            </p:cNvSpPr>
            <p:nvPr/>
          </p:nvSpPr>
          <p:spPr bwMode="auto">
            <a:xfrm>
              <a:off x="2445" y="1349"/>
              <a:ext cx="108" cy="108"/>
            </a:xfrm>
            <a:custGeom>
              <a:avLst/>
              <a:gdLst>
                <a:gd name="T0" fmla="*/ 6 w 108"/>
                <a:gd name="T1" fmla="*/ 108 h 108"/>
                <a:gd name="T2" fmla="*/ 0 w 108"/>
                <a:gd name="T3" fmla="*/ 102 h 108"/>
                <a:gd name="T4" fmla="*/ 102 w 108"/>
                <a:gd name="T5" fmla="*/ 0 h 108"/>
                <a:gd name="T6" fmla="*/ 108 w 108"/>
                <a:gd name="T7" fmla="*/ 6 h 108"/>
                <a:gd name="T8" fmla="*/ 6 w 108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108">
                  <a:moveTo>
                    <a:pt x="6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08" y="6"/>
                  </a:lnTo>
                  <a:lnTo>
                    <a:pt x="6" y="108"/>
                  </a:lnTo>
                  <a:close/>
                </a:path>
              </a:pathLst>
            </a:custGeom>
            <a:solidFill>
              <a:srgbClr val="C59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8" name="Freeform 698"/>
            <p:cNvSpPr>
              <a:spLocks/>
            </p:cNvSpPr>
            <p:nvPr/>
          </p:nvSpPr>
          <p:spPr bwMode="auto">
            <a:xfrm>
              <a:off x="2433" y="1337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49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19" name="Freeform 699"/>
            <p:cNvSpPr>
              <a:spLocks/>
            </p:cNvSpPr>
            <p:nvPr/>
          </p:nvSpPr>
          <p:spPr bwMode="auto">
            <a:xfrm>
              <a:off x="2421" y="1331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C39B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0" name="Freeform 700"/>
            <p:cNvSpPr>
              <a:spLocks/>
            </p:cNvSpPr>
            <p:nvPr/>
          </p:nvSpPr>
          <p:spPr bwMode="auto">
            <a:xfrm>
              <a:off x="2409" y="1319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2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1" name="Freeform 701"/>
            <p:cNvSpPr>
              <a:spLocks/>
            </p:cNvSpPr>
            <p:nvPr/>
          </p:nvSpPr>
          <p:spPr bwMode="auto">
            <a:xfrm>
              <a:off x="2331" y="1277"/>
              <a:ext cx="180" cy="144"/>
            </a:xfrm>
            <a:custGeom>
              <a:avLst/>
              <a:gdLst>
                <a:gd name="T0" fmla="*/ 78 w 180"/>
                <a:gd name="T1" fmla="*/ 144 h 144"/>
                <a:gd name="T2" fmla="*/ 0 w 180"/>
                <a:gd name="T3" fmla="*/ 102 h 144"/>
                <a:gd name="T4" fmla="*/ 102 w 180"/>
                <a:gd name="T5" fmla="*/ 0 h 144"/>
                <a:gd name="T6" fmla="*/ 180 w 180"/>
                <a:gd name="T7" fmla="*/ 42 h 144"/>
                <a:gd name="T8" fmla="*/ 78 w 180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144">
                  <a:moveTo>
                    <a:pt x="78" y="14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80" y="42"/>
                  </a:lnTo>
                  <a:lnTo>
                    <a:pt x="78" y="144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2" name="Freeform 702"/>
            <p:cNvSpPr>
              <a:spLocks/>
            </p:cNvSpPr>
            <p:nvPr/>
          </p:nvSpPr>
          <p:spPr bwMode="auto">
            <a:xfrm>
              <a:off x="2391" y="131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C19A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3" name="Freeform 703"/>
            <p:cNvSpPr>
              <a:spLocks/>
            </p:cNvSpPr>
            <p:nvPr/>
          </p:nvSpPr>
          <p:spPr bwMode="auto">
            <a:xfrm>
              <a:off x="2379" y="1301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C099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4" name="Freeform 704"/>
            <p:cNvSpPr>
              <a:spLocks/>
            </p:cNvSpPr>
            <p:nvPr/>
          </p:nvSpPr>
          <p:spPr bwMode="auto">
            <a:xfrm>
              <a:off x="2361" y="129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F98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5" name="Freeform 705"/>
            <p:cNvSpPr>
              <a:spLocks/>
            </p:cNvSpPr>
            <p:nvPr/>
          </p:nvSpPr>
          <p:spPr bwMode="auto">
            <a:xfrm>
              <a:off x="2349" y="1283"/>
              <a:ext cx="114" cy="114"/>
            </a:xfrm>
            <a:custGeom>
              <a:avLst/>
              <a:gdLst>
                <a:gd name="T0" fmla="*/ 12 w 114"/>
                <a:gd name="T1" fmla="*/ 114 h 114"/>
                <a:gd name="T2" fmla="*/ 0 w 114"/>
                <a:gd name="T3" fmla="*/ 102 h 114"/>
                <a:gd name="T4" fmla="*/ 102 w 114"/>
                <a:gd name="T5" fmla="*/ 0 h 114"/>
                <a:gd name="T6" fmla="*/ 114 w 114"/>
                <a:gd name="T7" fmla="*/ 12 h 114"/>
                <a:gd name="T8" fmla="*/ 12 w 11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14">
                  <a:moveTo>
                    <a:pt x="12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12"/>
                  </a:lnTo>
                  <a:lnTo>
                    <a:pt x="12" y="114"/>
                  </a:lnTo>
                  <a:close/>
                </a:path>
              </a:pathLst>
            </a:custGeom>
            <a:solidFill>
              <a:srgbClr val="BE97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6" name="Freeform 706"/>
            <p:cNvSpPr>
              <a:spLocks/>
            </p:cNvSpPr>
            <p:nvPr/>
          </p:nvSpPr>
          <p:spPr bwMode="auto">
            <a:xfrm>
              <a:off x="2331" y="127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D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7" name="Freeform 707"/>
            <p:cNvSpPr>
              <a:spLocks/>
            </p:cNvSpPr>
            <p:nvPr/>
          </p:nvSpPr>
          <p:spPr bwMode="auto">
            <a:xfrm>
              <a:off x="2247" y="1229"/>
              <a:ext cx="186" cy="150"/>
            </a:xfrm>
            <a:custGeom>
              <a:avLst/>
              <a:gdLst>
                <a:gd name="T0" fmla="*/ 84 w 186"/>
                <a:gd name="T1" fmla="*/ 150 h 150"/>
                <a:gd name="T2" fmla="*/ 0 w 186"/>
                <a:gd name="T3" fmla="*/ 102 h 150"/>
                <a:gd name="T4" fmla="*/ 102 w 186"/>
                <a:gd name="T5" fmla="*/ 0 h 150"/>
                <a:gd name="T6" fmla="*/ 186 w 186"/>
                <a:gd name="T7" fmla="*/ 48 h 150"/>
                <a:gd name="T8" fmla="*/ 84 w 186"/>
                <a:gd name="T9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150">
                  <a:moveTo>
                    <a:pt x="84" y="15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86" y="48"/>
                  </a:lnTo>
                  <a:lnTo>
                    <a:pt x="84" y="150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8" name="Freeform 708"/>
            <p:cNvSpPr>
              <a:spLocks/>
            </p:cNvSpPr>
            <p:nvPr/>
          </p:nvSpPr>
          <p:spPr bwMode="auto">
            <a:xfrm>
              <a:off x="2313" y="1265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C9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29" name="Freeform 709"/>
            <p:cNvSpPr>
              <a:spLocks/>
            </p:cNvSpPr>
            <p:nvPr/>
          </p:nvSpPr>
          <p:spPr bwMode="auto">
            <a:xfrm>
              <a:off x="2301" y="1259"/>
              <a:ext cx="114" cy="108"/>
            </a:xfrm>
            <a:custGeom>
              <a:avLst/>
              <a:gdLst>
                <a:gd name="T0" fmla="*/ 12 w 114"/>
                <a:gd name="T1" fmla="*/ 108 h 108"/>
                <a:gd name="T2" fmla="*/ 0 w 114"/>
                <a:gd name="T3" fmla="*/ 102 h 108"/>
                <a:gd name="T4" fmla="*/ 102 w 114"/>
                <a:gd name="T5" fmla="*/ 0 h 108"/>
                <a:gd name="T6" fmla="*/ 114 w 114"/>
                <a:gd name="T7" fmla="*/ 6 h 108"/>
                <a:gd name="T8" fmla="*/ 12 w 114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108">
                  <a:moveTo>
                    <a:pt x="12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14" y="6"/>
                  </a:lnTo>
                  <a:lnTo>
                    <a:pt x="12" y="108"/>
                  </a:lnTo>
                  <a:close/>
                </a:path>
              </a:pathLst>
            </a:custGeom>
            <a:solidFill>
              <a:srgbClr val="BB9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0" name="Freeform 710"/>
            <p:cNvSpPr>
              <a:spLocks/>
            </p:cNvSpPr>
            <p:nvPr/>
          </p:nvSpPr>
          <p:spPr bwMode="auto">
            <a:xfrm>
              <a:off x="2283" y="1247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A9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1" name="Freeform 711"/>
            <p:cNvSpPr>
              <a:spLocks/>
            </p:cNvSpPr>
            <p:nvPr/>
          </p:nvSpPr>
          <p:spPr bwMode="auto">
            <a:xfrm>
              <a:off x="2265" y="1241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993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2" name="Freeform 712"/>
            <p:cNvSpPr>
              <a:spLocks/>
            </p:cNvSpPr>
            <p:nvPr/>
          </p:nvSpPr>
          <p:spPr bwMode="auto">
            <a:xfrm>
              <a:off x="2247" y="1229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8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3" name="Freeform 713"/>
            <p:cNvSpPr>
              <a:spLocks/>
            </p:cNvSpPr>
            <p:nvPr/>
          </p:nvSpPr>
          <p:spPr bwMode="auto">
            <a:xfrm>
              <a:off x="2157" y="1193"/>
              <a:ext cx="192" cy="138"/>
            </a:xfrm>
            <a:custGeom>
              <a:avLst/>
              <a:gdLst>
                <a:gd name="T0" fmla="*/ 90 w 192"/>
                <a:gd name="T1" fmla="*/ 138 h 138"/>
                <a:gd name="T2" fmla="*/ 0 w 192"/>
                <a:gd name="T3" fmla="*/ 102 h 138"/>
                <a:gd name="T4" fmla="*/ 102 w 192"/>
                <a:gd name="T5" fmla="*/ 0 h 138"/>
                <a:gd name="T6" fmla="*/ 192 w 192"/>
                <a:gd name="T7" fmla="*/ 36 h 138"/>
                <a:gd name="T8" fmla="*/ 90 w 19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8">
                  <a:moveTo>
                    <a:pt x="90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2" y="36"/>
                  </a:lnTo>
                  <a:lnTo>
                    <a:pt x="90" y="138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4" name="Freeform 714"/>
            <p:cNvSpPr>
              <a:spLocks/>
            </p:cNvSpPr>
            <p:nvPr/>
          </p:nvSpPr>
          <p:spPr bwMode="auto">
            <a:xfrm>
              <a:off x="2229" y="122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79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5" name="Freeform 715"/>
            <p:cNvSpPr>
              <a:spLocks/>
            </p:cNvSpPr>
            <p:nvPr/>
          </p:nvSpPr>
          <p:spPr bwMode="auto">
            <a:xfrm>
              <a:off x="2211" y="121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69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6" name="Freeform 716"/>
            <p:cNvSpPr>
              <a:spLocks/>
            </p:cNvSpPr>
            <p:nvPr/>
          </p:nvSpPr>
          <p:spPr bwMode="auto">
            <a:xfrm>
              <a:off x="2193" y="1205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B590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7" name="Freeform 717"/>
            <p:cNvSpPr>
              <a:spLocks/>
            </p:cNvSpPr>
            <p:nvPr/>
          </p:nvSpPr>
          <p:spPr bwMode="auto">
            <a:xfrm>
              <a:off x="2175" y="1199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48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8" name="Freeform 718"/>
            <p:cNvSpPr>
              <a:spLocks/>
            </p:cNvSpPr>
            <p:nvPr/>
          </p:nvSpPr>
          <p:spPr bwMode="auto">
            <a:xfrm>
              <a:off x="2157" y="1193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3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39" name="Freeform 719"/>
            <p:cNvSpPr>
              <a:spLocks/>
            </p:cNvSpPr>
            <p:nvPr/>
          </p:nvSpPr>
          <p:spPr bwMode="auto">
            <a:xfrm>
              <a:off x="2061" y="1157"/>
              <a:ext cx="198" cy="138"/>
            </a:xfrm>
            <a:custGeom>
              <a:avLst/>
              <a:gdLst>
                <a:gd name="T0" fmla="*/ 96 w 198"/>
                <a:gd name="T1" fmla="*/ 138 h 138"/>
                <a:gd name="T2" fmla="*/ 0 w 198"/>
                <a:gd name="T3" fmla="*/ 102 h 138"/>
                <a:gd name="T4" fmla="*/ 102 w 198"/>
                <a:gd name="T5" fmla="*/ 0 h 138"/>
                <a:gd name="T6" fmla="*/ 198 w 198"/>
                <a:gd name="T7" fmla="*/ 36 h 138"/>
                <a:gd name="T8" fmla="*/ 96 w 198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38">
                  <a:moveTo>
                    <a:pt x="96" y="13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98" y="36"/>
                  </a:lnTo>
                  <a:lnTo>
                    <a:pt x="96" y="138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0" name="Freeform 720"/>
            <p:cNvSpPr>
              <a:spLocks/>
            </p:cNvSpPr>
            <p:nvPr/>
          </p:nvSpPr>
          <p:spPr bwMode="auto">
            <a:xfrm>
              <a:off x="2139" y="118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28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1" name="Freeform 721"/>
            <p:cNvSpPr>
              <a:spLocks/>
            </p:cNvSpPr>
            <p:nvPr/>
          </p:nvSpPr>
          <p:spPr bwMode="auto">
            <a:xfrm>
              <a:off x="2115" y="1181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B18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2" name="Freeform 722"/>
            <p:cNvSpPr>
              <a:spLocks/>
            </p:cNvSpPr>
            <p:nvPr/>
          </p:nvSpPr>
          <p:spPr bwMode="auto">
            <a:xfrm>
              <a:off x="2097" y="117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B08C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3" name="Freeform 723"/>
            <p:cNvSpPr>
              <a:spLocks/>
            </p:cNvSpPr>
            <p:nvPr/>
          </p:nvSpPr>
          <p:spPr bwMode="auto">
            <a:xfrm>
              <a:off x="2079" y="1163"/>
              <a:ext cx="120" cy="114"/>
            </a:xfrm>
            <a:custGeom>
              <a:avLst/>
              <a:gdLst>
                <a:gd name="T0" fmla="*/ 18 w 120"/>
                <a:gd name="T1" fmla="*/ 114 h 114"/>
                <a:gd name="T2" fmla="*/ 0 w 120"/>
                <a:gd name="T3" fmla="*/ 102 h 114"/>
                <a:gd name="T4" fmla="*/ 102 w 120"/>
                <a:gd name="T5" fmla="*/ 0 h 114"/>
                <a:gd name="T6" fmla="*/ 120 w 120"/>
                <a:gd name="T7" fmla="*/ 12 h 114"/>
                <a:gd name="T8" fmla="*/ 18 w 120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14">
                  <a:moveTo>
                    <a:pt x="18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12"/>
                  </a:lnTo>
                  <a:lnTo>
                    <a:pt x="18" y="114"/>
                  </a:lnTo>
                  <a:close/>
                </a:path>
              </a:pathLst>
            </a:custGeom>
            <a:solidFill>
              <a:srgbClr val="AF8B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4" name="Freeform 724"/>
            <p:cNvSpPr>
              <a:spLocks/>
            </p:cNvSpPr>
            <p:nvPr/>
          </p:nvSpPr>
          <p:spPr bwMode="auto">
            <a:xfrm>
              <a:off x="2061" y="115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E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5" name="Freeform 725"/>
            <p:cNvSpPr>
              <a:spLocks/>
            </p:cNvSpPr>
            <p:nvPr/>
          </p:nvSpPr>
          <p:spPr bwMode="auto">
            <a:xfrm>
              <a:off x="1953" y="1133"/>
              <a:ext cx="210" cy="126"/>
            </a:xfrm>
            <a:custGeom>
              <a:avLst/>
              <a:gdLst>
                <a:gd name="T0" fmla="*/ 108 w 210"/>
                <a:gd name="T1" fmla="*/ 126 h 126"/>
                <a:gd name="T2" fmla="*/ 0 w 210"/>
                <a:gd name="T3" fmla="*/ 102 h 126"/>
                <a:gd name="T4" fmla="*/ 102 w 210"/>
                <a:gd name="T5" fmla="*/ 0 h 126"/>
                <a:gd name="T6" fmla="*/ 210 w 210"/>
                <a:gd name="T7" fmla="*/ 24 h 126"/>
                <a:gd name="T8" fmla="*/ 108 w 210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24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6" name="Freeform 726"/>
            <p:cNvSpPr>
              <a:spLocks/>
            </p:cNvSpPr>
            <p:nvPr/>
          </p:nvSpPr>
          <p:spPr bwMode="auto">
            <a:xfrm>
              <a:off x="2031" y="1151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D8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7" name="Freeform 727"/>
            <p:cNvSpPr>
              <a:spLocks/>
            </p:cNvSpPr>
            <p:nvPr/>
          </p:nvSpPr>
          <p:spPr bwMode="auto">
            <a:xfrm>
              <a:off x="2007" y="1145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C8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8" name="Freeform 728"/>
            <p:cNvSpPr>
              <a:spLocks/>
            </p:cNvSpPr>
            <p:nvPr/>
          </p:nvSpPr>
          <p:spPr bwMode="auto">
            <a:xfrm>
              <a:off x="1983" y="1139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B88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49" name="Freeform 729"/>
            <p:cNvSpPr>
              <a:spLocks/>
            </p:cNvSpPr>
            <p:nvPr/>
          </p:nvSpPr>
          <p:spPr bwMode="auto">
            <a:xfrm>
              <a:off x="1953" y="1133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A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0" name="Freeform 730"/>
            <p:cNvSpPr>
              <a:spLocks/>
            </p:cNvSpPr>
            <p:nvPr/>
          </p:nvSpPr>
          <p:spPr bwMode="auto">
            <a:xfrm>
              <a:off x="1845" y="1109"/>
              <a:ext cx="210" cy="126"/>
            </a:xfrm>
            <a:custGeom>
              <a:avLst/>
              <a:gdLst>
                <a:gd name="T0" fmla="*/ 108 w 210"/>
                <a:gd name="T1" fmla="*/ 126 h 126"/>
                <a:gd name="T2" fmla="*/ 0 w 210"/>
                <a:gd name="T3" fmla="*/ 102 h 126"/>
                <a:gd name="T4" fmla="*/ 102 w 210"/>
                <a:gd name="T5" fmla="*/ 0 h 126"/>
                <a:gd name="T6" fmla="*/ 210 w 210"/>
                <a:gd name="T7" fmla="*/ 24 h 126"/>
                <a:gd name="T8" fmla="*/ 108 w 210"/>
                <a:gd name="T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26">
                  <a:moveTo>
                    <a:pt x="108" y="126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0" y="24"/>
                  </a:lnTo>
                  <a:lnTo>
                    <a:pt x="108" y="126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1" name="Freeform 731"/>
            <p:cNvSpPr>
              <a:spLocks/>
            </p:cNvSpPr>
            <p:nvPr/>
          </p:nvSpPr>
          <p:spPr bwMode="auto">
            <a:xfrm>
              <a:off x="1935" y="1127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987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2" name="Freeform 732"/>
            <p:cNvSpPr>
              <a:spLocks/>
            </p:cNvSpPr>
            <p:nvPr/>
          </p:nvSpPr>
          <p:spPr bwMode="auto">
            <a:xfrm>
              <a:off x="1911" y="1121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88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3" name="Freeform 733"/>
            <p:cNvSpPr>
              <a:spLocks/>
            </p:cNvSpPr>
            <p:nvPr/>
          </p:nvSpPr>
          <p:spPr bwMode="auto">
            <a:xfrm>
              <a:off x="1893" y="1115"/>
              <a:ext cx="120" cy="108"/>
            </a:xfrm>
            <a:custGeom>
              <a:avLst/>
              <a:gdLst>
                <a:gd name="T0" fmla="*/ 18 w 120"/>
                <a:gd name="T1" fmla="*/ 108 h 108"/>
                <a:gd name="T2" fmla="*/ 0 w 120"/>
                <a:gd name="T3" fmla="*/ 102 h 108"/>
                <a:gd name="T4" fmla="*/ 102 w 120"/>
                <a:gd name="T5" fmla="*/ 0 h 108"/>
                <a:gd name="T6" fmla="*/ 120 w 120"/>
                <a:gd name="T7" fmla="*/ 6 h 108"/>
                <a:gd name="T8" fmla="*/ 18 w 120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08">
                  <a:moveTo>
                    <a:pt x="18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0" y="6"/>
                  </a:lnTo>
                  <a:lnTo>
                    <a:pt x="18" y="108"/>
                  </a:lnTo>
                  <a:close/>
                </a:path>
              </a:pathLst>
            </a:custGeom>
            <a:solidFill>
              <a:srgbClr val="A785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4" name="Freeform 734"/>
            <p:cNvSpPr>
              <a:spLocks/>
            </p:cNvSpPr>
            <p:nvPr/>
          </p:nvSpPr>
          <p:spPr bwMode="auto">
            <a:xfrm>
              <a:off x="1869" y="1115"/>
              <a:ext cx="126" cy="102"/>
            </a:xfrm>
            <a:custGeom>
              <a:avLst/>
              <a:gdLst>
                <a:gd name="T0" fmla="*/ 24 w 126"/>
                <a:gd name="T1" fmla="*/ 102 h 102"/>
                <a:gd name="T2" fmla="*/ 0 w 126"/>
                <a:gd name="T3" fmla="*/ 102 h 102"/>
                <a:gd name="T4" fmla="*/ 102 w 126"/>
                <a:gd name="T5" fmla="*/ 0 h 102"/>
                <a:gd name="T6" fmla="*/ 126 w 126"/>
                <a:gd name="T7" fmla="*/ 0 h 102"/>
                <a:gd name="T8" fmla="*/ 24 w 126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2">
                  <a:moveTo>
                    <a:pt x="24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0"/>
                  </a:lnTo>
                  <a:lnTo>
                    <a:pt x="24" y="102"/>
                  </a:lnTo>
                  <a:close/>
                </a:path>
              </a:pathLst>
            </a:custGeom>
            <a:solidFill>
              <a:srgbClr val="A684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5" name="Freeform 735"/>
            <p:cNvSpPr>
              <a:spLocks/>
            </p:cNvSpPr>
            <p:nvPr/>
          </p:nvSpPr>
          <p:spPr bwMode="auto">
            <a:xfrm>
              <a:off x="1845" y="1109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5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6" name="Freeform 736"/>
            <p:cNvSpPr>
              <a:spLocks/>
            </p:cNvSpPr>
            <p:nvPr/>
          </p:nvSpPr>
          <p:spPr bwMode="auto">
            <a:xfrm>
              <a:off x="1731" y="1091"/>
              <a:ext cx="216" cy="120"/>
            </a:xfrm>
            <a:custGeom>
              <a:avLst/>
              <a:gdLst>
                <a:gd name="T0" fmla="*/ 114 w 216"/>
                <a:gd name="T1" fmla="*/ 120 h 120"/>
                <a:gd name="T2" fmla="*/ 0 w 216"/>
                <a:gd name="T3" fmla="*/ 102 h 120"/>
                <a:gd name="T4" fmla="*/ 102 w 216"/>
                <a:gd name="T5" fmla="*/ 0 h 120"/>
                <a:gd name="T6" fmla="*/ 216 w 216"/>
                <a:gd name="T7" fmla="*/ 18 h 120"/>
                <a:gd name="T8" fmla="*/ 114 w 216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20">
                  <a:moveTo>
                    <a:pt x="114" y="120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6" y="18"/>
                  </a:lnTo>
                  <a:lnTo>
                    <a:pt x="114" y="120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7" name="Freeform 737"/>
            <p:cNvSpPr>
              <a:spLocks/>
            </p:cNvSpPr>
            <p:nvPr/>
          </p:nvSpPr>
          <p:spPr bwMode="auto">
            <a:xfrm>
              <a:off x="1821" y="1103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A48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8" name="Freeform 738"/>
            <p:cNvSpPr>
              <a:spLocks/>
            </p:cNvSpPr>
            <p:nvPr/>
          </p:nvSpPr>
          <p:spPr bwMode="auto">
            <a:xfrm>
              <a:off x="1791" y="1103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96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96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38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59" name="Freeform 739"/>
            <p:cNvSpPr>
              <a:spLocks/>
            </p:cNvSpPr>
            <p:nvPr/>
          </p:nvSpPr>
          <p:spPr bwMode="auto">
            <a:xfrm>
              <a:off x="1761" y="1097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6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28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0" name="Freeform 740"/>
            <p:cNvSpPr>
              <a:spLocks/>
            </p:cNvSpPr>
            <p:nvPr/>
          </p:nvSpPr>
          <p:spPr bwMode="auto">
            <a:xfrm>
              <a:off x="1731" y="1091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A1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1" name="Freeform 741"/>
            <p:cNvSpPr>
              <a:spLocks/>
            </p:cNvSpPr>
            <p:nvPr/>
          </p:nvSpPr>
          <p:spPr bwMode="auto">
            <a:xfrm>
              <a:off x="1617" y="1079"/>
              <a:ext cx="216" cy="114"/>
            </a:xfrm>
            <a:custGeom>
              <a:avLst/>
              <a:gdLst>
                <a:gd name="T0" fmla="*/ 114 w 216"/>
                <a:gd name="T1" fmla="*/ 114 h 114"/>
                <a:gd name="T2" fmla="*/ 0 w 216"/>
                <a:gd name="T3" fmla="*/ 102 h 114"/>
                <a:gd name="T4" fmla="*/ 102 w 216"/>
                <a:gd name="T5" fmla="*/ 0 h 114"/>
                <a:gd name="T6" fmla="*/ 216 w 216"/>
                <a:gd name="T7" fmla="*/ 12 h 114"/>
                <a:gd name="T8" fmla="*/ 114 w 216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114">
                  <a:moveTo>
                    <a:pt x="114" y="114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16" y="12"/>
                  </a:lnTo>
                  <a:lnTo>
                    <a:pt x="114" y="114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2" name="Freeform 742"/>
            <p:cNvSpPr>
              <a:spLocks/>
            </p:cNvSpPr>
            <p:nvPr/>
          </p:nvSpPr>
          <p:spPr bwMode="auto">
            <a:xfrm>
              <a:off x="1701" y="1091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A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3" name="Freeform 743"/>
            <p:cNvSpPr>
              <a:spLocks/>
            </p:cNvSpPr>
            <p:nvPr/>
          </p:nvSpPr>
          <p:spPr bwMode="auto">
            <a:xfrm>
              <a:off x="1677" y="1085"/>
              <a:ext cx="126" cy="108"/>
            </a:xfrm>
            <a:custGeom>
              <a:avLst/>
              <a:gdLst>
                <a:gd name="T0" fmla="*/ 24 w 126"/>
                <a:gd name="T1" fmla="*/ 108 h 108"/>
                <a:gd name="T2" fmla="*/ 0 w 126"/>
                <a:gd name="T3" fmla="*/ 102 h 108"/>
                <a:gd name="T4" fmla="*/ 102 w 126"/>
                <a:gd name="T5" fmla="*/ 0 h 108"/>
                <a:gd name="T6" fmla="*/ 126 w 126"/>
                <a:gd name="T7" fmla="*/ 6 h 108"/>
                <a:gd name="T8" fmla="*/ 24 w 126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08">
                  <a:moveTo>
                    <a:pt x="24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26" y="6"/>
                  </a:lnTo>
                  <a:lnTo>
                    <a:pt x="24" y="108"/>
                  </a:lnTo>
                  <a:close/>
                </a:path>
              </a:pathLst>
            </a:custGeom>
            <a:solidFill>
              <a:srgbClr val="9F7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4" name="Freeform 744"/>
            <p:cNvSpPr>
              <a:spLocks/>
            </p:cNvSpPr>
            <p:nvPr/>
          </p:nvSpPr>
          <p:spPr bwMode="auto">
            <a:xfrm>
              <a:off x="1647" y="1085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E7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5" name="Freeform 745"/>
            <p:cNvSpPr>
              <a:spLocks/>
            </p:cNvSpPr>
            <p:nvPr/>
          </p:nvSpPr>
          <p:spPr bwMode="auto">
            <a:xfrm>
              <a:off x="1617" y="1079"/>
              <a:ext cx="132" cy="108"/>
            </a:xfrm>
            <a:custGeom>
              <a:avLst/>
              <a:gdLst>
                <a:gd name="T0" fmla="*/ 30 w 132"/>
                <a:gd name="T1" fmla="*/ 108 h 108"/>
                <a:gd name="T2" fmla="*/ 0 w 132"/>
                <a:gd name="T3" fmla="*/ 102 h 108"/>
                <a:gd name="T4" fmla="*/ 102 w 132"/>
                <a:gd name="T5" fmla="*/ 0 h 108"/>
                <a:gd name="T6" fmla="*/ 132 w 132"/>
                <a:gd name="T7" fmla="*/ 6 h 108"/>
                <a:gd name="T8" fmla="*/ 30 w 132"/>
                <a:gd name="T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8">
                  <a:moveTo>
                    <a:pt x="30" y="108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6"/>
                  </a:lnTo>
                  <a:lnTo>
                    <a:pt x="30" y="108"/>
                  </a:lnTo>
                  <a:close/>
                </a:path>
              </a:pathLst>
            </a:custGeom>
            <a:solidFill>
              <a:srgbClr val="9D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6" name="Freeform 746"/>
            <p:cNvSpPr>
              <a:spLocks/>
            </p:cNvSpPr>
            <p:nvPr/>
          </p:nvSpPr>
          <p:spPr bwMode="auto">
            <a:xfrm>
              <a:off x="1497" y="1079"/>
              <a:ext cx="222" cy="102"/>
            </a:xfrm>
            <a:custGeom>
              <a:avLst/>
              <a:gdLst>
                <a:gd name="T0" fmla="*/ 120 w 222"/>
                <a:gd name="T1" fmla="*/ 102 h 102"/>
                <a:gd name="T2" fmla="*/ 0 w 222"/>
                <a:gd name="T3" fmla="*/ 102 h 102"/>
                <a:gd name="T4" fmla="*/ 102 w 222"/>
                <a:gd name="T5" fmla="*/ 0 h 102"/>
                <a:gd name="T6" fmla="*/ 222 w 222"/>
                <a:gd name="T7" fmla="*/ 0 h 102"/>
                <a:gd name="T8" fmla="*/ 120 w 22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02">
                  <a:moveTo>
                    <a:pt x="12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222" y="0"/>
                  </a:lnTo>
                  <a:lnTo>
                    <a:pt x="12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7" name="Freeform 747"/>
            <p:cNvSpPr>
              <a:spLocks/>
            </p:cNvSpPr>
            <p:nvPr/>
          </p:nvSpPr>
          <p:spPr bwMode="auto">
            <a:xfrm>
              <a:off x="158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C7D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8" name="Freeform 748"/>
            <p:cNvSpPr>
              <a:spLocks/>
            </p:cNvSpPr>
            <p:nvPr/>
          </p:nvSpPr>
          <p:spPr bwMode="auto">
            <a:xfrm>
              <a:off x="155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B7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69" name="Freeform 749"/>
            <p:cNvSpPr>
              <a:spLocks/>
            </p:cNvSpPr>
            <p:nvPr/>
          </p:nvSpPr>
          <p:spPr bwMode="auto">
            <a:xfrm>
              <a:off x="152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A7B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70" name="Freeform 750"/>
            <p:cNvSpPr>
              <a:spLocks/>
            </p:cNvSpPr>
            <p:nvPr/>
          </p:nvSpPr>
          <p:spPr bwMode="auto">
            <a:xfrm>
              <a:off x="1497" y="1079"/>
              <a:ext cx="132" cy="102"/>
            </a:xfrm>
            <a:custGeom>
              <a:avLst/>
              <a:gdLst>
                <a:gd name="T0" fmla="*/ 30 w 132"/>
                <a:gd name="T1" fmla="*/ 102 h 102"/>
                <a:gd name="T2" fmla="*/ 0 w 132"/>
                <a:gd name="T3" fmla="*/ 102 h 102"/>
                <a:gd name="T4" fmla="*/ 102 w 132"/>
                <a:gd name="T5" fmla="*/ 0 h 102"/>
                <a:gd name="T6" fmla="*/ 132 w 132"/>
                <a:gd name="T7" fmla="*/ 0 h 102"/>
                <a:gd name="T8" fmla="*/ 30 w 132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02">
                  <a:moveTo>
                    <a:pt x="30" y="102"/>
                  </a:moveTo>
                  <a:lnTo>
                    <a:pt x="0" y="102"/>
                  </a:lnTo>
                  <a:lnTo>
                    <a:pt x="102" y="0"/>
                  </a:lnTo>
                  <a:lnTo>
                    <a:pt x="132" y="0"/>
                  </a:lnTo>
                  <a:lnTo>
                    <a:pt x="30" y="102"/>
                  </a:lnTo>
                  <a:close/>
                </a:path>
              </a:pathLst>
            </a:custGeom>
            <a:solidFill>
              <a:srgbClr val="997A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  <p:sp>
          <p:nvSpPr>
            <p:cNvPr id="57071" name="Freeform 751"/>
            <p:cNvSpPr>
              <a:spLocks/>
            </p:cNvSpPr>
            <p:nvPr/>
          </p:nvSpPr>
          <p:spPr bwMode="auto">
            <a:xfrm>
              <a:off x="309" y="1181"/>
              <a:ext cx="2370" cy="1339"/>
            </a:xfrm>
            <a:custGeom>
              <a:avLst/>
              <a:gdLst>
                <a:gd name="T0" fmla="*/ 1062 w 2370"/>
                <a:gd name="T1" fmla="*/ 0 h 1339"/>
                <a:gd name="T2" fmla="*/ 834 w 2370"/>
                <a:gd name="T3" fmla="*/ 30 h 1339"/>
                <a:gd name="T4" fmla="*/ 618 w 2370"/>
                <a:gd name="T5" fmla="*/ 78 h 1339"/>
                <a:gd name="T6" fmla="*/ 432 w 2370"/>
                <a:gd name="T7" fmla="*/ 150 h 1339"/>
                <a:gd name="T8" fmla="*/ 270 w 2370"/>
                <a:gd name="T9" fmla="*/ 240 h 1339"/>
                <a:gd name="T10" fmla="*/ 144 w 2370"/>
                <a:gd name="T11" fmla="*/ 348 h 1339"/>
                <a:gd name="T12" fmla="*/ 54 w 2370"/>
                <a:gd name="T13" fmla="*/ 469 h 1339"/>
                <a:gd name="T14" fmla="*/ 6 w 2370"/>
                <a:gd name="T15" fmla="*/ 601 h 1339"/>
                <a:gd name="T16" fmla="*/ 6 w 2370"/>
                <a:gd name="T17" fmla="*/ 739 h 1339"/>
                <a:gd name="T18" fmla="*/ 54 w 2370"/>
                <a:gd name="T19" fmla="*/ 871 h 1339"/>
                <a:gd name="T20" fmla="*/ 144 w 2370"/>
                <a:gd name="T21" fmla="*/ 991 h 1339"/>
                <a:gd name="T22" fmla="*/ 270 w 2370"/>
                <a:gd name="T23" fmla="*/ 1093 h 1339"/>
                <a:gd name="T24" fmla="*/ 432 w 2370"/>
                <a:gd name="T25" fmla="*/ 1189 h 1339"/>
                <a:gd name="T26" fmla="*/ 618 w 2370"/>
                <a:gd name="T27" fmla="*/ 1261 h 1339"/>
                <a:gd name="T28" fmla="*/ 834 w 2370"/>
                <a:gd name="T29" fmla="*/ 1309 h 1339"/>
                <a:gd name="T30" fmla="*/ 1062 w 2370"/>
                <a:gd name="T31" fmla="*/ 1333 h 1339"/>
                <a:gd name="T32" fmla="*/ 1308 w 2370"/>
                <a:gd name="T33" fmla="*/ 1333 h 1339"/>
                <a:gd name="T34" fmla="*/ 1536 w 2370"/>
                <a:gd name="T35" fmla="*/ 1309 h 1339"/>
                <a:gd name="T36" fmla="*/ 1752 w 2370"/>
                <a:gd name="T37" fmla="*/ 1261 h 1339"/>
                <a:gd name="T38" fmla="*/ 1938 w 2370"/>
                <a:gd name="T39" fmla="*/ 1189 h 1339"/>
                <a:gd name="T40" fmla="*/ 2100 w 2370"/>
                <a:gd name="T41" fmla="*/ 1093 h 1339"/>
                <a:gd name="T42" fmla="*/ 2226 w 2370"/>
                <a:gd name="T43" fmla="*/ 991 h 1339"/>
                <a:gd name="T44" fmla="*/ 2316 w 2370"/>
                <a:gd name="T45" fmla="*/ 871 h 1339"/>
                <a:gd name="T46" fmla="*/ 2364 w 2370"/>
                <a:gd name="T47" fmla="*/ 739 h 1339"/>
                <a:gd name="T48" fmla="*/ 2364 w 2370"/>
                <a:gd name="T49" fmla="*/ 601 h 1339"/>
                <a:gd name="T50" fmla="*/ 2316 w 2370"/>
                <a:gd name="T51" fmla="*/ 469 h 1339"/>
                <a:gd name="T52" fmla="*/ 2226 w 2370"/>
                <a:gd name="T53" fmla="*/ 348 h 1339"/>
                <a:gd name="T54" fmla="*/ 2100 w 2370"/>
                <a:gd name="T55" fmla="*/ 240 h 1339"/>
                <a:gd name="T56" fmla="*/ 1938 w 2370"/>
                <a:gd name="T57" fmla="*/ 150 h 1339"/>
                <a:gd name="T58" fmla="*/ 1752 w 2370"/>
                <a:gd name="T59" fmla="*/ 78 h 1339"/>
                <a:gd name="T60" fmla="*/ 1536 w 2370"/>
                <a:gd name="T61" fmla="*/ 30 h 1339"/>
                <a:gd name="T62" fmla="*/ 1308 w 2370"/>
                <a:gd name="T63" fmla="*/ 0 h 1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70" h="1339">
                  <a:moveTo>
                    <a:pt x="1188" y="0"/>
                  </a:moveTo>
                  <a:lnTo>
                    <a:pt x="1062" y="0"/>
                  </a:lnTo>
                  <a:lnTo>
                    <a:pt x="948" y="12"/>
                  </a:lnTo>
                  <a:lnTo>
                    <a:pt x="834" y="30"/>
                  </a:lnTo>
                  <a:lnTo>
                    <a:pt x="726" y="54"/>
                  </a:lnTo>
                  <a:lnTo>
                    <a:pt x="618" y="78"/>
                  </a:lnTo>
                  <a:lnTo>
                    <a:pt x="522" y="114"/>
                  </a:lnTo>
                  <a:lnTo>
                    <a:pt x="432" y="150"/>
                  </a:lnTo>
                  <a:lnTo>
                    <a:pt x="348" y="198"/>
                  </a:lnTo>
                  <a:lnTo>
                    <a:pt x="270" y="240"/>
                  </a:lnTo>
                  <a:lnTo>
                    <a:pt x="204" y="294"/>
                  </a:lnTo>
                  <a:lnTo>
                    <a:pt x="144" y="348"/>
                  </a:lnTo>
                  <a:lnTo>
                    <a:pt x="96" y="408"/>
                  </a:lnTo>
                  <a:lnTo>
                    <a:pt x="54" y="469"/>
                  </a:lnTo>
                  <a:lnTo>
                    <a:pt x="24" y="535"/>
                  </a:lnTo>
                  <a:lnTo>
                    <a:pt x="6" y="601"/>
                  </a:lnTo>
                  <a:lnTo>
                    <a:pt x="0" y="667"/>
                  </a:lnTo>
                  <a:lnTo>
                    <a:pt x="6" y="739"/>
                  </a:lnTo>
                  <a:lnTo>
                    <a:pt x="24" y="805"/>
                  </a:lnTo>
                  <a:lnTo>
                    <a:pt x="54" y="871"/>
                  </a:lnTo>
                  <a:lnTo>
                    <a:pt x="96" y="931"/>
                  </a:lnTo>
                  <a:lnTo>
                    <a:pt x="144" y="991"/>
                  </a:lnTo>
                  <a:lnTo>
                    <a:pt x="204" y="1045"/>
                  </a:lnTo>
                  <a:lnTo>
                    <a:pt x="270" y="1093"/>
                  </a:lnTo>
                  <a:lnTo>
                    <a:pt x="348" y="1141"/>
                  </a:lnTo>
                  <a:lnTo>
                    <a:pt x="432" y="1189"/>
                  </a:lnTo>
                  <a:lnTo>
                    <a:pt x="522" y="1225"/>
                  </a:lnTo>
                  <a:lnTo>
                    <a:pt x="618" y="1261"/>
                  </a:lnTo>
                  <a:lnTo>
                    <a:pt x="726" y="1285"/>
                  </a:lnTo>
                  <a:lnTo>
                    <a:pt x="834" y="1309"/>
                  </a:lnTo>
                  <a:lnTo>
                    <a:pt x="948" y="1327"/>
                  </a:lnTo>
                  <a:lnTo>
                    <a:pt x="1062" y="1333"/>
                  </a:lnTo>
                  <a:lnTo>
                    <a:pt x="1188" y="1339"/>
                  </a:lnTo>
                  <a:lnTo>
                    <a:pt x="1308" y="1333"/>
                  </a:lnTo>
                  <a:lnTo>
                    <a:pt x="1422" y="1327"/>
                  </a:lnTo>
                  <a:lnTo>
                    <a:pt x="1536" y="1309"/>
                  </a:lnTo>
                  <a:lnTo>
                    <a:pt x="1644" y="1285"/>
                  </a:lnTo>
                  <a:lnTo>
                    <a:pt x="1752" y="1261"/>
                  </a:lnTo>
                  <a:lnTo>
                    <a:pt x="1848" y="1225"/>
                  </a:lnTo>
                  <a:lnTo>
                    <a:pt x="1938" y="1189"/>
                  </a:lnTo>
                  <a:lnTo>
                    <a:pt x="2022" y="1141"/>
                  </a:lnTo>
                  <a:lnTo>
                    <a:pt x="2100" y="1093"/>
                  </a:lnTo>
                  <a:lnTo>
                    <a:pt x="2166" y="1045"/>
                  </a:lnTo>
                  <a:lnTo>
                    <a:pt x="2226" y="991"/>
                  </a:lnTo>
                  <a:lnTo>
                    <a:pt x="2274" y="931"/>
                  </a:lnTo>
                  <a:lnTo>
                    <a:pt x="2316" y="871"/>
                  </a:lnTo>
                  <a:lnTo>
                    <a:pt x="2346" y="805"/>
                  </a:lnTo>
                  <a:lnTo>
                    <a:pt x="2364" y="739"/>
                  </a:lnTo>
                  <a:lnTo>
                    <a:pt x="2370" y="667"/>
                  </a:lnTo>
                  <a:lnTo>
                    <a:pt x="2364" y="601"/>
                  </a:lnTo>
                  <a:lnTo>
                    <a:pt x="2346" y="535"/>
                  </a:lnTo>
                  <a:lnTo>
                    <a:pt x="2316" y="469"/>
                  </a:lnTo>
                  <a:lnTo>
                    <a:pt x="2274" y="408"/>
                  </a:lnTo>
                  <a:lnTo>
                    <a:pt x="2226" y="348"/>
                  </a:lnTo>
                  <a:lnTo>
                    <a:pt x="2166" y="294"/>
                  </a:lnTo>
                  <a:lnTo>
                    <a:pt x="2100" y="240"/>
                  </a:lnTo>
                  <a:lnTo>
                    <a:pt x="2022" y="198"/>
                  </a:lnTo>
                  <a:lnTo>
                    <a:pt x="1938" y="150"/>
                  </a:lnTo>
                  <a:lnTo>
                    <a:pt x="1848" y="114"/>
                  </a:lnTo>
                  <a:lnTo>
                    <a:pt x="1752" y="78"/>
                  </a:lnTo>
                  <a:lnTo>
                    <a:pt x="1644" y="54"/>
                  </a:lnTo>
                  <a:lnTo>
                    <a:pt x="1536" y="30"/>
                  </a:lnTo>
                  <a:lnTo>
                    <a:pt x="1422" y="12"/>
                  </a:lnTo>
                  <a:lnTo>
                    <a:pt x="1308" y="0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57072" name="Text Box 752"/>
          <p:cNvSpPr txBox="1">
            <a:spLocks noChangeArrowheads="1"/>
          </p:cNvSpPr>
          <p:nvPr/>
        </p:nvSpPr>
        <p:spPr bwMode="auto">
          <a:xfrm>
            <a:off x="4214084" y="3058796"/>
            <a:ext cx="3994151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altLang="es-PE" sz="2200" b="1" dirty="0">
                <a:solidFill>
                  <a:srgbClr val="000000"/>
                </a:solidFill>
              </a:rPr>
              <a:t>Acceso al diagnóstico y </a:t>
            </a:r>
            <a:r>
              <a:rPr lang="es-PE" altLang="es-PE" sz="2200" b="1" dirty="0" smtClean="0">
                <a:solidFill>
                  <a:srgbClr val="000000"/>
                </a:solidFill>
              </a:rPr>
              <a:t>tratamiento</a:t>
            </a:r>
          </a:p>
          <a:p>
            <a:pPr algn="ctr">
              <a:spcBef>
                <a:spcPct val="50000"/>
              </a:spcBef>
            </a:pPr>
            <a:r>
              <a:rPr lang="es-PE" altLang="es-PE" sz="2200" b="1" dirty="0" smtClean="0">
                <a:solidFill>
                  <a:srgbClr val="000000"/>
                </a:solidFill>
              </a:rPr>
              <a:t>Prevención y Promoción</a:t>
            </a:r>
            <a:endParaRPr lang="es-PE" altLang="es-PE" sz="2200" b="1" dirty="0">
              <a:solidFill>
                <a:srgbClr val="000000"/>
              </a:solidFill>
            </a:endParaRPr>
          </a:p>
        </p:txBody>
      </p:sp>
      <p:sp>
        <p:nvSpPr>
          <p:cNvPr id="57073" name="Text Box 753"/>
          <p:cNvSpPr txBox="1">
            <a:spLocks noChangeArrowheads="1"/>
          </p:cNvSpPr>
          <p:nvPr/>
        </p:nvSpPr>
        <p:spPr bwMode="auto">
          <a:xfrm>
            <a:off x="1193800" y="2019300"/>
            <a:ext cx="34798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altLang="es-PE" sz="2200" b="1">
                <a:solidFill>
                  <a:srgbClr val="000000"/>
                </a:solidFill>
              </a:rPr>
              <a:t>Participación comunitaria</a:t>
            </a:r>
          </a:p>
        </p:txBody>
      </p:sp>
      <p:sp>
        <p:nvSpPr>
          <p:cNvPr id="57074" name="Text Box 754"/>
          <p:cNvSpPr txBox="1">
            <a:spLocks noChangeArrowheads="1"/>
          </p:cNvSpPr>
          <p:nvPr/>
        </p:nvSpPr>
        <p:spPr bwMode="auto">
          <a:xfrm>
            <a:off x="889000" y="5314950"/>
            <a:ext cx="3403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PE" altLang="es-PE" sz="2200" b="1">
                <a:solidFill>
                  <a:srgbClr val="000000"/>
                </a:solidFill>
              </a:rPr>
              <a:t>Vigilancia comunitaria</a:t>
            </a:r>
          </a:p>
        </p:txBody>
      </p:sp>
      <p:sp>
        <p:nvSpPr>
          <p:cNvPr id="57075" name="Text Box 755"/>
          <p:cNvSpPr txBox="1">
            <a:spLocks noChangeArrowheads="1"/>
          </p:cNvSpPr>
          <p:nvPr/>
        </p:nvSpPr>
        <p:spPr bwMode="auto">
          <a:xfrm>
            <a:off x="7975600" y="5162550"/>
            <a:ext cx="33782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0858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0858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0858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0858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0858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0858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PE" altLang="es-PE" sz="2200" b="1">
                <a:solidFill>
                  <a:srgbClr val="000000"/>
                </a:solidFill>
              </a:rPr>
              <a:t>Red de comunicación</a:t>
            </a:r>
          </a:p>
        </p:txBody>
      </p:sp>
      <p:sp>
        <p:nvSpPr>
          <p:cNvPr id="57076" name="Text Box 756"/>
          <p:cNvSpPr txBox="1">
            <a:spLocks noChangeArrowheads="1"/>
          </p:cNvSpPr>
          <p:nvPr/>
        </p:nvSpPr>
        <p:spPr bwMode="auto">
          <a:xfrm>
            <a:off x="7802034" y="2155825"/>
            <a:ext cx="20201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E" altLang="es-PE" sz="2200" b="1" dirty="0">
                <a:solidFill>
                  <a:srgbClr val="000000"/>
                </a:solidFill>
                <a:latin typeface="Century Gothic" pitchFamily="34" charset="0"/>
              </a:rPr>
              <a:t>Investigación</a:t>
            </a:r>
          </a:p>
        </p:txBody>
      </p:sp>
    </p:spTree>
    <p:extLst>
      <p:ext uri="{BB962C8B-B14F-4D97-AF65-F5344CB8AC3E}">
        <p14:creationId xmlns:p14="http://schemas.microsoft.com/office/powerpoint/2010/main" val="4166127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/>
          <p:cNvSpPr>
            <a:spLocks noChangeArrowheads="1"/>
          </p:cNvSpPr>
          <p:nvPr/>
        </p:nvSpPr>
        <p:spPr bwMode="auto">
          <a:xfrm>
            <a:off x="5422901" y="1484313"/>
            <a:ext cx="2783417" cy="1008062"/>
          </a:xfrm>
          <a:prstGeom prst="homePlate">
            <a:avLst>
              <a:gd name="adj" fmla="val 51772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MX" altLang="es-PE" sz="1400" dirty="0" smtClean="0">
                <a:latin typeface="Arial" charset="0"/>
              </a:rPr>
              <a:t>FORTALECIEMIENTO</a:t>
            </a:r>
          </a:p>
          <a:p>
            <a:r>
              <a:rPr lang="es-MX" altLang="es-PE" sz="1400" dirty="0" smtClean="0">
                <a:latin typeface="Arial" charset="0"/>
              </a:rPr>
              <a:t>EDUCACIÓN</a:t>
            </a:r>
          </a:p>
          <a:p>
            <a:r>
              <a:rPr lang="es-MX" altLang="es-PE" sz="1400" dirty="0" smtClean="0">
                <a:latin typeface="Arial" charset="0"/>
              </a:rPr>
              <a:t>PREVENCIÓN </a:t>
            </a:r>
            <a:endParaRPr lang="es-MX" altLang="es-PE" sz="1400" dirty="0">
              <a:latin typeface="Arial" charset="0"/>
            </a:endParaRPr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5422901" y="2779713"/>
            <a:ext cx="2783417" cy="1008062"/>
          </a:xfrm>
          <a:prstGeom prst="homePlate">
            <a:avLst>
              <a:gd name="adj" fmla="val 51772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MX" altLang="es-PE" sz="1400" dirty="0" smtClean="0">
                <a:latin typeface="Arial" charset="0"/>
              </a:rPr>
              <a:t>INFRAESTRUCTURA</a:t>
            </a:r>
          </a:p>
          <a:p>
            <a:r>
              <a:rPr lang="es-MX" altLang="es-PE" sz="1400" dirty="0" smtClean="0">
                <a:latin typeface="Arial" charset="0"/>
              </a:rPr>
              <a:t>RRHH CAPACITADOS</a:t>
            </a:r>
          </a:p>
          <a:p>
            <a:r>
              <a:rPr lang="es-MX" altLang="es-PE" sz="1400" dirty="0" smtClean="0">
                <a:latin typeface="Arial" charset="0"/>
              </a:rPr>
              <a:t>LOGISTICA</a:t>
            </a:r>
          </a:p>
        </p:txBody>
      </p:sp>
      <p:sp>
        <p:nvSpPr>
          <p:cNvPr id="33796" name="AutoShape 4"/>
          <p:cNvSpPr>
            <a:spLocks noChangeArrowheads="1"/>
          </p:cNvSpPr>
          <p:nvPr/>
        </p:nvSpPr>
        <p:spPr bwMode="auto">
          <a:xfrm>
            <a:off x="5422901" y="4076701"/>
            <a:ext cx="2783417" cy="1008063"/>
          </a:xfrm>
          <a:prstGeom prst="homePlate">
            <a:avLst>
              <a:gd name="adj" fmla="val 51772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MX" altLang="es-PE" sz="1400" dirty="0" smtClean="0">
                <a:latin typeface="Arial" charset="0"/>
              </a:rPr>
              <a:t>MEDIDAS </a:t>
            </a:r>
          </a:p>
          <a:p>
            <a:r>
              <a:rPr lang="es-MX" altLang="es-PE" sz="1400" dirty="0" smtClean="0">
                <a:latin typeface="Arial" charset="0"/>
              </a:rPr>
              <a:t>MÚLTIPLES</a:t>
            </a:r>
          </a:p>
          <a:p>
            <a:r>
              <a:rPr lang="es-MX" altLang="es-PE" sz="1400" dirty="0" smtClean="0">
                <a:latin typeface="Arial" charset="0"/>
              </a:rPr>
              <a:t>PRIORIZANDO </a:t>
            </a:r>
          </a:p>
          <a:p>
            <a:r>
              <a:rPr lang="es-MX" altLang="es-PE" sz="1400" dirty="0" smtClean="0">
                <a:latin typeface="Arial" charset="0"/>
              </a:rPr>
              <a:t>IMPACTO</a:t>
            </a:r>
            <a:endParaRPr lang="es-MX" altLang="es-PE" sz="1400" dirty="0">
              <a:latin typeface="Arial" charset="0"/>
            </a:endParaRPr>
          </a:p>
        </p:txBody>
      </p:sp>
      <p:sp>
        <p:nvSpPr>
          <p:cNvPr id="33797" name="AutoShape 5"/>
          <p:cNvSpPr>
            <a:spLocks noChangeArrowheads="1"/>
          </p:cNvSpPr>
          <p:nvPr/>
        </p:nvSpPr>
        <p:spPr bwMode="auto">
          <a:xfrm>
            <a:off x="5422901" y="5372101"/>
            <a:ext cx="2783417" cy="1008063"/>
          </a:xfrm>
          <a:prstGeom prst="homePlate">
            <a:avLst>
              <a:gd name="adj" fmla="val 51772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MX" altLang="es-PE" sz="1400" dirty="0">
                <a:latin typeface="Arial" charset="0"/>
              </a:rPr>
              <a:t>REPORTE Y</a:t>
            </a:r>
          </a:p>
          <a:p>
            <a:r>
              <a:rPr lang="es-MX" altLang="es-PE" sz="1400" dirty="0" smtClean="0">
                <a:latin typeface="Arial" charset="0"/>
              </a:rPr>
              <a:t>COMUNICACIÓN</a:t>
            </a:r>
            <a:endParaRPr lang="es-MX" altLang="es-PE" sz="1400" dirty="0">
              <a:latin typeface="Arial" charset="0"/>
            </a:endParaRPr>
          </a:p>
        </p:txBody>
      </p:sp>
      <p:sp>
        <p:nvSpPr>
          <p:cNvPr id="33798" name="AutoShape 6"/>
          <p:cNvSpPr>
            <a:spLocks noChangeArrowheads="1"/>
          </p:cNvSpPr>
          <p:nvPr/>
        </p:nvSpPr>
        <p:spPr bwMode="auto">
          <a:xfrm>
            <a:off x="1295401" y="1484313"/>
            <a:ext cx="2783417" cy="1008062"/>
          </a:xfrm>
          <a:prstGeom prst="homePlate">
            <a:avLst>
              <a:gd name="adj" fmla="val 51772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MX" altLang="es-PE" sz="1400" dirty="0">
                <a:latin typeface="Arial" charset="0"/>
              </a:rPr>
              <a:t>DESARROLLO </a:t>
            </a:r>
          </a:p>
          <a:p>
            <a:r>
              <a:rPr lang="es-MX" altLang="es-PE" sz="1400" dirty="0">
                <a:latin typeface="Arial" charset="0"/>
              </a:rPr>
              <a:t>COMUNITARIO</a:t>
            </a:r>
            <a:endParaRPr lang="es-ES" altLang="es-PE" sz="1400" dirty="0">
              <a:latin typeface="Arial" charset="0"/>
            </a:endParaRPr>
          </a:p>
        </p:txBody>
      </p:sp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239184" y="836613"/>
            <a:ext cx="3841749" cy="5688012"/>
          </a:xfrm>
          <a:prstGeom prst="can">
            <a:avLst>
              <a:gd name="adj" fmla="val 1692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33800" name="AutoShape 8"/>
          <p:cNvSpPr>
            <a:spLocks noChangeArrowheads="1"/>
          </p:cNvSpPr>
          <p:nvPr/>
        </p:nvSpPr>
        <p:spPr bwMode="auto">
          <a:xfrm>
            <a:off x="1295401" y="2781301"/>
            <a:ext cx="2783417" cy="1008063"/>
          </a:xfrm>
          <a:prstGeom prst="homePlate">
            <a:avLst>
              <a:gd name="adj" fmla="val 51772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MX" altLang="es-PE" sz="1400" dirty="0" smtClean="0">
                <a:latin typeface="Arial" charset="0"/>
              </a:rPr>
              <a:t>FORTALECIMIENTO</a:t>
            </a:r>
          </a:p>
          <a:p>
            <a:r>
              <a:rPr lang="es-MX" altLang="es-PE" sz="1400" dirty="0" smtClean="0">
                <a:latin typeface="Arial" charset="0"/>
              </a:rPr>
              <a:t>SERVICIOS DE</a:t>
            </a:r>
          </a:p>
          <a:p>
            <a:r>
              <a:rPr lang="es-MX" altLang="es-PE" sz="1400" dirty="0" smtClean="0">
                <a:latin typeface="Arial" charset="0"/>
              </a:rPr>
              <a:t>SALUD</a:t>
            </a:r>
            <a:endParaRPr lang="es-ES" altLang="es-PE" sz="1400" dirty="0">
              <a:latin typeface="Arial" charset="0"/>
            </a:endParaRPr>
          </a:p>
        </p:txBody>
      </p:sp>
      <p:sp>
        <p:nvSpPr>
          <p:cNvPr id="33801" name="AutoShape 9"/>
          <p:cNvSpPr>
            <a:spLocks noChangeArrowheads="1"/>
          </p:cNvSpPr>
          <p:nvPr/>
        </p:nvSpPr>
        <p:spPr bwMode="auto">
          <a:xfrm>
            <a:off x="1295401" y="4076701"/>
            <a:ext cx="2783417" cy="1008063"/>
          </a:xfrm>
          <a:prstGeom prst="homePlate">
            <a:avLst>
              <a:gd name="adj" fmla="val 51772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ES" altLang="es-PE" sz="1400" dirty="0" smtClean="0">
                <a:latin typeface="Arial" charset="0"/>
              </a:rPr>
              <a:t>MEDIDAS DE </a:t>
            </a:r>
          </a:p>
          <a:p>
            <a:r>
              <a:rPr lang="es-ES" altLang="es-PE" sz="1400" dirty="0">
                <a:latin typeface="Arial" charset="0"/>
              </a:rPr>
              <a:t>I</a:t>
            </a:r>
            <a:r>
              <a:rPr lang="es-ES" altLang="es-PE" sz="1400" dirty="0" smtClean="0">
                <a:latin typeface="Arial" charset="0"/>
              </a:rPr>
              <a:t>NTERVENCION</a:t>
            </a:r>
            <a:endParaRPr lang="es-ES" altLang="es-PE" sz="1400" dirty="0">
              <a:latin typeface="Arial" charset="0"/>
            </a:endParaRPr>
          </a:p>
        </p:txBody>
      </p:sp>
      <p:sp>
        <p:nvSpPr>
          <p:cNvPr id="33802" name="AutoShape 10"/>
          <p:cNvSpPr>
            <a:spLocks noChangeArrowheads="1"/>
          </p:cNvSpPr>
          <p:nvPr/>
        </p:nvSpPr>
        <p:spPr bwMode="auto">
          <a:xfrm>
            <a:off x="1295401" y="5445126"/>
            <a:ext cx="2783417" cy="1008063"/>
          </a:xfrm>
          <a:prstGeom prst="homePlate">
            <a:avLst>
              <a:gd name="adj" fmla="val 51772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s-MX" altLang="es-PE" sz="1400" dirty="0" smtClean="0">
                <a:latin typeface="Arial" charset="0"/>
              </a:rPr>
              <a:t>- VIGILANCIA </a:t>
            </a:r>
            <a:endParaRPr lang="es-MX" altLang="es-PE" sz="1400" dirty="0">
              <a:latin typeface="Arial" charset="0"/>
            </a:endParaRPr>
          </a:p>
          <a:p>
            <a:r>
              <a:rPr lang="es-MX" altLang="es-PE" sz="1400" dirty="0">
                <a:latin typeface="Arial" charset="0"/>
              </a:rPr>
              <a:t>EPIDEMIOLOGICA</a:t>
            </a:r>
          </a:p>
          <a:p>
            <a:r>
              <a:rPr lang="es-MX" altLang="es-PE" sz="1400" dirty="0" smtClean="0">
                <a:latin typeface="Arial" charset="0"/>
              </a:rPr>
              <a:t>- CAMPAÑA </a:t>
            </a:r>
            <a:endParaRPr lang="es-MX" altLang="es-PE" sz="1400" dirty="0">
              <a:latin typeface="Arial" charset="0"/>
            </a:endParaRPr>
          </a:p>
          <a:p>
            <a:r>
              <a:rPr lang="es-MX" altLang="es-PE" sz="1400" dirty="0" smtClean="0">
                <a:latin typeface="Arial" charset="0"/>
              </a:rPr>
              <a:t>COMUNICACIONAL</a:t>
            </a:r>
            <a:endParaRPr lang="es-ES" altLang="es-PE" sz="1400" dirty="0">
              <a:latin typeface="Arial" charset="0"/>
            </a:endParaRP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1391477" y="928688"/>
            <a:ext cx="136883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PE" sz="1300" b="1" dirty="0">
                <a:latin typeface="Arial" charset="0"/>
              </a:rPr>
              <a:t>PLATAFORMA </a:t>
            </a:r>
            <a:endParaRPr lang="es-ES" altLang="es-PE" sz="1300" b="1" dirty="0">
              <a:latin typeface="Arial" charset="0"/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4751918" y="836613"/>
            <a:ext cx="3551767" cy="5688012"/>
          </a:xfrm>
          <a:prstGeom prst="can">
            <a:avLst>
              <a:gd name="adj" fmla="val 1830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6282323" y="981075"/>
            <a:ext cx="72167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MX" altLang="es-PE" sz="1300" b="1" dirty="0">
                <a:latin typeface="Arial" charset="0"/>
              </a:rPr>
              <a:t>MINSA</a:t>
            </a:r>
            <a:endParaRPr lang="es-ES" altLang="es-PE" sz="1300" b="1" dirty="0">
              <a:latin typeface="Arial" charset="0"/>
            </a:endParaRP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1199456" y="116632"/>
            <a:ext cx="17604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MX" altLang="es-PE" sz="2800" b="1" dirty="0">
                <a:solidFill>
                  <a:srgbClr val="FF0000"/>
                </a:solidFill>
                <a:latin typeface="Arial" charset="0"/>
              </a:rPr>
              <a:t>MODELO</a:t>
            </a:r>
            <a:endParaRPr lang="es-ES" altLang="es-PE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6105199" y="115889"/>
            <a:ext cx="1128834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MX" altLang="es-PE" sz="2000" b="1" dirty="0" smtClean="0">
                <a:latin typeface="Arial" charset="0"/>
              </a:rPr>
              <a:t>MINSA</a:t>
            </a:r>
            <a:r>
              <a:rPr lang="es-MX" altLang="es-PE" sz="1400" b="1" dirty="0" smtClean="0">
                <a:latin typeface="Arial" charset="0"/>
              </a:rPr>
              <a:t> </a:t>
            </a:r>
            <a:endParaRPr lang="es-MX" altLang="es-PE" sz="1400" b="1" dirty="0">
              <a:latin typeface="Arial" charset="0"/>
            </a:endParaRPr>
          </a:p>
          <a:p>
            <a:pPr algn="ctr"/>
            <a:r>
              <a:rPr lang="es-MX" altLang="es-PE" sz="1400" b="1" dirty="0" smtClean="0">
                <a:latin typeface="Arial" charset="0"/>
              </a:rPr>
              <a:t>(Operativa)</a:t>
            </a:r>
            <a:endParaRPr lang="es-ES" altLang="es-PE" sz="1400" b="1" dirty="0">
              <a:latin typeface="Arial" charset="0"/>
            </a:endParaRPr>
          </a:p>
        </p:txBody>
      </p:sp>
      <p:sp>
        <p:nvSpPr>
          <p:cNvPr id="33812" name="Text Box 20"/>
          <p:cNvSpPr txBox="1">
            <a:spLocks noChangeArrowheads="1"/>
          </p:cNvSpPr>
          <p:nvPr/>
        </p:nvSpPr>
        <p:spPr bwMode="auto">
          <a:xfrm>
            <a:off x="9504835" y="188914"/>
            <a:ext cx="1832553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/>
            <a:r>
              <a:rPr lang="es-MX" altLang="es-PE" sz="2000" b="1" dirty="0" smtClean="0">
                <a:latin typeface="Arial" charset="0"/>
              </a:rPr>
              <a:t>COMUNIDAD</a:t>
            </a:r>
            <a:r>
              <a:rPr lang="es-MX" altLang="es-PE" sz="1400" b="1" dirty="0" smtClean="0">
                <a:latin typeface="Arial" charset="0"/>
              </a:rPr>
              <a:t> </a:t>
            </a:r>
            <a:endParaRPr lang="es-MX" altLang="es-PE" sz="1400" b="1" dirty="0">
              <a:latin typeface="Arial" charset="0"/>
            </a:endParaRPr>
          </a:p>
          <a:p>
            <a:pPr algn="ctr"/>
            <a:r>
              <a:rPr lang="es-MX" altLang="es-PE" sz="1400" b="1" dirty="0">
                <a:latin typeface="Arial" charset="0"/>
              </a:rPr>
              <a:t>(sostenibilidad)</a:t>
            </a:r>
            <a:endParaRPr lang="es-ES" altLang="es-PE" sz="1400" b="1" dirty="0">
              <a:latin typeface="Arial" charset="0"/>
            </a:endParaRPr>
          </a:p>
        </p:txBody>
      </p:sp>
      <p:sp>
        <p:nvSpPr>
          <p:cNvPr id="33813" name="AutoShape 21"/>
          <p:cNvSpPr>
            <a:spLocks noChangeArrowheads="1"/>
          </p:cNvSpPr>
          <p:nvPr/>
        </p:nvSpPr>
        <p:spPr bwMode="auto">
          <a:xfrm>
            <a:off x="8303685" y="1052514"/>
            <a:ext cx="3888316" cy="5399087"/>
          </a:xfrm>
          <a:prstGeom prst="upDownArrow">
            <a:avLst>
              <a:gd name="adj1" fmla="val 50000"/>
              <a:gd name="adj2" fmla="val 37028"/>
            </a:avLst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MX" altLang="es-PE" sz="1200" dirty="0">
                <a:latin typeface="Arial" charset="0"/>
              </a:rPr>
              <a:t>FORTALECIMIENTO </a:t>
            </a:r>
          </a:p>
          <a:p>
            <a:pPr algn="ctr"/>
            <a:r>
              <a:rPr lang="es-MX" altLang="es-PE" sz="1200" dirty="0">
                <a:latin typeface="Arial" charset="0"/>
              </a:rPr>
              <a:t>DE LOS SERVICIOS </a:t>
            </a:r>
          </a:p>
          <a:p>
            <a:pPr algn="ctr"/>
            <a:r>
              <a:rPr lang="es-MX" altLang="es-PE" sz="1200" dirty="0">
                <a:latin typeface="Arial" charset="0"/>
              </a:rPr>
              <a:t>DE SALUD </a:t>
            </a:r>
            <a:endParaRPr lang="es-MX" altLang="es-PE" sz="1200" dirty="0" smtClean="0">
              <a:latin typeface="Arial" charset="0"/>
            </a:endParaRPr>
          </a:p>
          <a:p>
            <a:pPr algn="ctr"/>
            <a:r>
              <a:rPr lang="es-MX" altLang="es-PE" sz="1200" dirty="0" smtClean="0">
                <a:latin typeface="Arial" charset="0"/>
              </a:rPr>
              <a:t>LOCALES</a:t>
            </a:r>
            <a:endParaRPr lang="es-MX" altLang="es-PE" sz="1200" dirty="0">
              <a:latin typeface="Arial" charset="0"/>
            </a:endParaRPr>
          </a:p>
          <a:p>
            <a:pPr algn="ctr"/>
            <a:endParaRPr lang="es-MX" altLang="es-PE" sz="1200" dirty="0">
              <a:latin typeface="Arial" charset="0"/>
            </a:endParaRPr>
          </a:p>
          <a:p>
            <a:pPr algn="ctr"/>
            <a:endParaRPr lang="es-MX" altLang="es-PE" sz="1200" dirty="0">
              <a:latin typeface="Arial" charset="0"/>
            </a:endParaRPr>
          </a:p>
          <a:p>
            <a:pPr algn="ctr"/>
            <a:endParaRPr lang="es-MX" altLang="es-PE" sz="1200" dirty="0">
              <a:latin typeface="Arial" charset="0"/>
            </a:endParaRPr>
          </a:p>
          <a:p>
            <a:pPr algn="ctr"/>
            <a:r>
              <a:rPr lang="es-MX" altLang="es-PE" sz="1500" dirty="0">
                <a:latin typeface="Arial" charset="0"/>
              </a:rPr>
              <a:t>Cambio </a:t>
            </a:r>
          </a:p>
          <a:p>
            <a:pPr algn="ctr"/>
            <a:r>
              <a:rPr lang="es-MX" altLang="es-PE" sz="1500" dirty="0">
                <a:latin typeface="Arial" charset="0"/>
              </a:rPr>
              <a:t>en la concepción</a:t>
            </a:r>
          </a:p>
          <a:p>
            <a:pPr algn="ctr"/>
            <a:r>
              <a:rPr lang="es-MX" altLang="es-PE" sz="1500" dirty="0">
                <a:latin typeface="Arial" charset="0"/>
              </a:rPr>
              <a:t>d</a:t>
            </a:r>
            <a:r>
              <a:rPr lang="es-MX" altLang="es-PE" sz="1500" dirty="0" smtClean="0">
                <a:latin typeface="Arial" charset="0"/>
              </a:rPr>
              <a:t>e </a:t>
            </a:r>
            <a:r>
              <a:rPr lang="es-MX" altLang="es-PE" sz="1500" dirty="0">
                <a:latin typeface="Arial" charset="0"/>
              </a:rPr>
              <a:t>prevención</a:t>
            </a:r>
          </a:p>
          <a:p>
            <a:pPr algn="ctr"/>
            <a:r>
              <a:rPr lang="es-MX" altLang="es-PE" sz="1500" dirty="0">
                <a:latin typeface="Arial" charset="0"/>
              </a:rPr>
              <a:t>Y promoción</a:t>
            </a:r>
          </a:p>
          <a:p>
            <a:pPr algn="ctr"/>
            <a:endParaRPr lang="es-MX" altLang="es-PE" sz="1200" dirty="0">
              <a:latin typeface="Arial" charset="0"/>
            </a:endParaRPr>
          </a:p>
          <a:p>
            <a:pPr algn="ctr"/>
            <a:endParaRPr lang="es-MX" altLang="es-PE" sz="1200" dirty="0">
              <a:latin typeface="Arial" charset="0"/>
            </a:endParaRPr>
          </a:p>
          <a:p>
            <a:pPr algn="ctr"/>
            <a:endParaRPr lang="es-MX" altLang="es-PE" sz="1200" dirty="0">
              <a:latin typeface="Arial" charset="0"/>
            </a:endParaRPr>
          </a:p>
          <a:p>
            <a:pPr algn="ctr"/>
            <a:r>
              <a:rPr lang="es-MX" altLang="es-PE" sz="1500" dirty="0">
                <a:latin typeface="Arial" charset="0"/>
              </a:rPr>
              <a:t>Control</a:t>
            </a:r>
          </a:p>
          <a:p>
            <a:pPr algn="ctr"/>
            <a:r>
              <a:rPr lang="es-MX" altLang="es-PE" sz="1500" dirty="0">
                <a:latin typeface="Arial" charset="0"/>
              </a:rPr>
              <a:t>Sostenido</a:t>
            </a:r>
          </a:p>
          <a:p>
            <a:pPr algn="ctr"/>
            <a:endParaRPr lang="es-MX" altLang="es-PE" sz="1200" dirty="0">
              <a:latin typeface="Arial" charset="0"/>
            </a:endParaRPr>
          </a:p>
          <a:p>
            <a:pPr algn="ctr"/>
            <a:endParaRPr lang="es-MX" altLang="es-PE" sz="1200" dirty="0">
              <a:latin typeface="Arial" charset="0"/>
            </a:endParaRPr>
          </a:p>
          <a:p>
            <a:pPr algn="ctr"/>
            <a:endParaRPr lang="es-MX" altLang="es-PE" sz="1200" dirty="0">
              <a:latin typeface="Arial" charset="0"/>
            </a:endParaRPr>
          </a:p>
          <a:p>
            <a:pPr algn="ctr"/>
            <a:r>
              <a:rPr lang="es-MX" altLang="es-PE" sz="1200" dirty="0">
                <a:latin typeface="Arial" charset="0"/>
              </a:rPr>
              <a:t>DESARROLLO</a:t>
            </a:r>
          </a:p>
          <a:p>
            <a:pPr algn="ctr"/>
            <a:r>
              <a:rPr lang="es-MX" altLang="es-PE" sz="1200" dirty="0">
                <a:latin typeface="Arial" charset="0"/>
              </a:rPr>
              <a:t>COMUNITARIO </a:t>
            </a:r>
            <a:endParaRPr lang="es-ES" altLang="es-PE" sz="1200" dirty="0">
              <a:latin typeface="Arial" charset="0"/>
            </a:endParaRPr>
          </a:p>
        </p:txBody>
      </p:sp>
      <p:sp>
        <p:nvSpPr>
          <p:cNvPr id="33814" name="AutoShape 22"/>
          <p:cNvSpPr>
            <a:spLocks noChangeArrowheads="1"/>
          </p:cNvSpPr>
          <p:nvPr/>
        </p:nvSpPr>
        <p:spPr bwMode="auto">
          <a:xfrm>
            <a:off x="4078818" y="1844675"/>
            <a:ext cx="673100" cy="360363"/>
          </a:xfrm>
          <a:prstGeom prst="notchedRightArrow">
            <a:avLst>
              <a:gd name="adj1" fmla="val 50000"/>
              <a:gd name="adj2" fmla="val 350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33815" name="AutoShape 23"/>
          <p:cNvSpPr>
            <a:spLocks noChangeArrowheads="1"/>
          </p:cNvSpPr>
          <p:nvPr/>
        </p:nvSpPr>
        <p:spPr bwMode="auto">
          <a:xfrm>
            <a:off x="4078818" y="3141663"/>
            <a:ext cx="673100" cy="360362"/>
          </a:xfrm>
          <a:prstGeom prst="notchedRightArrow">
            <a:avLst>
              <a:gd name="adj1" fmla="val 50000"/>
              <a:gd name="adj2" fmla="val 350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33816" name="AutoShape 24"/>
          <p:cNvSpPr>
            <a:spLocks noChangeArrowheads="1"/>
          </p:cNvSpPr>
          <p:nvPr/>
        </p:nvSpPr>
        <p:spPr bwMode="auto">
          <a:xfrm>
            <a:off x="4078818" y="4437063"/>
            <a:ext cx="673100" cy="360362"/>
          </a:xfrm>
          <a:prstGeom prst="notchedRightArrow">
            <a:avLst>
              <a:gd name="adj1" fmla="val 50000"/>
              <a:gd name="adj2" fmla="val 350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33817" name="AutoShape 25"/>
          <p:cNvSpPr>
            <a:spLocks noChangeArrowheads="1"/>
          </p:cNvSpPr>
          <p:nvPr/>
        </p:nvSpPr>
        <p:spPr bwMode="auto">
          <a:xfrm>
            <a:off x="4078818" y="5734051"/>
            <a:ext cx="673100" cy="360363"/>
          </a:xfrm>
          <a:prstGeom prst="notchedRightArrow">
            <a:avLst>
              <a:gd name="adj1" fmla="val 50000"/>
              <a:gd name="adj2" fmla="val 350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33818" name="AutoShape 26"/>
          <p:cNvSpPr>
            <a:spLocks noChangeArrowheads="1"/>
          </p:cNvSpPr>
          <p:nvPr/>
        </p:nvSpPr>
        <p:spPr bwMode="auto">
          <a:xfrm>
            <a:off x="1583267" y="2349501"/>
            <a:ext cx="1441451" cy="574675"/>
          </a:xfrm>
          <a:prstGeom prst="upDownArrowCallout">
            <a:avLst>
              <a:gd name="adj1" fmla="val 47030"/>
              <a:gd name="adj2" fmla="val 47030"/>
              <a:gd name="adj3" fmla="val 12500"/>
              <a:gd name="adj4" fmla="val 50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33819" name="AutoShape 27"/>
          <p:cNvSpPr>
            <a:spLocks noChangeArrowheads="1"/>
          </p:cNvSpPr>
          <p:nvPr/>
        </p:nvSpPr>
        <p:spPr bwMode="auto">
          <a:xfrm>
            <a:off x="1583267" y="3644901"/>
            <a:ext cx="1441451" cy="574675"/>
          </a:xfrm>
          <a:prstGeom prst="upDownArrowCallout">
            <a:avLst>
              <a:gd name="adj1" fmla="val 47030"/>
              <a:gd name="adj2" fmla="val 47030"/>
              <a:gd name="adj3" fmla="val 12500"/>
              <a:gd name="adj4" fmla="val 50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33820" name="AutoShape 28"/>
          <p:cNvSpPr>
            <a:spLocks noChangeArrowheads="1"/>
          </p:cNvSpPr>
          <p:nvPr/>
        </p:nvSpPr>
        <p:spPr bwMode="auto">
          <a:xfrm>
            <a:off x="1583267" y="4941889"/>
            <a:ext cx="1441451" cy="574675"/>
          </a:xfrm>
          <a:prstGeom prst="upDownArrowCallout">
            <a:avLst>
              <a:gd name="adj1" fmla="val 47030"/>
              <a:gd name="adj2" fmla="val 47030"/>
              <a:gd name="adj3" fmla="val 12500"/>
              <a:gd name="adj4" fmla="val 5000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PE"/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4847167" y="1196753"/>
            <a:ext cx="480484" cy="5355312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MX" altLang="es-PE" sz="1800" dirty="0" smtClean="0">
                <a:latin typeface="Arial" charset="0"/>
              </a:rPr>
              <a:t>COMPONENT</a:t>
            </a:r>
          </a:p>
          <a:p>
            <a:pPr algn="ctr"/>
            <a:r>
              <a:rPr lang="es-MX" altLang="es-PE" sz="1800" dirty="0" smtClean="0">
                <a:latin typeface="Arial" charset="0"/>
              </a:rPr>
              <a:t>E</a:t>
            </a:r>
            <a:endParaRPr lang="es-MX" altLang="es-PE" sz="1800" dirty="0">
              <a:latin typeface="Arial" charset="0"/>
            </a:endParaRPr>
          </a:p>
          <a:p>
            <a:pPr algn="ctr"/>
            <a:r>
              <a:rPr lang="es-MX" altLang="es-PE" sz="1800" dirty="0">
                <a:latin typeface="Arial" charset="0"/>
              </a:rPr>
              <a:t> </a:t>
            </a:r>
            <a:r>
              <a:rPr lang="es-MX" altLang="es-PE" sz="1800" dirty="0" smtClean="0">
                <a:latin typeface="Arial" charset="0"/>
              </a:rPr>
              <a:t>POL</a:t>
            </a:r>
          </a:p>
          <a:p>
            <a:pPr algn="ctr"/>
            <a:r>
              <a:rPr lang="es-MX" altLang="es-PE" sz="1800" dirty="0" smtClean="0">
                <a:latin typeface="Arial" charset="0"/>
              </a:rPr>
              <a:t>I</a:t>
            </a:r>
          </a:p>
          <a:p>
            <a:pPr algn="ctr"/>
            <a:r>
              <a:rPr lang="es-MX" altLang="es-PE" sz="1800" dirty="0" smtClean="0">
                <a:latin typeface="Arial" charset="0"/>
              </a:rPr>
              <a:t>T</a:t>
            </a:r>
          </a:p>
          <a:p>
            <a:pPr algn="ctr"/>
            <a:r>
              <a:rPr lang="es-MX" altLang="es-PE" sz="1800" dirty="0" smtClean="0">
                <a:latin typeface="Arial" charset="0"/>
              </a:rPr>
              <a:t>I</a:t>
            </a:r>
          </a:p>
          <a:p>
            <a:pPr algn="ctr"/>
            <a:r>
              <a:rPr lang="es-MX" altLang="es-PE" sz="1800" dirty="0" smtClean="0">
                <a:latin typeface="Arial" charset="0"/>
              </a:rPr>
              <a:t>CO</a:t>
            </a:r>
            <a:endParaRPr lang="es-ES" altLang="es-PE" sz="1800" dirty="0">
              <a:latin typeface="Arial" charset="0"/>
            </a:endParaRP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>
            <a:off x="8399231" y="3140968"/>
            <a:ext cx="673100" cy="360362"/>
          </a:xfrm>
          <a:prstGeom prst="notchedRightArrow">
            <a:avLst>
              <a:gd name="adj1" fmla="val 50000"/>
              <a:gd name="adj2" fmla="val 350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035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08186463\Pictures\Varios\ph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78" y="116632"/>
            <a:ext cx="6527175" cy="326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08186463\Pictures\Varios\photo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843" y="3383187"/>
            <a:ext cx="6423819" cy="329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08186463\Pictures\Varios\photo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3573016"/>
            <a:ext cx="661356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69709" y="679450"/>
            <a:ext cx="2002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 Ceviche</a:t>
            </a:r>
          </a:p>
          <a:p>
            <a:pPr algn="ctr"/>
            <a:r>
              <a:rPr lang="es-P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Peruano</a:t>
            </a:r>
            <a:endParaRPr lang="es-P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99" y="1336389"/>
            <a:ext cx="2504466" cy="345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63" y="1229912"/>
            <a:ext cx="4267409" cy="272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40" y="4829453"/>
            <a:ext cx="5388810" cy="190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725" y="3955431"/>
            <a:ext cx="4380437" cy="285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09026"/>
            <a:ext cx="10515600" cy="1031986"/>
          </a:xfrm>
        </p:spPr>
        <p:txBody>
          <a:bodyPr/>
          <a:lstStyle/>
          <a:p>
            <a:pPr algn="ctr"/>
            <a:r>
              <a:rPr lang="es-PE" b="1" dirty="0" smtClean="0">
                <a:solidFill>
                  <a:srgbClr val="FF0000"/>
                </a:solidFill>
              </a:rPr>
              <a:t>Situación de Malaria, Perú 2012 - 2016</a:t>
            </a:r>
            <a:endParaRPr lang="es-PE" b="1" dirty="0">
              <a:solidFill>
                <a:srgbClr val="FF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149850" y="889000"/>
            <a:ext cx="22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Ref. </a:t>
            </a:r>
            <a:r>
              <a:rPr lang="es-PE" dirty="0" err="1" smtClean="0"/>
              <a:t>Minsa</a:t>
            </a:r>
            <a:r>
              <a:rPr lang="es-PE" dirty="0" smtClean="0"/>
              <a:t>, Perú 2017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538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temáticos del PMC</a:t>
            </a:r>
            <a:r>
              <a:rPr lang="es-PE" b="1" dirty="0" smtClean="0"/>
              <a:t/>
            </a:r>
            <a:br>
              <a:rPr lang="es-PE" b="1" dirty="0" smtClean="0"/>
            </a:br>
            <a:r>
              <a:rPr lang="es-PE" sz="3800" dirty="0" smtClean="0"/>
              <a:t>(Estrategias Operacionales)</a:t>
            </a:r>
            <a:endParaRPr lang="es-PE" sz="3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783357"/>
            <a:ext cx="109728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PE" dirty="0"/>
              <a:t>Identificación de las áreas de riesgo y Estratificación de la </a:t>
            </a:r>
            <a:r>
              <a:rPr lang="es-PE" dirty="0" smtClean="0"/>
              <a:t>intervención. </a:t>
            </a:r>
            <a:endParaRPr lang="es-PE" sz="4000" dirty="0"/>
          </a:p>
          <a:p>
            <a:pPr marL="514350" indent="-514350">
              <a:buFont typeface="+mj-lt"/>
              <a:buAutoNum type="arabicPeriod"/>
            </a:pPr>
            <a:r>
              <a:rPr lang="es-PE" dirty="0"/>
              <a:t>Fortalecimiento del diagnóstico y tratamiento.</a:t>
            </a:r>
            <a:endParaRPr lang="es-PE" sz="4000" dirty="0"/>
          </a:p>
          <a:p>
            <a:pPr marL="514350" indent="-514350">
              <a:buFont typeface="+mj-lt"/>
              <a:buAutoNum type="arabicPeriod"/>
            </a:pPr>
            <a:r>
              <a:rPr lang="es-PE" dirty="0"/>
              <a:t>Promover y fortalecer el desarrollo social y comunitario en la lucha contra la malaria.</a:t>
            </a:r>
            <a:endParaRPr lang="es-PE" sz="4000" dirty="0"/>
          </a:p>
          <a:p>
            <a:pPr marL="514350" indent="-514350">
              <a:buFont typeface="+mj-lt"/>
              <a:buAutoNum type="arabicPeriod"/>
            </a:pPr>
            <a:r>
              <a:rPr lang="es-PE" dirty="0"/>
              <a:t>Intervenciones integrales.</a:t>
            </a:r>
            <a:endParaRPr lang="es-PE" sz="4000" dirty="0"/>
          </a:p>
          <a:p>
            <a:pPr marL="514350" indent="-514350">
              <a:buFont typeface="+mj-lt"/>
              <a:buAutoNum type="arabicPeriod"/>
            </a:pPr>
            <a:r>
              <a:rPr lang="es-PE" dirty="0"/>
              <a:t>Sistema de vigilancia epidemiológica.</a:t>
            </a:r>
            <a:endParaRPr lang="es-PE" sz="4000" dirty="0"/>
          </a:p>
          <a:p>
            <a:pPr marL="514350" indent="-514350">
              <a:buFont typeface="+mj-lt"/>
              <a:buAutoNum type="arabicPeriod"/>
            </a:pPr>
            <a:r>
              <a:rPr lang="es-PE" dirty="0"/>
              <a:t>Campaña comunicacional.</a:t>
            </a:r>
            <a:endParaRPr lang="es-PE" sz="4000" dirty="0"/>
          </a:p>
          <a:p>
            <a:pPr marL="514350" indent="-514350">
              <a:buFont typeface="+mj-lt"/>
              <a:buAutoNum type="arabicPeriod"/>
            </a:pPr>
            <a:r>
              <a:rPr lang="es-PE" dirty="0"/>
              <a:t> Investigaciones operativas complementarias</a:t>
            </a:r>
          </a:p>
        </p:txBody>
      </p:sp>
    </p:spTree>
    <p:extLst>
      <p:ext uri="{BB962C8B-B14F-4D97-AF65-F5344CB8AC3E}">
        <p14:creationId xmlns:p14="http://schemas.microsoft.com/office/powerpoint/2010/main" val="30020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0393" r="12006" b="12419"/>
          <a:stretch>
            <a:fillRect/>
          </a:stretch>
        </p:blipFill>
        <p:spPr bwMode="auto">
          <a:xfrm>
            <a:off x="111054" y="1504841"/>
            <a:ext cx="6279018" cy="424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99306" y="62747"/>
            <a:ext cx="634852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altLang="es-P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PERÚ: SOMOS UNA PAÍS CON MALARIA DE BAJA ENDEMICIDAD, ESTACIONAL E INESTABLE ??</a:t>
            </a:r>
            <a:endParaRPr lang="es-ES" altLang="es-P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 rot="2788834">
            <a:off x="1753751" y="3929113"/>
            <a:ext cx="812800" cy="6731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 rot="2788834">
            <a:off x="3720797" y="2598038"/>
            <a:ext cx="720725" cy="1320800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 rot="2788834">
            <a:off x="1229852" y="2112997"/>
            <a:ext cx="1333500" cy="2468033"/>
          </a:xfrm>
          <a:prstGeom prst="ellipse">
            <a:avLst/>
          </a:prstGeom>
          <a:noFill/>
          <a:ln w="38100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270343" name="AutoShape 7"/>
          <p:cNvSpPr>
            <a:spLocks/>
          </p:cNvSpPr>
          <p:nvPr/>
        </p:nvSpPr>
        <p:spPr bwMode="auto">
          <a:xfrm>
            <a:off x="527051" y="1341238"/>
            <a:ext cx="1536700" cy="576262"/>
          </a:xfrm>
          <a:prstGeom prst="accentCallout2">
            <a:avLst>
              <a:gd name="adj1" fmla="val 19833"/>
              <a:gd name="adj2" fmla="val 106611"/>
              <a:gd name="adj3" fmla="val 19833"/>
              <a:gd name="adj4" fmla="val 115838"/>
              <a:gd name="adj5" fmla="val 187329"/>
              <a:gd name="adj6" fmla="val 125343"/>
            </a:avLst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s-ES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MORONA- PASTAZA</a:t>
            </a:r>
            <a:endParaRPr lang="es-ES" sz="1200" dirty="0"/>
          </a:p>
        </p:txBody>
      </p:sp>
      <p:sp>
        <p:nvSpPr>
          <p:cNvPr id="270345" name="AutoShape 9"/>
          <p:cNvSpPr>
            <a:spLocks/>
          </p:cNvSpPr>
          <p:nvPr/>
        </p:nvSpPr>
        <p:spPr bwMode="auto">
          <a:xfrm>
            <a:off x="103117" y="5387451"/>
            <a:ext cx="1917700" cy="576263"/>
          </a:xfrm>
          <a:prstGeom prst="accentCallout2">
            <a:avLst>
              <a:gd name="adj1" fmla="val 19833"/>
              <a:gd name="adj2" fmla="val 105296"/>
              <a:gd name="adj3" fmla="val 19833"/>
              <a:gd name="adj4" fmla="val 115671"/>
              <a:gd name="adj5" fmla="val -175481"/>
              <a:gd name="adj6" fmla="val 126046"/>
            </a:avLst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s-ES" sz="11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PARANAPURA - CARRETERA YURIM - TPTO</a:t>
            </a:r>
            <a:endParaRPr lang="es-ES" sz="1100" b="1" dirty="0"/>
          </a:p>
        </p:txBody>
      </p:sp>
      <p:sp>
        <p:nvSpPr>
          <p:cNvPr id="8202" name="Text Box 11"/>
          <p:cNvSpPr txBox="1">
            <a:spLocks noChangeArrowheads="1"/>
          </p:cNvSpPr>
          <p:nvPr/>
        </p:nvSpPr>
        <p:spPr bwMode="auto">
          <a:xfrm>
            <a:off x="9524897" y="2708275"/>
            <a:ext cx="9188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ES" sz="1200" b="1"/>
              <a:t>LEYENDA</a:t>
            </a:r>
          </a:p>
        </p:txBody>
      </p:sp>
      <p:sp>
        <p:nvSpPr>
          <p:cNvPr id="270350" name="AutoShape 14"/>
          <p:cNvSpPr>
            <a:spLocks/>
          </p:cNvSpPr>
          <p:nvPr/>
        </p:nvSpPr>
        <p:spPr bwMode="auto">
          <a:xfrm>
            <a:off x="5520817" y="1362138"/>
            <a:ext cx="1534584" cy="647700"/>
          </a:xfrm>
          <a:prstGeom prst="accentCallout2">
            <a:avLst>
              <a:gd name="adj1" fmla="val 17648"/>
              <a:gd name="adj2" fmla="val -6620"/>
              <a:gd name="adj3" fmla="val 17648"/>
              <a:gd name="adj4" fmla="val -46069"/>
              <a:gd name="adj5" fmla="val 214949"/>
              <a:gd name="adj6" fmla="val -86343"/>
            </a:avLst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s-ES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IQUITOS – NANAY - MAZAN</a:t>
            </a:r>
            <a:endParaRPr lang="es-ES" sz="12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6602816" y="167247"/>
            <a:ext cx="5524730" cy="6370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PE" sz="2400" b="1" dirty="0"/>
              <a:t>E</a:t>
            </a:r>
            <a:r>
              <a:rPr lang="es-PE" sz="2400" b="1" dirty="0" smtClean="0"/>
              <a:t>n 2005 Loreto PAMAFRO</a:t>
            </a:r>
          </a:p>
          <a:p>
            <a:pPr marL="285750" indent="-285750">
              <a:buFontTx/>
              <a:buChar char="-"/>
            </a:pPr>
            <a:r>
              <a:rPr lang="es-PE" sz="2400" b="1" dirty="0" smtClean="0"/>
              <a:t>Población: 900,000 personas</a:t>
            </a:r>
          </a:p>
          <a:p>
            <a:pPr marL="285750" indent="-285750">
              <a:buFontTx/>
              <a:buChar char="-"/>
            </a:pPr>
            <a:r>
              <a:rPr lang="es-PE" sz="2400" b="1" dirty="0" smtClean="0"/>
              <a:t>52 distritos</a:t>
            </a:r>
          </a:p>
          <a:p>
            <a:pPr marL="285750" indent="-285750">
              <a:buFontTx/>
              <a:buChar char="-"/>
            </a:pPr>
            <a:r>
              <a:rPr lang="es-PE" sz="2400" b="1" dirty="0" smtClean="0"/>
              <a:t>2,600 localidades (</a:t>
            </a:r>
            <a:r>
              <a:rPr lang="es-PE" sz="2400" b="1" dirty="0" err="1" smtClean="0"/>
              <a:t>towns</a:t>
            </a:r>
            <a:r>
              <a:rPr lang="es-PE" sz="2400" b="1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s-PE" sz="2400" b="1" dirty="0" smtClean="0"/>
              <a:t>90% of malaria concentrada en 943 (36.3%) </a:t>
            </a:r>
          </a:p>
          <a:p>
            <a:r>
              <a:rPr lang="es-PE" sz="2400" b="1" dirty="0"/>
              <a:t> </a:t>
            </a:r>
            <a:r>
              <a:rPr lang="es-PE" sz="2400" b="1" dirty="0" smtClean="0"/>
              <a:t>   localidades: </a:t>
            </a:r>
          </a:p>
          <a:p>
            <a:r>
              <a:rPr lang="es-PE" sz="2400" b="1" dirty="0"/>
              <a:t> </a:t>
            </a:r>
            <a:r>
              <a:rPr lang="es-PE" sz="2400" b="1" dirty="0" smtClean="0"/>
              <a:t>     . IPA &gt; 50%, 199 (8.9%), </a:t>
            </a:r>
            <a:r>
              <a:rPr lang="es-PE" sz="2400" b="1" dirty="0" smtClean="0">
                <a:solidFill>
                  <a:srgbClr val="FF0000"/>
                </a:solidFill>
              </a:rPr>
              <a:t>30.2%</a:t>
            </a:r>
          </a:p>
          <a:p>
            <a:r>
              <a:rPr lang="es-PE" sz="2400" b="1" dirty="0"/>
              <a:t> </a:t>
            </a:r>
            <a:r>
              <a:rPr lang="es-PE" sz="2400" b="1" dirty="0" smtClean="0"/>
              <a:t>     . IPA 10 to &lt;50%, 744 (33.3), </a:t>
            </a:r>
            <a:r>
              <a:rPr lang="es-PE" sz="2400" b="1" dirty="0" smtClean="0">
                <a:solidFill>
                  <a:srgbClr val="FF0000"/>
                </a:solidFill>
              </a:rPr>
              <a:t>59.4%</a:t>
            </a:r>
          </a:p>
          <a:p>
            <a:r>
              <a:rPr lang="es-PE" sz="2400" b="1" dirty="0"/>
              <a:t> </a:t>
            </a:r>
            <a:r>
              <a:rPr lang="es-PE" sz="2400" b="1" dirty="0" smtClean="0"/>
              <a:t>     . IPA &gt; 1 to 10%, 1,292 (57.8), </a:t>
            </a:r>
            <a:r>
              <a:rPr lang="es-PE" sz="2400" b="1" dirty="0" smtClean="0">
                <a:solidFill>
                  <a:srgbClr val="FF0000"/>
                </a:solidFill>
              </a:rPr>
              <a:t>10.4%</a:t>
            </a:r>
          </a:p>
          <a:p>
            <a:endParaRPr lang="es-PE" sz="2400" b="1" dirty="0" smtClean="0"/>
          </a:p>
          <a:p>
            <a:r>
              <a:rPr lang="es-PE" sz="2400" b="1" dirty="0" smtClean="0"/>
              <a:t>- PAMAFRO intervino 725 localidades (fase I) </a:t>
            </a:r>
            <a:endParaRPr lang="es-PE" sz="2400" b="1" dirty="0"/>
          </a:p>
          <a:p>
            <a:r>
              <a:rPr lang="es-PE" sz="2400" b="1" dirty="0"/>
              <a:t>      . IPA &gt; 50%, 170 </a:t>
            </a:r>
            <a:r>
              <a:rPr lang="es-PE" sz="2400" b="1" dirty="0" smtClean="0"/>
              <a:t>(85.4%)</a:t>
            </a:r>
            <a:endParaRPr lang="es-PE" sz="2400" b="1" dirty="0"/>
          </a:p>
          <a:p>
            <a:r>
              <a:rPr lang="es-PE" sz="2400" b="1" dirty="0"/>
              <a:t>      . IPA 10 to &lt;50%, 410 (</a:t>
            </a:r>
            <a:r>
              <a:rPr lang="es-PE" sz="2400" b="1" dirty="0" smtClean="0"/>
              <a:t>55.1%)</a:t>
            </a:r>
            <a:endParaRPr lang="es-PE" sz="2400" b="1" dirty="0"/>
          </a:p>
          <a:p>
            <a:r>
              <a:rPr lang="es-PE" sz="2400" b="1" dirty="0"/>
              <a:t>      . IPA &gt; 1 to 10%, 145 </a:t>
            </a:r>
            <a:r>
              <a:rPr lang="es-PE" sz="2400" b="1" dirty="0" smtClean="0"/>
              <a:t>(11.2%)</a:t>
            </a:r>
            <a:endParaRPr lang="es-PE" sz="2400" b="1" dirty="0"/>
          </a:p>
          <a:p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504813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4720" y="117740"/>
            <a:ext cx="11561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Estratificación del Riesgo </a:t>
            </a:r>
            <a:r>
              <a:rPr lang="es-ES" sz="2000" b="1" dirty="0" smtClean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S" sz="2000" b="1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Malaria Según el Índice Parasitario Anual – </a:t>
            </a:r>
          </a:p>
          <a:p>
            <a:pPr algn="ctr"/>
            <a:r>
              <a:rPr lang="es-ES" sz="2000" b="1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IPA x 1000 </a:t>
            </a:r>
            <a:r>
              <a:rPr lang="es-ES" sz="2000" b="1" dirty="0" smtClean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Hab. Loreto</a:t>
            </a:r>
            <a:r>
              <a:rPr lang="es-ES" sz="2000" b="1" dirty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Año 2017 (</a:t>
            </a:r>
            <a:r>
              <a:rPr lang="es-ES" sz="2000" b="1" dirty="0" smtClean="0">
                <a:ln w="0"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SE.1-30)</a:t>
            </a:r>
            <a:endParaRPr lang="es-ES" sz="2000" b="1" dirty="0">
              <a:ln w="0"/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4" y="825625"/>
            <a:ext cx="5163521" cy="556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88" y="839273"/>
            <a:ext cx="5574066" cy="597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24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271C8488-A0EE-4EA8-9ED7-EF2912AB5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97"/>
          <a:stretch/>
        </p:blipFill>
        <p:spPr bwMode="auto">
          <a:xfrm>
            <a:off x="176615" y="1480886"/>
            <a:ext cx="6247736" cy="42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4" name="Rectangle 12">
            <a:extLst>
              <a:ext uri="{FF2B5EF4-FFF2-40B4-BE49-F238E27FC236}">
                <a16:creationId xmlns="" xmlns:a16="http://schemas.microsoft.com/office/drawing/2014/main" id="{D207564F-3F45-4FB7-9FB0-765E72878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15888"/>
            <a:ext cx="10972800" cy="792162"/>
          </a:xfrm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es-ES" altLang="es-PE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Severidad de la Transmisión en el Distrito de </a:t>
            </a:r>
            <a:r>
              <a:rPr lang="es-ES" altLang="es-PE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Andoas</a:t>
            </a:r>
            <a:r>
              <a:rPr lang="es-ES" altLang="es-PE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2017</a:t>
            </a:r>
            <a:endParaRPr lang="es-ES" altLang="es-PE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451254"/>
              </p:ext>
            </p:extLst>
          </p:nvPr>
        </p:nvGraphicFramePr>
        <p:xfrm>
          <a:off x="7668986" y="2379889"/>
          <a:ext cx="3695699" cy="4133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3863"/>
                <a:gridCol w="631348"/>
                <a:gridCol w="571953"/>
                <a:gridCol w="798535"/>
              </a:tblGrid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COMUNIDAD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 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IPA</a:t>
                      </a:r>
                      <a:r>
                        <a:rPr lang="es-PE" sz="12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ctr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CHUINTAR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2312.80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JUNANCH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1694.92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WAWUEN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1662.79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KUYUNTZA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560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1501.34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PANKINTZA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1464.97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LIMON COCHA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1408.00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RUBINA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1099.64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PURANCHIN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1026.58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HORTENCIA COCHA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1025.64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IHUAQUIPOZA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1343.75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NUEVO PERU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963.47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WISUM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863.64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PIJUAYAL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847.06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GALILEA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800.00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WAKNIR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788.14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ALIANZA CRISTIANA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525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771.43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WAMPINTZA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742.36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KUNAMENTZA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720.00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COCHAPURAHUA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524.32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UNION ANTONIETA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550.00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</a:tbl>
          </a:graphicData>
        </a:graphic>
      </p:graphicFrame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937919"/>
              </p:ext>
            </p:extLst>
          </p:nvPr>
        </p:nvGraphicFramePr>
        <p:xfrm>
          <a:off x="7587343" y="1061332"/>
          <a:ext cx="3543300" cy="1066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6483"/>
                <a:gridCol w="1115775"/>
                <a:gridCol w="821042"/>
              </a:tblGrid>
              <a:tr h="266706"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IPAs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Towns</a:t>
                      </a:r>
                      <a:endParaRPr lang="es-PE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PE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  <a:tr h="266706"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IPA &gt;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31/81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38.27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66706"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IPA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</a:t>
                      </a:r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38/81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46.91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66706">
                <a:tc>
                  <a:txBody>
                    <a:bodyPr/>
                    <a:lstStyle/>
                    <a:p>
                      <a:pPr algn="l" fontAlgn="b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IPA &lt;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  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12/81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14.81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810" marR="3810" marT="3810" marB="0" anchor="b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740229" y="6242957"/>
            <a:ext cx="329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Ref. DIRESA Loreto, </a:t>
            </a:r>
            <a:r>
              <a:rPr lang="es-PE" dirty="0" err="1" smtClean="0"/>
              <a:t>Sem</a:t>
            </a:r>
            <a:r>
              <a:rPr lang="es-PE" dirty="0" smtClean="0"/>
              <a:t> 30, 2017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3385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37" y="1134447"/>
            <a:ext cx="4349984" cy="563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230318" y="244774"/>
            <a:ext cx="3901415" cy="12287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Malaria </a:t>
            </a:r>
            <a:r>
              <a:rPr lang="es-E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vivax</a:t>
            </a:r>
            <a:r>
              <a:rPr lang="es-E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Distritos en la Región  Loreto 2017 (SE.1-30</a:t>
            </a:r>
            <a:r>
              <a:rPr lang="es-E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71" y="1175390"/>
            <a:ext cx="4350470" cy="563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638521" y="376206"/>
            <a:ext cx="4326823" cy="10542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Malaria </a:t>
            </a:r>
            <a:r>
              <a:rPr lang="es-E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falciparum</a:t>
            </a:r>
            <a:r>
              <a:rPr lang="es-E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Distritos en la Región  Loreto 2017 (</a:t>
            </a:r>
            <a:r>
              <a:rPr lang="es-E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SE.1-30)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9013387" y="2377440"/>
            <a:ext cx="3175869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7/8 (87.5%) distritos con </a:t>
            </a:r>
          </a:p>
          <a:p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 tasas más altas de </a:t>
            </a:r>
          </a:p>
          <a:p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malaria </a:t>
            </a:r>
            <a:r>
              <a:rPr lang="es-P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vivax</a:t>
            </a:r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también </a:t>
            </a:r>
          </a:p>
          <a:p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tienen las tasas</a:t>
            </a:r>
          </a:p>
          <a:p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más alta de malaria</a:t>
            </a:r>
          </a:p>
          <a:p>
            <a:r>
              <a:rPr lang="es-PE" sz="2000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P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alciparum</a:t>
            </a:r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P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-existencia).</a:t>
            </a:r>
          </a:p>
          <a:p>
            <a:endParaRPr lang="es-PE" dirty="0"/>
          </a:p>
          <a:p>
            <a:endParaRPr lang="es-PE" dirty="0" smtClean="0"/>
          </a:p>
          <a:p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Ref. DIRESA Loreto 2017</a:t>
            </a:r>
          </a:p>
          <a:p>
            <a:r>
              <a:rPr lang="es-PE" dirty="0" smtClean="0"/>
              <a:t>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8249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16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05567" y="1835150"/>
          <a:ext cx="8341784" cy="423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Slide" r:id="rId4" imgW="4571926" imgH="3429135" progId="PowerPoint.Slide.8">
                  <p:embed/>
                </p:oleObj>
              </mc:Choice>
              <mc:Fallback>
                <p:oleObj name="Slide" r:id="rId4" imgW="4571926" imgH="3429135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5567" y="1835150"/>
                        <a:ext cx="8341784" cy="423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1636" name="Text Box 4"/>
          <p:cNvSpPr txBox="1">
            <a:spLocks noChangeArrowheads="1"/>
          </p:cNvSpPr>
          <p:nvPr/>
        </p:nvSpPr>
        <p:spPr bwMode="auto">
          <a:xfrm>
            <a:off x="1947333" y="1911351"/>
            <a:ext cx="799465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MX" altLang="es-PE" sz="2800" b="1" dirty="0">
                <a:solidFill>
                  <a:srgbClr val="FF0066"/>
                </a:solidFill>
                <a:cs typeface="Arial" charset="0"/>
              </a:rPr>
              <a:t>Problema </a:t>
            </a:r>
            <a:r>
              <a:rPr lang="es-MX" altLang="es-PE" sz="2800" b="1" dirty="0" err="1">
                <a:solidFill>
                  <a:srgbClr val="FF0066"/>
                </a:solidFill>
                <a:cs typeface="Arial" charset="0"/>
              </a:rPr>
              <a:t>mal</a:t>
            </a:r>
            <a:r>
              <a:rPr lang="es-MX" altLang="es-PE" sz="2800" b="1" dirty="0" err="1">
                <a:solidFill>
                  <a:srgbClr val="FF0066"/>
                </a:solidFill>
                <a:cs typeface="Times New Roman" pitchFamily="18" charset="0"/>
              </a:rPr>
              <a:t>árico</a:t>
            </a:r>
            <a:r>
              <a:rPr lang="es-MX" altLang="es-PE" sz="2800" b="1" dirty="0">
                <a:solidFill>
                  <a:srgbClr val="FF0066"/>
                </a:solidFill>
                <a:cs typeface="Times New Roman" pitchFamily="18" charset="0"/>
              </a:rPr>
              <a:t> está concentrado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2470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P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las áreas de </a:t>
            </a:r>
            <a:r>
              <a:rPr lang="es-P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Intervención </a:t>
            </a:r>
            <a:r>
              <a:rPr lang="es-P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P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Estratificación</a:t>
            </a:r>
            <a:endParaRPr lang="es-P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31638" y="5805265"/>
            <a:ext cx="4961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altLang="es-PE" sz="3200" dirty="0">
                <a:latin typeface="Times New Roman" pitchFamily="18" charset="0"/>
              </a:rPr>
              <a:t>Estratificaci</a:t>
            </a:r>
            <a:r>
              <a:rPr lang="es-MX" altLang="es-PE" sz="3200" dirty="0">
                <a:latin typeface="Times New Roman" pitchFamily="18" charset="0"/>
                <a:cs typeface="Times New Roman" pitchFamily="18" charset="0"/>
              </a:rPr>
              <a:t>ón para la acción</a:t>
            </a:r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2650189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5891214"/>
            <a:ext cx="10972800" cy="5921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s-ES" altLang="es-PE" sz="3200" b="1" dirty="0" smtClean="0">
                <a:solidFill>
                  <a:srgbClr val="FF0066"/>
                </a:solidFill>
              </a:rPr>
              <a:t>Niveles de Estratificación</a:t>
            </a:r>
            <a:endParaRPr lang="es-ES" altLang="es-PE" sz="3200" b="1" dirty="0">
              <a:solidFill>
                <a:srgbClr val="FF0066"/>
              </a:solidFill>
            </a:endParaRPr>
          </a:p>
        </p:txBody>
      </p:sp>
      <p:sp>
        <p:nvSpPr>
          <p:cNvPr id="1464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101" y="433696"/>
            <a:ext cx="2878667" cy="103460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just">
              <a:lnSpc>
                <a:spcPct val="80000"/>
              </a:lnSpc>
            </a:pPr>
            <a:endParaRPr lang="es-ES" altLang="es-PE" sz="20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s-ES" altLang="es-PE" sz="3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Departmentos</a:t>
            </a:r>
            <a:r>
              <a:rPr lang="es-ES" altLang="es-PE" dirty="0" smtClean="0"/>
              <a:t> </a:t>
            </a:r>
            <a:r>
              <a:rPr lang="es-ES" altLang="es-PE" sz="2400" dirty="0"/>
              <a:t>	</a:t>
            </a:r>
          </a:p>
        </p:txBody>
      </p:sp>
      <p:sp>
        <p:nvSpPr>
          <p:cNvPr id="1464330" name="Rectangle 10"/>
          <p:cNvSpPr>
            <a:spLocks noChangeArrowheads="1"/>
          </p:cNvSpPr>
          <p:nvPr/>
        </p:nvSpPr>
        <p:spPr bwMode="auto">
          <a:xfrm>
            <a:off x="4092842" y="484373"/>
            <a:ext cx="2878667" cy="110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None/>
            </a:pPr>
            <a:r>
              <a:rPr lang="es-ES" altLang="es-PE" sz="2800" b="1" dirty="0" smtClean="0"/>
              <a:t>Provincias &amp; Distritos</a:t>
            </a:r>
            <a:endParaRPr lang="es-ES" altLang="es-PE" sz="2800" b="1" dirty="0"/>
          </a:p>
          <a:p>
            <a:pPr>
              <a:buFontTx/>
              <a:buNone/>
            </a:pPr>
            <a:r>
              <a:rPr lang="es-ES" altLang="es-PE" sz="3600" dirty="0"/>
              <a:t>	</a:t>
            </a:r>
          </a:p>
        </p:txBody>
      </p:sp>
      <p:sp>
        <p:nvSpPr>
          <p:cNvPr id="1464331" name="AutoShape 11"/>
          <p:cNvSpPr>
            <a:spLocks noChangeArrowheads="1"/>
          </p:cNvSpPr>
          <p:nvPr/>
        </p:nvSpPr>
        <p:spPr bwMode="auto">
          <a:xfrm>
            <a:off x="6199517" y="3456601"/>
            <a:ext cx="3378151" cy="288925"/>
          </a:xfrm>
          <a:prstGeom prst="curvedUpArrow">
            <a:avLst>
              <a:gd name="adj1" fmla="val 194396"/>
              <a:gd name="adj2" fmla="val 388791"/>
              <a:gd name="adj3" fmla="val 33333"/>
            </a:avLst>
          </a:prstGeom>
          <a:solidFill>
            <a:schemeClr val="folHlink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pic>
        <p:nvPicPr>
          <p:cNvPr id="14643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12776" r="7344" b="26237"/>
          <a:stretch>
            <a:fillRect/>
          </a:stretch>
        </p:blipFill>
        <p:spPr bwMode="auto">
          <a:xfrm>
            <a:off x="7859777" y="3849243"/>
            <a:ext cx="4129617" cy="1989138"/>
          </a:xfrm>
          <a:prstGeom prst="rect">
            <a:avLst/>
          </a:prstGeom>
          <a:noFill/>
          <a:ln w="9525">
            <a:solidFill>
              <a:srgbClr val="4D4D4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64333" name="Rectangle 13"/>
          <p:cNvSpPr>
            <a:spLocks noChangeArrowheads="1"/>
          </p:cNvSpPr>
          <p:nvPr/>
        </p:nvSpPr>
        <p:spPr bwMode="auto">
          <a:xfrm>
            <a:off x="8867767" y="120203"/>
            <a:ext cx="2878667" cy="971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>
              <a:buNone/>
            </a:pPr>
            <a:r>
              <a:rPr lang="es-ES" altLang="es-PE" sz="2800" b="1" dirty="0" smtClean="0"/>
              <a:t>Localidades por Distrito</a:t>
            </a:r>
            <a:endParaRPr lang="es-ES" altLang="es-PE" sz="2800" b="1" dirty="0"/>
          </a:p>
          <a:p>
            <a:pPr algn="ctr">
              <a:buFontTx/>
              <a:buNone/>
            </a:pPr>
            <a:r>
              <a:rPr lang="es-ES" altLang="es-PE" sz="3600" dirty="0"/>
              <a:t>	</a:t>
            </a:r>
          </a:p>
        </p:txBody>
      </p:sp>
      <p:pic>
        <p:nvPicPr>
          <p:cNvPr id="17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9" t="5806" r="8333" b="7097"/>
          <a:stretch/>
        </p:blipFill>
        <p:spPr bwMode="auto">
          <a:xfrm>
            <a:off x="3705570" y="1948978"/>
            <a:ext cx="3134142" cy="340401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6"/>
          <a:stretch/>
        </p:blipFill>
        <p:spPr bwMode="auto">
          <a:xfrm>
            <a:off x="8100853" y="1170432"/>
            <a:ext cx="3866887" cy="2058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AutoShape 6"/>
          <p:cNvSpPr>
            <a:spLocks noChangeArrowheads="1"/>
          </p:cNvSpPr>
          <p:nvPr/>
        </p:nvSpPr>
        <p:spPr bwMode="auto">
          <a:xfrm rot="5086269">
            <a:off x="10415466" y="3047741"/>
            <a:ext cx="1323883" cy="144463"/>
          </a:xfrm>
          <a:prstGeom prst="curvedDownArrow">
            <a:avLst>
              <a:gd name="adj1" fmla="val 279120"/>
              <a:gd name="adj2" fmla="val 558240"/>
              <a:gd name="adj3" fmla="val 33333"/>
            </a:avLst>
          </a:prstGeom>
          <a:solidFill>
            <a:schemeClr val="folHlink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6" name="5 CuadroTexto"/>
          <p:cNvSpPr txBox="1"/>
          <p:nvPr/>
        </p:nvSpPr>
        <p:spPr>
          <a:xfrm>
            <a:off x="9134242" y="5507306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Mapa del poblado</a:t>
            </a:r>
            <a:endParaRPr lang="es-PE" b="1" dirty="0"/>
          </a:p>
        </p:txBody>
      </p:sp>
      <p:pic>
        <p:nvPicPr>
          <p:cNvPr id="1028" name="Picture 4" descr="Resultado de imagen para mapa peru departament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2" y="1882312"/>
            <a:ext cx="2948706" cy="37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353318" y="2565548"/>
            <a:ext cx="11128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97% Malaria</a:t>
            </a:r>
            <a:endParaRPr lang="es-P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AutoShape 6"/>
          <p:cNvSpPr>
            <a:spLocks noChangeArrowheads="1"/>
          </p:cNvSpPr>
          <p:nvPr/>
        </p:nvSpPr>
        <p:spPr bwMode="auto">
          <a:xfrm>
            <a:off x="2535314" y="2734157"/>
            <a:ext cx="2108301" cy="144463"/>
          </a:xfrm>
          <a:prstGeom prst="curvedDownArrow">
            <a:avLst>
              <a:gd name="adj1" fmla="val 279120"/>
              <a:gd name="adj2" fmla="val 558240"/>
              <a:gd name="adj3" fmla="val 33333"/>
            </a:avLst>
          </a:prstGeom>
          <a:solidFill>
            <a:schemeClr val="folHlink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8" name="7 CuadroTexto"/>
          <p:cNvSpPr txBox="1"/>
          <p:nvPr/>
        </p:nvSpPr>
        <p:spPr>
          <a:xfrm>
            <a:off x="8281851" y="1149538"/>
            <a:ext cx="175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Distrito Barranca</a:t>
            </a:r>
            <a:endParaRPr lang="es-PE" dirty="0"/>
          </a:p>
        </p:txBody>
      </p:sp>
      <p:sp>
        <p:nvSpPr>
          <p:cNvPr id="9" name="8 CuadroTexto"/>
          <p:cNvSpPr txBox="1"/>
          <p:nvPr/>
        </p:nvSpPr>
        <p:spPr>
          <a:xfrm>
            <a:off x="9285093" y="3464271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Comunidad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5" y="3661143"/>
            <a:ext cx="1013678" cy="140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8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963627"/>
              </p:ext>
            </p:extLst>
          </p:nvPr>
        </p:nvGraphicFramePr>
        <p:xfrm>
          <a:off x="6137905" y="2622800"/>
          <a:ext cx="5472607" cy="1847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5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89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85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5256">
                <a:tc>
                  <a:txBody>
                    <a:bodyPr/>
                    <a:lstStyle/>
                    <a:p>
                      <a:pPr algn="l" fontAlgn="b"/>
                      <a:endParaRPr lang="es-PE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u="none" strike="noStrike" dirty="0">
                          <a:effectLst/>
                        </a:rPr>
                        <a:t>Basal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u="none" strike="noStrike" dirty="0">
                          <a:effectLst/>
                        </a:rPr>
                        <a:t>A Intervenir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256">
                <a:tc>
                  <a:txBody>
                    <a:bodyPr/>
                    <a:lstStyle/>
                    <a:p>
                      <a:pPr algn="l" fontAlgn="b"/>
                      <a:r>
                        <a:rPr lang="es-PE" sz="2400" b="1" u="none" strike="noStrike" dirty="0">
                          <a:effectLst/>
                        </a:rPr>
                        <a:t>Provincias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u="none" strike="noStrike" dirty="0">
                          <a:effectLst/>
                        </a:rPr>
                        <a:t>7 (87.5%)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256">
                <a:tc>
                  <a:txBody>
                    <a:bodyPr/>
                    <a:lstStyle/>
                    <a:p>
                      <a:pPr algn="l" fontAlgn="b"/>
                      <a:r>
                        <a:rPr lang="es-PE" sz="2400" b="1" u="none" strike="noStrike" dirty="0">
                          <a:effectLst/>
                        </a:rPr>
                        <a:t>Distritos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u="none" strike="noStrike" dirty="0">
                          <a:effectLst/>
                        </a:rPr>
                        <a:t>53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u="none" strike="noStrike" dirty="0">
                          <a:effectLst/>
                        </a:rPr>
                        <a:t>28(52.8%)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5256">
                <a:tc>
                  <a:txBody>
                    <a:bodyPr/>
                    <a:lstStyle/>
                    <a:p>
                      <a:pPr algn="l" fontAlgn="b"/>
                      <a:r>
                        <a:rPr lang="es-PE" sz="2400" b="1" u="none" strike="noStrike" dirty="0">
                          <a:effectLst/>
                        </a:rPr>
                        <a:t>Localidades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u="none" strike="noStrike" dirty="0">
                          <a:effectLst/>
                        </a:rPr>
                        <a:t>2600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u="none" strike="noStrike" dirty="0">
                          <a:effectLst/>
                        </a:rPr>
                        <a:t>743 (28.6%)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5256">
                <a:tc>
                  <a:txBody>
                    <a:bodyPr/>
                    <a:lstStyle/>
                    <a:p>
                      <a:pPr algn="l" fontAlgn="b"/>
                      <a:r>
                        <a:rPr lang="es-PE" sz="2400" b="1" u="none" strike="noStrike" dirty="0">
                          <a:effectLst/>
                        </a:rPr>
                        <a:t>Población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u="none" strike="noStrike" dirty="0">
                          <a:effectLst/>
                        </a:rPr>
                        <a:t>1´049,340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400" b="1" u="none" strike="noStrike" dirty="0">
                          <a:effectLst/>
                        </a:rPr>
                        <a:t>138,541 (14%)</a:t>
                      </a:r>
                      <a:endParaRPr lang="es-PE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080" marR="5080" marT="381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6821422" y="2072461"/>
            <a:ext cx="4121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b="1" dirty="0">
                <a:solidFill>
                  <a:srgbClr val="FF0000"/>
                </a:solidFill>
              </a:rPr>
              <a:t>Ámbito a Intervenir: Fase I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068055" y="397849"/>
            <a:ext cx="547260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2400" dirty="0">
                <a:latin typeface="Arial" panose="020B0604020202020204" pitchFamily="34" charset="0"/>
                <a:cs typeface="Arial" panose="020B0604020202020204" pitchFamily="34" charset="0"/>
              </a:rPr>
              <a:t>Malaria es una enfermedad altamente heterogénea a nivel geográfico y en el tiempo.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029054" y="4689946"/>
            <a:ext cx="52982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Intervención estratificada </a:t>
            </a:r>
          </a:p>
          <a:p>
            <a:pPr algn="ctr"/>
            <a:r>
              <a:rPr lang="es-P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basada en datos de </a:t>
            </a:r>
          </a:p>
          <a:p>
            <a:pPr algn="ctr"/>
            <a:r>
              <a:rPr lang="es-PE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Microepidemiología</a:t>
            </a:r>
            <a:r>
              <a:rPr lang="es-P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esto se </a:t>
            </a:r>
          </a:p>
          <a:p>
            <a:pPr algn="ctr"/>
            <a:r>
              <a:rPr lang="es-PE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P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efleja en los Planes Locales</a:t>
            </a:r>
          </a:p>
        </p:txBody>
      </p:sp>
      <p:pic>
        <p:nvPicPr>
          <p:cNvPr id="9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1" y="316877"/>
            <a:ext cx="4985281" cy="645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9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257175"/>
            <a:ext cx="10515600" cy="1165225"/>
          </a:xfrm>
        </p:spPr>
        <p:txBody>
          <a:bodyPr/>
          <a:lstStyle/>
          <a:p>
            <a:r>
              <a:rPr lang="es-PE" b="1" dirty="0" smtClean="0">
                <a:solidFill>
                  <a:srgbClr val="FF0000"/>
                </a:solidFill>
              </a:rPr>
              <a:t>Elaboración Planes Locales de Malaria </a:t>
            </a:r>
            <a:endParaRPr lang="es-PE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581150"/>
            <a:ext cx="10515600" cy="4813299"/>
          </a:xfrm>
        </p:spPr>
        <p:txBody>
          <a:bodyPr>
            <a:normAutofit fontScale="92500" lnSpcReduction="20000"/>
          </a:bodyPr>
          <a:lstStyle/>
          <a:p>
            <a:pPr marL="457200" lvl="1" indent="-457200">
              <a:spcBef>
                <a:spcPts val="0"/>
              </a:spcBef>
            </a:pPr>
            <a:r>
              <a:rPr lang="es-ES" sz="2900" dirty="0" smtClean="0"/>
              <a:t>Estrategia de “</a:t>
            </a:r>
            <a:r>
              <a:rPr lang="es-ES" sz="2900" b="1" dirty="0" smtClean="0">
                <a:solidFill>
                  <a:srgbClr val="0070C0"/>
                </a:solidFill>
              </a:rPr>
              <a:t>Apropiación Local de las Acciones de </a:t>
            </a:r>
            <a:r>
              <a:rPr lang="es-ES" sz="2900" b="1" smtClean="0">
                <a:solidFill>
                  <a:srgbClr val="0070C0"/>
                </a:solidFill>
              </a:rPr>
              <a:t>Control</a:t>
            </a:r>
            <a:r>
              <a:rPr lang="es-ES" sz="2900" smtClean="0"/>
              <a:t>”</a:t>
            </a:r>
          </a:p>
          <a:p>
            <a:pPr marL="0" lvl="1" indent="0">
              <a:spcBef>
                <a:spcPts val="0"/>
              </a:spcBef>
              <a:buNone/>
            </a:pPr>
            <a:endParaRPr lang="es-ES" sz="2900" dirty="0" smtClean="0"/>
          </a:p>
          <a:p>
            <a:pPr marL="457200" lvl="1" indent="-457200">
              <a:spcBef>
                <a:spcPts val="0"/>
              </a:spcBef>
            </a:pPr>
            <a:r>
              <a:rPr lang="es-ES" sz="2900" dirty="0" smtClean="0"/>
              <a:t>Reuniones técnicas </a:t>
            </a:r>
            <a:r>
              <a:rPr lang="es-ES" sz="2900" dirty="0"/>
              <a:t>“Actualización de la estrategia de control y eliminación de la malaria en la región Loreto</a:t>
            </a:r>
            <a:r>
              <a:rPr lang="es-ES" sz="2900" dirty="0" smtClean="0"/>
              <a:t>”, </a:t>
            </a:r>
            <a:r>
              <a:rPr lang="es-ES" sz="2900" dirty="0"/>
              <a:t>dirigido a gestores sanitarios (30) y coordinadores provinciales (05) y distritales (18) en </a:t>
            </a:r>
            <a:r>
              <a:rPr lang="es-ES" sz="2900" dirty="0" smtClean="0"/>
              <a:t>Iquitos.</a:t>
            </a:r>
          </a:p>
          <a:p>
            <a:pPr marL="457200" lvl="1" indent="-457200">
              <a:spcBef>
                <a:spcPts val="0"/>
              </a:spcBef>
            </a:pPr>
            <a:r>
              <a:rPr lang="es-ES" sz="2900" dirty="0" smtClean="0"/>
              <a:t>Reunión </a:t>
            </a:r>
            <a:r>
              <a:rPr lang="es-ES" sz="2900" dirty="0"/>
              <a:t>técnica “Actualización de la estrategia de control y eliminación de la malaria en la región Loreto”, dirigido a gestores sanitarios (15), coordinadores provinciales (02) y distritales (11) en </a:t>
            </a:r>
            <a:r>
              <a:rPr lang="es-ES" sz="2900" dirty="0" err="1" smtClean="0"/>
              <a:t>Yurimaguas</a:t>
            </a:r>
            <a:r>
              <a:rPr lang="es-ES" sz="2900" dirty="0" smtClean="0"/>
              <a:t>.</a:t>
            </a:r>
          </a:p>
          <a:p>
            <a:pPr marL="457200" lvl="1" indent="-457200">
              <a:spcBef>
                <a:spcPts val="0"/>
              </a:spcBef>
            </a:pPr>
            <a:r>
              <a:rPr lang="es-ES" sz="2900" dirty="0" smtClean="0"/>
              <a:t>Los </a:t>
            </a:r>
            <a:r>
              <a:rPr lang="es-ES" sz="2900" dirty="0"/>
              <a:t>objetivos y estrategias contempladas en el PMC se ha traducido en </a:t>
            </a:r>
            <a:r>
              <a:rPr lang="es-ES" sz="2900" b="1" dirty="0"/>
              <a:t>acciones operativas</a:t>
            </a:r>
            <a:r>
              <a:rPr lang="es-ES" sz="2900" dirty="0"/>
              <a:t> concretas para los próximos 6 meses, eso ha significado que por primera vez se planifiquen las acciones desde el nivel local a través de los 7 Coordinadores Provinciales y 28 Coordinadores Distritales del PMC seleccionados. Al momento contamos con 23 Planes Locales de Control y Eliminación de Malaria elaborados y 13 en elaboración</a:t>
            </a:r>
            <a:r>
              <a:rPr lang="es-ES" sz="2800" dirty="0"/>
              <a:t>. </a:t>
            </a:r>
            <a:endParaRPr lang="es-PE" sz="2800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19940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259360"/>
            <a:ext cx="10515600" cy="2852737"/>
          </a:xfrm>
        </p:spPr>
        <p:txBody>
          <a:bodyPr/>
          <a:lstStyle/>
          <a:p>
            <a:pPr algn="ctr"/>
            <a:r>
              <a:rPr lang="es-PE" dirty="0" smtClean="0"/>
              <a:t>Selección de los Enfermos (casos) y los Infectados (reservorio)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800" dirty="0" smtClean="0"/>
              <a:t>MINSA usualmente a través de la búsqueda pasiva de casos (BPC).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PE" sz="2800" dirty="0" smtClean="0"/>
              <a:t>Durante los brotes epidémicos la estrategia del “Barrido” 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1634753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41962"/>
            <a:ext cx="10515600" cy="1325563"/>
          </a:xfrm>
        </p:spPr>
        <p:txBody>
          <a:bodyPr/>
          <a:lstStyle/>
          <a:p>
            <a:pPr algn="ctr"/>
            <a:r>
              <a:rPr lang="es-P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 en Loreto </a:t>
            </a:r>
            <a:r>
              <a:rPr lang="es-P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E" sz="2200" dirty="0">
                <a:latin typeface="Arial" panose="020B0604020202020204" pitchFamily="34" charset="0"/>
                <a:cs typeface="Arial" panose="020B0604020202020204" pitchFamily="34" charset="0"/>
              </a:rPr>
              <a:t>97% da la malaria del Perú)</a:t>
            </a:r>
            <a:endParaRPr lang="es-PE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" y="1467525"/>
            <a:ext cx="6306652" cy="472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115300" y="6350000"/>
            <a:ext cx="255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Ref.: DIRESA Loreto, 2017</a:t>
            </a:r>
            <a:endParaRPr lang="es-PE" dirty="0"/>
          </a:p>
        </p:txBody>
      </p:sp>
      <p:graphicFrame>
        <p:nvGraphicFramePr>
          <p:cNvPr id="6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439918"/>
              </p:ext>
            </p:extLst>
          </p:nvPr>
        </p:nvGraphicFramePr>
        <p:xfrm>
          <a:off x="6038850" y="1625600"/>
          <a:ext cx="5949204" cy="4270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010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8" descr="logotipo_ciencias-y-filosofi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838" y="75944"/>
            <a:ext cx="1724253" cy="558849"/>
          </a:xfrm>
          <a:prstGeom prst="rect">
            <a:avLst/>
          </a:prstGeom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73205" y="180121"/>
            <a:ext cx="10590663" cy="79032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square" lIns="91415" tIns="45708" rIns="91415" bIns="45708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¿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Cuántas infecciones no serían detectadas </a:t>
            </a:r>
            <a:r>
              <a:rPr lang="es-E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por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la estrategia DAC de la DIRESA en comunidades de </a:t>
            </a:r>
            <a:r>
              <a:rPr lang="es-E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Mazán</a:t>
            </a:r>
            <a:r>
              <a:rPr lang="es-E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?</a:t>
            </a:r>
          </a:p>
        </p:txBody>
      </p:sp>
      <p:sp>
        <p:nvSpPr>
          <p:cNvPr id="9" name="Flecha derecha 3"/>
          <p:cNvSpPr/>
          <p:nvPr/>
        </p:nvSpPr>
        <p:spPr>
          <a:xfrm>
            <a:off x="2649124" y="2449906"/>
            <a:ext cx="6696743" cy="360040"/>
          </a:xfrm>
          <a:prstGeom prst="righ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380985">
              <a:defRPr/>
            </a:pPr>
            <a:endParaRPr lang="es-ES" sz="1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lecha abajo 4"/>
          <p:cNvSpPr/>
          <p:nvPr/>
        </p:nvSpPr>
        <p:spPr>
          <a:xfrm>
            <a:off x="3921546" y="1923564"/>
            <a:ext cx="254309" cy="48806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es-ES" sz="1500">
              <a:solidFill>
                <a:prstClr val="white"/>
              </a:solidFill>
            </a:endParaRPr>
          </a:p>
        </p:txBody>
      </p:sp>
      <p:sp>
        <p:nvSpPr>
          <p:cNvPr id="11" name="Flecha abajo 5"/>
          <p:cNvSpPr/>
          <p:nvPr/>
        </p:nvSpPr>
        <p:spPr>
          <a:xfrm>
            <a:off x="4680639" y="1923563"/>
            <a:ext cx="247688" cy="488708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es-ES" sz="1500">
              <a:solidFill>
                <a:prstClr val="white"/>
              </a:solidFill>
            </a:endParaRPr>
          </a:p>
        </p:txBody>
      </p:sp>
      <p:sp>
        <p:nvSpPr>
          <p:cNvPr id="12" name="Flecha abajo 6"/>
          <p:cNvSpPr/>
          <p:nvPr/>
        </p:nvSpPr>
        <p:spPr>
          <a:xfrm>
            <a:off x="5374231" y="1940021"/>
            <a:ext cx="270028" cy="48935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es-ES" sz="1500">
              <a:solidFill>
                <a:prstClr val="white"/>
              </a:solidFill>
            </a:endParaRPr>
          </a:p>
        </p:txBody>
      </p:sp>
      <p:sp>
        <p:nvSpPr>
          <p:cNvPr id="13" name="Flecha abajo 7"/>
          <p:cNvSpPr/>
          <p:nvPr/>
        </p:nvSpPr>
        <p:spPr>
          <a:xfrm>
            <a:off x="6104304" y="1944295"/>
            <a:ext cx="254309" cy="488061"/>
          </a:xfrm>
          <a:prstGeom prst="downArrow">
            <a:avLst/>
          </a:prstGeom>
          <a:solidFill>
            <a:srgbClr val="009900"/>
          </a:soli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es-ES" sz="1500">
              <a:solidFill>
                <a:prstClr val="white"/>
              </a:solidFill>
            </a:endParaRPr>
          </a:p>
        </p:txBody>
      </p:sp>
      <p:sp>
        <p:nvSpPr>
          <p:cNvPr id="14" name="Flecha abajo 9"/>
          <p:cNvSpPr/>
          <p:nvPr/>
        </p:nvSpPr>
        <p:spPr>
          <a:xfrm>
            <a:off x="8625787" y="1951313"/>
            <a:ext cx="270028" cy="489356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es-ES" sz="1500">
              <a:solidFill>
                <a:prstClr val="white"/>
              </a:solidFill>
            </a:endParaRPr>
          </a:p>
        </p:txBody>
      </p:sp>
      <p:sp>
        <p:nvSpPr>
          <p:cNvPr id="15" name="CuadroTexto 16"/>
          <p:cNvSpPr txBox="1"/>
          <p:nvPr/>
        </p:nvSpPr>
        <p:spPr>
          <a:xfrm>
            <a:off x="1540800" y="2490137"/>
            <a:ext cx="127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Vigilancia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</a:rPr>
              <a:t>(IPL)</a:t>
            </a:r>
          </a:p>
        </p:txBody>
      </p:sp>
      <p:sp>
        <p:nvSpPr>
          <p:cNvPr id="16" name="Rectángulo 17"/>
          <p:cNvSpPr/>
          <p:nvPr/>
        </p:nvSpPr>
        <p:spPr>
          <a:xfrm>
            <a:off x="2900679" y="2046818"/>
            <a:ext cx="9444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IPL&gt;5%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7" name="CuadroTexto 18"/>
          <p:cNvSpPr txBox="1"/>
          <p:nvPr/>
        </p:nvSpPr>
        <p:spPr>
          <a:xfrm>
            <a:off x="3635154" y="1078939"/>
            <a:ext cx="87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latin typeface="Calibri" panose="020F0502020204030204" pitchFamily="34" charset="0"/>
              </a:rPr>
              <a:t>DAC 1</a:t>
            </a:r>
          </a:p>
          <a:p>
            <a:r>
              <a:rPr lang="es-PE" sz="2000" dirty="0">
                <a:latin typeface="Calibri" panose="020F0502020204030204" pitchFamily="34" charset="0"/>
              </a:rPr>
              <a:t>(</a:t>
            </a:r>
            <a:r>
              <a:rPr lang="es-PE" sz="2000" dirty="0" err="1">
                <a:latin typeface="Calibri" panose="020F0502020204030204" pitchFamily="34" charset="0"/>
              </a:rPr>
              <a:t>gg</a:t>
            </a:r>
            <a:r>
              <a:rPr lang="es-PE" sz="2000" dirty="0">
                <a:latin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8" name="CuadroTexto 19"/>
          <p:cNvSpPr txBox="1"/>
          <p:nvPr/>
        </p:nvSpPr>
        <p:spPr>
          <a:xfrm>
            <a:off x="4444311" y="1089205"/>
            <a:ext cx="879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latin typeface="Calibri" panose="020F0502020204030204" pitchFamily="34" charset="0"/>
              </a:rPr>
              <a:t>DAC 2</a:t>
            </a:r>
          </a:p>
          <a:p>
            <a:r>
              <a:rPr lang="es-PE" sz="2000" dirty="0">
                <a:latin typeface="Calibri" panose="020F0502020204030204" pitchFamily="34" charset="0"/>
              </a:rPr>
              <a:t>(</a:t>
            </a:r>
            <a:r>
              <a:rPr lang="es-PE" sz="2000" dirty="0" err="1">
                <a:latin typeface="Calibri" panose="020F0502020204030204" pitchFamily="34" charset="0"/>
              </a:rPr>
              <a:t>gg</a:t>
            </a:r>
            <a:r>
              <a:rPr lang="es-PE" sz="2000" dirty="0">
                <a:latin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19" name="CuadroTexto 20"/>
          <p:cNvSpPr txBox="1"/>
          <p:nvPr/>
        </p:nvSpPr>
        <p:spPr>
          <a:xfrm>
            <a:off x="5204445" y="1089205"/>
            <a:ext cx="879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latin typeface="Calibri" panose="020F0502020204030204" pitchFamily="34" charset="0"/>
              </a:rPr>
              <a:t>DAC 3</a:t>
            </a:r>
          </a:p>
          <a:p>
            <a:r>
              <a:rPr lang="es-PE" sz="2000" dirty="0">
                <a:latin typeface="Calibri" panose="020F0502020204030204" pitchFamily="34" charset="0"/>
              </a:rPr>
              <a:t>(</a:t>
            </a:r>
            <a:r>
              <a:rPr lang="es-PE" sz="2000" dirty="0" err="1">
                <a:latin typeface="Calibri" panose="020F0502020204030204" pitchFamily="34" charset="0"/>
              </a:rPr>
              <a:t>gg</a:t>
            </a:r>
            <a:r>
              <a:rPr lang="es-PE" sz="2000" dirty="0">
                <a:latin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20" name="Tabla 22"/>
          <p:cNvGraphicFramePr>
            <a:graphicFrameLocks noGrp="1"/>
          </p:cNvGraphicFramePr>
          <p:nvPr>
            <p:extLst/>
          </p:nvPr>
        </p:nvGraphicFramePr>
        <p:xfrm>
          <a:off x="3680626" y="3226213"/>
          <a:ext cx="527720" cy="3531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7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5760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</a:rPr>
                        <a:t>d0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80.9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4.4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14.7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30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100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3" name="Tabla 23"/>
          <p:cNvGraphicFramePr>
            <a:graphicFrameLocks noGrp="1"/>
          </p:cNvGraphicFramePr>
          <p:nvPr>
            <p:extLst/>
          </p:nvPr>
        </p:nvGraphicFramePr>
        <p:xfrm>
          <a:off x="4436410" y="3226213"/>
          <a:ext cx="527720" cy="3531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7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5760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</a:rPr>
                        <a:t>d10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85.4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24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73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4" name="Tabla 24"/>
          <p:cNvGraphicFramePr>
            <a:graphicFrameLocks noGrp="1"/>
          </p:cNvGraphicFramePr>
          <p:nvPr>
            <p:extLst/>
          </p:nvPr>
        </p:nvGraphicFramePr>
        <p:xfrm>
          <a:off x="5141172" y="3226213"/>
          <a:ext cx="527720" cy="3531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7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5760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</a:rPr>
                        <a:t>d20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86.3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36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73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5" name="Tabla 25"/>
          <p:cNvGraphicFramePr>
            <a:graphicFrameLocks noGrp="1"/>
          </p:cNvGraphicFramePr>
          <p:nvPr>
            <p:extLst/>
          </p:nvPr>
        </p:nvGraphicFramePr>
        <p:xfrm>
          <a:off x="5901708" y="3226213"/>
          <a:ext cx="527720" cy="35318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7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5760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</a:rPr>
                        <a:t>d30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84.3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4.8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8.5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34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dirty="0">
                          <a:latin typeface="Calibri" panose="020F0502020204030204" pitchFamily="34" charset="0"/>
                        </a:rPr>
                        <a:t>61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6" name="Tabla 26"/>
          <p:cNvGraphicFramePr>
            <a:graphicFrameLocks noGrp="1"/>
          </p:cNvGraphicFramePr>
          <p:nvPr>
            <p:extLst/>
          </p:nvPr>
        </p:nvGraphicFramePr>
        <p:xfrm>
          <a:off x="8386331" y="3233582"/>
          <a:ext cx="527720" cy="353576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7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9686">
                <a:tc>
                  <a:txBody>
                    <a:bodyPr/>
                    <a:lstStyle/>
                    <a:p>
                      <a:r>
                        <a:rPr lang="es-PE" sz="1400" dirty="0">
                          <a:solidFill>
                            <a:schemeClr val="tx1"/>
                          </a:solidFill>
                        </a:rPr>
                        <a:t>d60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r>
                        <a:rPr lang="es-PE" sz="1400" dirty="0">
                          <a:latin typeface="Calibri" panose="020F0502020204030204" pitchFamily="34" charset="0"/>
                        </a:rPr>
                        <a:t>80.4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r>
                        <a:rPr lang="es-PE" sz="1400" dirty="0">
                          <a:latin typeface="Calibri" panose="020F0502020204030204" pitchFamily="34" charset="0"/>
                        </a:rPr>
                        <a:t>4.0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r>
                        <a:rPr lang="es-PE" sz="1400" dirty="0">
                          <a:latin typeface="Calibri" panose="020F0502020204030204" pitchFamily="34" charset="0"/>
                        </a:rPr>
                        <a:t>13.4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r>
                        <a:rPr lang="es-PE" sz="1400" dirty="0">
                          <a:latin typeface="Calibri" panose="020F0502020204030204" pitchFamily="34" charset="0"/>
                        </a:rPr>
                        <a:t>27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endParaRPr lang="es-PE" sz="1400" dirty="0">
                        <a:latin typeface="Calibri" panose="020F0502020204030204" pitchFamily="34" charset="0"/>
                      </a:endParaRPr>
                    </a:p>
                    <a:p>
                      <a:r>
                        <a:rPr lang="es-PE" sz="1400" dirty="0">
                          <a:latin typeface="Calibri" panose="020F0502020204030204" pitchFamily="34" charset="0"/>
                        </a:rPr>
                        <a:t>91</a:t>
                      </a:r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7" name="Tabla 27"/>
          <p:cNvGraphicFramePr>
            <a:graphicFrameLocks noGrp="1"/>
          </p:cNvGraphicFramePr>
          <p:nvPr>
            <p:extLst/>
          </p:nvPr>
        </p:nvGraphicFramePr>
        <p:xfrm>
          <a:off x="6658139" y="3212976"/>
          <a:ext cx="1296144" cy="35364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30418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i="0" dirty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i="0" dirty="0">
                          <a:latin typeface="Calibri" panose="020F0502020204030204" pitchFamily="34" charset="0"/>
                        </a:rPr>
                        <a:t>97.0</a:t>
                      </a:r>
                      <a:endParaRPr lang="en-US" sz="1400" i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n-US" sz="1400" i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n-US" sz="1400" i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i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105  (12.8%)</a:t>
                      </a:r>
                      <a:endParaRPr lang="en-US" sz="140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1216">
                <a:tc>
                  <a:txBody>
                    <a:bodyPr/>
                    <a:lstStyle/>
                    <a:p>
                      <a:pPr algn="ctr"/>
                      <a:endParaRPr lang="es-PE" sz="140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s-PE" sz="1400" i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453 (55.1%)</a:t>
                      </a:r>
                      <a:endParaRPr lang="en-US" sz="140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8" name="CuadroTexto 28"/>
          <p:cNvSpPr txBox="1"/>
          <p:nvPr/>
        </p:nvSpPr>
        <p:spPr>
          <a:xfrm>
            <a:off x="1764728" y="4289118"/>
            <a:ext cx="17721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s-PE" dirty="0">
                <a:latin typeface="Calibri" panose="020F0502020204030204" pitchFamily="34" charset="0"/>
              </a:rPr>
              <a:t>Prevalencia microscopía (%)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9" name="CuadroTexto 29"/>
          <p:cNvSpPr txBox="1"/>
          <p:nvPr/>
        </p:nvSpPr>
        <p:spPr>
          <a:xfrm>
            <a:off x="1763276" y="5642405"/>
            <a:ext cx="1772108" cy="51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lnSpc>
                <a:spcPct val="75000"/>
              </a:lnSpc>
              <a:defRPr sz="1800">
                <a:latin typeface="Calibri" panose="020F0502020204030204" pitchFamily="34" charset="0"/>
              </a:defRPr>
            </a:lvl1pPr>
          </a:lstStyle>
          <a:p>
            <a:r>
              <a:rPr lang="es-PE" dirty="0"/>
              <a:t>Casos nuevos por microscopía</a:t>
            </a:r>
            <a:endParaRPr lang="en-US" dirty="0"/>
          </a:p>
        </p:txBody>
      </p:sp>
      <p:sp>
        <p:nvSpPr>
          <p:cNvPr id="30" name="CuadroTexto 30"/>
          <p:cNvSpPr txBox="1"/>
          <p:nvPr/>
        </p:nvSpPr>
        <p:spPr>
          <a:xfrm>
            <a:off x="1763276" y="4954884"/>
            <a:ext cx="1772108" cy="51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lnSpc>
                <a:spcPct val="75000"/>
              </a:lnSpc>
              <a:defRPr sz="1800">
                <a:latin typeface="Calibri" panose="020F0502020204030204" pitchFamily="34" charset="0"/>
              </a:defRPr>
            </a:lvl1pPr>
          </a:lstStyle>
          <a:p>
            <a:r>
              <a:rPr lang="es-PE" dirty="0"/>
              <a:t>Prevalencia </a:t>
            </a:r>
          </a:p>
          <a:p>
            <a:r>
              <a:rPr lang="es-PE" dirty="0"/>
              <a:t>PCR (%)</a:t>
            </a:r>
            <a:endParaRPr lang="en-US" dirty="0"/>
          </a:p>
        </p:txBody>
      </p:sp>
      <p:sp>
        <p:nvSpPr>
          <p:cNvPr id="31" name="CuadroTexto 31"/>
          <p:cNvSpPr txBox="1"/>
          <p:nvPr/>
        </p:nvSpPr>
        <p:spPr>
          <a:xfrm>
            <a:off x="1790677" y="6329926"/>
            <a:ext cx="1772108" cy="516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lnSpc>
                <a:spcPct val="75000"/>
              </a:lnSpc>
              <a:defRPr sz="1800">
                <a:latin typeface="Calibri" panose="020F0502020204030204" pitchFamily="34" charset="0"/>
              </a:defRPr>
            </a:lvl1pPr>
          </a:lstStyle>
          <a:p>
            <a:r>
              <a:rPr lang="es-PE" dirty="0"/>
              <a:t>Casos nuevos por PCR</a:t>
            </a:r>
            <a:endParaRPr lang="en-US" dirty="0"/>
          </a:p>
        </p:txBody>
      </p:sp>
      <p:sp>
        <p:nvSpPr>
          <p:cNvPr id="32" name="CuadroTexto 33"/>
          <p:cNvSpPr txBox="1"/>
          <p:nvPr/>
        </p:nvSpPr>
        <p:spPr>
          <a:xfrm>
            <a:off x="1790677" y="3791610"/>
            <a:ext cx="1772108" cy="30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lnSpc>
                <a:spcPct val="75000"/>
              </a:lnSpc>
              <a:defRPr sz="1800">
                <a:latin typeface="Calibri" panose="020F0502020204030204" pitchFamily="34" charset="0"/>
              </a:defRPr>
            </a:lvl1pPr>
          </a:lstStyle>
          <a:p>
            <a:r>
              <a:rPr lang="es-PE" dirty="0"/>
              <a:t>Cobertura (%)</a:t>
            </a:r>
            <a:endParaRPr lang="en-US" dirty="0"/>
          </a:p>
        </p:txBody>
      </p:sp>
      <p:sp>
        <p:nvSpPr>
          <p:cNvPr id="33" name="Rectángulo 34"/>
          <p:cNvSpPr/>
          <p:nvPr/>
        </p:nvSpPr>
        <p:spPr>
          <a:xfrm>
            <a:off x="7597992" y="1222238"/>
            <a:ext cx="4484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Gamitanacocha</a:t>
            </a:r>
            <a:r>
              <a:rPr lang="es-ES_tradnl" sz="1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Libertad, </a:t>
            </a:r>
            <a:r>
              <a:rPr lang="es-ES_tradnl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s-ES_tradnl" sz="1600" baseline="30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s-ES_tradnl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Enero, y </a:t>
            </a:r>
            <a:r>
              <a:rPr lang="es-ES_tradnl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Urco</a:t>
            </a:r>
            <a:r>
              <a:rPr lang="es-ES_tradnl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16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Miraño</a:t>
            </a:r>
            <a:r>
              <a:rPr lang="es-ES_tradnl" sz="16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s-ES_tradnl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(822 personas)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CuadroTexto 2"/>
          <p:cNvSpPr txBox="1"/>
          <p:nvPr/>
        </p:nvSpPr>
        <p:spPr>
          <a:xfrm>
            <a:off x="2195300" y="2809946"/>
            <a:ext cx="96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Feb</a:t>
            </a:r>
          </a:p>
        </p:txBody>
      </p:sp>
      <p:sp>
        <p:nvSpPr>
          <p:cNvPr id="35" name="CuadroTexto 32"/>
          <p:cNvSpPr txBox="1"/>
          <p:nvPr/>
        </p:nvSpPr>
        <p:spPr>
          <a:xfrm>
            <a:off x="3633844" y="2776521"/>
            <a:ext cx="96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Jun</a:t>
            </a:r>
          </a:p>
        </p:txBody>
      </p:sp>
      <p:sp>
        <p:nvSpPr>
          <p:cNvPr id="36" name="Flecha derecha 12"/>
          <p:cNvSpPr/>
          <p:nvPr/>
        </p:nvSpPr>
        <p:spPr>
          <a:xfrm>
            <a:off x="2840809" y="2866330"/>
            <a:ext cx="793035" cy="132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adroTexto 35"/>
          <p:cNvSpPr txBox="1"/>
          <p:nvPr/>
        </p:nvSpPr>
        <p:spPr>
          <a:xfrm>
            <a:off x="5958880" y="1097535"/>
            <a:ext cx="1198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>
                <a:latin typeface="Calibri" panose="020F0502020204030204" pitchFamily="34" charset="0"/>
              </a:rPr>
              <a:t>DAC 4</a:t>
            </a:r>
          </a:p>
          <a:p>
            <a:r>
              <a:rPr lang="es-PE" sz="2000" dirty="0">
                <a:latin typeface="Calibri" panose="020F0502020204030204" pitchFamily="34" charset="0"/>
              </a:rPr>
              <a:t>(</a:t>
            </a:r>
            <a:r>
              <a:rPr lang="es-PE" sz="2000" dirty="0" err="1">
                <a:latin typeface="Calibri" panose="020F0502020204030204" pitchFamily="34" charset="0"/>
              </a:rPr>
              <a:t>gg</a:t>
            </a:r>
            <a:r>
              <a:rPr lang="es-PE" sz="2000" dirty="0">
                <a:latin typeface="Calibri" panose="020F0502020204030204" pitchFamily="34" charset="0"/>
              </a:rPr>
              <a:t>, PCR)</a:t>
            </a:r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38" name="CuadroTexto 13"/>
          <p:cNvSpPr txBox="1"/>
          <p:nvPr/>
        </p:nvSpPr>
        <p:spPr>
          <a:xfrm>
            <a:off x="9047592" y="5530006"/>
            <a:ext cx="1620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348 (76.8%)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infecciones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 no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detectadas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CuadroTexto 14"/>
          <p:cNvSpPr txBox="1"/>
          <p:nvPr/>
        </p:nvSpPr>
        <p:spPr>
          <a:xfrm>
            <a:off x="1605529" y="1430236"/>
            <a:ext cx="2318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</a:rPr>
              <a:t>Tx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según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</a:rPr>
              <a:t>diagnóstico</a:t>
            </a:r>
            <a:r>
              <a:rPr lang="en-US" sz="1600" dirty="0">
                <a:latin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6305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de </a:t>
            </a:r>
            <a:r>
              <a:rPr lang="es-ES_tradnl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parasitemias</a:t>
            </a:r>
            <a:r>
              <a:rPr lang="es-ES_tradnl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_tradnl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s-ES_tradnl" sz="40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_tradnl" sz="4000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ivax</a:t>
            </a:r>
            <a:r>
              <a:rPr lang="es-ES_tradnl" sz="4000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_tradnl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5269" y="1689418"/>
            <a:ext cx="8389771" cy="41395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667509" y="5828984"/>
            <a:ext cx="9305291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AU" sz="900" b="1" dirty="0" err="1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Figura</a:t>
            </a:r>
            <a:r>
              <a:rPr lang="en-AU" sz="900" b="1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 2. Distribution of </a:t>
            </a:r>
            <a:r>
              <a:rPr lang="en-AU" sz="900" b="1" i="1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P. vivax </a:t>
            </a:r>
            <a:r>
              <a:rPr lang="en-AU" sz="900" b="1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prevalence along 4 ACD surveys. </a:t>
            </a:r>
            <a:r>
              <a:rPr lang="en-AU" sz="900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a) </a:t>
            </a:r>
            <a:r>
              <a:rPr lang="en-AU" sz="900" i="1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P. vivax </a:t>
            </a:r>
            <a:r>
              <a:rPr lang="en-AU" sz="900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parasite prevalence by microscopy (grey dashed line), and qPCR (black solid line), and the proportion of </a:t>
            </a:r>
            <a:r>
              <a:rPr lang="en-AU" sz="900" dirty="0" err="1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submicroscopic</a:t>
            </a:r>
            <a:r>
              <a:rPr lang="en-AU" sz="900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 </a:t>
            </a:r>
            <a:r>
              <a:rPr lang="en-AU" sz="900" dirty="0" err="1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parasitaemia</a:t>
            </a:r>
            <a:r>
              <a:rPr lang="en-AU" sz="900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 (SM, light blue bars) in each survey round. b) </a:t>
            </a:r>
            <a:r>
              <a:rPr lang="en-AU" sz="900" i="1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P. vivax </a:t>
            </a:r>
            <a:r>
              <a:rPr lang="en-AU" sz="900" dirty="0" err="1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cummulative</a:t>
            </a:r>
            <a:r>
              <a:rPr lang="en-AU" sz="900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 </a:t>
            </a:r>
            <a:r>
              <a:rPr lang="en-AU" sz="900" dirty="0" err="1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prevlance</a:t>
            </a:r>
            <a:r>
              <a:rPr lang="en-AU" sz="900" dirty="0">
                <a:solidFill>
                  <a:srgbClr val="000000"/>
                </a:solidFill>
                <a:latin typeface="Arial" charset="0"/>
                <a:ea typeface="ＭＳ ゴシック" charset="-128"/>
                <a:cs typeface="Times New Roman" charset="0"/>
              </a:rPr>
              <a:t> in each community detected by qPCR.</a:t>
            </a:r>
            <a:endParaRPr lang="en-AU" sz="900" b="1" dirty="0">
              <a:solidFill>
                <a:srgbClr val="000000"/>
              </a:solidFill>
              <a:latin typeface="Arial" charset="0"/>
              <a:ea typeface="ＭＳ ゴシック" charset="-128"/>
              <a:cs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56827" y="2382719"/>
            <a:ext cx="1730373" cy="58477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s-ES_tradnl" sz="1500" b="1" dirty="0">
                <a:solidFill>
                  <a:srgbClr val="002060"/>
                </a:solidFill>
              </a:rPr>
              <a:t>10% new cases in </a:t>
            </a:r>
            <a:r>
              <a:rPr lang="es-ES_tradnl" sz="1500" b="1" dirty="0" err="1">
                <a:solidFill>
                  <a:srgbClr val="002060"/>
                </a:solidFill>
              </a:rPr>
              <a:t>each</a:t>
            </a:r>
            <a:r>
              <a:rPr lang="es-ES_tradnl" sz="1500" b="1" dirty="0">
                <a:solidFill>
                  <a:srgbClr val="002060"/>
                </a:solidFill>
              </a:rPr>
              <a:t> ACD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56827" y="3650536"/>
            <a:ext cx="1730373" cy="104643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en-AU" sz="1200" b="1" dirty="0">
                <a:solidFill>
                  <a:schemeClr val="accent2">
                    <a:lumMod val="75000"/>
                  </a:schemeClr>
                </a:solidFill>
              </a:rPr>
              <a:t>In 30 days, the cumulative prevalence of </a:t>
            </a:r>
            <a:r>
              <a:rPr lang="en-AU" sz="1200" b="1" i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AU" sz="1200" b="1" i="1" dirty="0">
                <a:solidFill>
                  <a:schemeClr val="accent2">
                    <a:lumMod val="75000"/>
                  </a:schemeClr>
                </a:solidFill>
              </a:rPr>
              <a:t>. vivax</a:t>
            </a:r>
            <a:r>
              <a:rPr lang="en-AU" sz="1200" b="1" dirty="0">
                <a:solidFill>
                  <a:schemeClr val="accent2">
                    <a:lumMod val="75000"/>
                  </a:schemeClr>
                </a:solidFill>
              </a:rPr>
              <a:t> in all communities exceed 25%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6192838"/>
            <a:ext cx="6562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927100" y="6203950"/>
            <a:ext cx="297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Ref. Carrasco-escobar G., et al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516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019" y="697963"/>
            <a:ext cx="8840688" cy="4972887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623394" y="5670850"/>
          <a:ext cx="11109836" cy="10344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6020"/>
                <a:gridCol w="2888457"/>
                <a:gridCol w="2110951"/>
                <a:gridCol w="2134408"/>
              </a:tblGrid>
              <a:tr h="2686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P. </a:t>
                      </a:r>
                      <a:r>
                        <a:rPr lang="en-US" sz="16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vivax</a:t>
                      </a:r>
                      <a:r>
                        <a:rPr lang="en-US" sz="1600" b="1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     n (%)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Cahuide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Lupuna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686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Detección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Pasiva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Casos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360 (33.9%)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280 (16.0%)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 (22.8%)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5859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Detección</a:t>
                      </a:r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Activa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en-US" sz="1600" b="0" i="0" u="none" strike="noStrike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Casos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6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mScreening</a:t>
                      </a:r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+ </a:t>
                      </a:r>
                      <a:r>
                        <a:rPr lang="en-US" sz="1600" b="0" i="0" u="none" strike="noStrike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wACD</a:t>
                      </a:r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703 (66.1%)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1468 (84.0%)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2171 (77.2%)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9525" marB="0" anchor="b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81973" y="1424168"/>
            <a:ext cx="2258295" cy="28007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"/>
            <a:r>
              <a:rPr lang="es-P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Detección activa de casos </a:t>
            </a:r>
            <a:r>
              <a:rPr lang="es-PE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s-PE" sz="2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vivax</a:t>
            </a:r>
            <a:r>
              <a:rPr lang="es-PE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usuando</a:t>
            </a:r>
            <a:r>
              <a:rPr lang="es-P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MO detecta 3 veces más  infecciones que detección pasiva 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9834" y="10716"/>
            <a:ext cx="11218873" cy="6832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Estatregia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Pasar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detección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pasiva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Puesto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73050" y="5099050"/>
            <a:ext cx="172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Ref. ICERM 2017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988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510930"/>
              </p:ext>
            </p:extLst>
          </p:nvPr>
        </p:nvGraphicFramePr>
        <p:xfrm>
          <a:off x="1007435" y="1327153"/>
          <a:ext cx="10177131" cy="5918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Visio" r:id="rId3" imgW="4744517" imgH="5254752" progId="Visio.Drawing.11">
                  <p:embed/>
                </p:oleObj>
              </mc:Choice>
              <mc:Fallback>
                <p:oleObj name="Visio" r:id="rId3" imgW="4744517" imgH="525475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25" t="12534"/>
                      <a:stretch>
                        <a:fillRect/>
                      </a:stretch>
                    </p:blipFill>
                    <p:spPr bwMode="auto">
                      <a:xfrm>
                        <a:off x="1007435" y="1327153"/>
                        <a:ext cx="10177131" cy="5918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13589" y="116632"/>
            <a:ext cx="11343051" cy="1143000"/>
          </a:xfrm>
        </p:spPr>
        <p:txBody>
          <a:bodyPr>
            <a:normAutofit/>
          </a:bodyPr>
          <a:lstStyle/>
          <a:p>
            <a:pPr algn="ctr"/>
            <a:r>
              <a:rPr lang="es-PE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del Diagnóstico y Tratamiento</a:t>
            </a:r>
            <a:endParaRPr lang="es-PE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4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8625"/>
            <a:ext cx="39528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493250" y="2641600"/>
            <a:ext cx="2545384" cy="1154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PE" sz="2300" b="1" dirty="0" smtClean="0"/>
              <a:t>Primera Fase: DX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300" dirty="0" smtClean="0"/>
              <a:t>Microscopía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300" dirty="0" smtClean="0"/>
              <a:t>Pruebas Rápidas</a:t>
            </a:r>
            <a:endParaRPr lang="es-PE" sz="2300" dirty="0"/>
          </a:p>
        </p:txBody>
      </p:sp>
      <p:sp>
        <p:nvSpPr>
          <p:cNvPr id="5" name="4 CuadroTexto"/>
          <p:cNvSpPr txBox="1"/>
          <p:nvPr/>
        </p:nvSpPr>
        <p:spPr>
          <a:xfrm>
            <a:off x="9886950" y="3854450"/>
            <a:ext cx="2087431" cy="1154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2300" b="1" dirty="0" smtClean="0"/>
              <a:t>Tratamiento</a:t>
            </a:r>
            <a:r>
              <a:rPr lang="es-PE" sz="2300" dirty="0" smtClean="0"/>
              <a:t>:</a:t>
            </a:r>
          </a:p>
          <a:p>
            <a:r>
              <a:rPr lang="es-PE" sz="2300" dirty="0" smtClean="0"/>
              <a:t>Según la Norma</a:t>
            </a:r>
          </a:p>
          <a:p>
            <a:r>
              <a:rPr lang="es-PE" sz="2300" dirty="0" smtClean="0"/>
              <a:t>Nacional</a:t>
            </a:r>
            <a:endParaRPr lang="es-PE" sz="2300" dirty="0"/>
          </a:p>
        </p:txBody>
      </p:sp>
    </p:spTree>
    <p:extLst>
      <p:ext uri="{BB962C8B-B14F-4D97-AF65-F5344CB8AC3E}">
        <p14:creationId xmlns:p14="http://schemas.microsoft.com/office/powerpoint/2010/main" val="19991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698500" y="1655269"/>
          <a:ext cx="5156200" cy="4813300"/>
        </p:xfrm>
        <a:graphic>
          <a:graphicData uri="http://schemas.openxmlformats.org/drawingml/2006/table">
            <a:tbl>
              <a:tblPr/>
              <a:tblGrid>
                <a:gridCol w="703396"/>
                <a:gridCol w="2218267"/>
                <a:gridCol w="2234537"/>
              </a:tblGrid>
              <a:tr h="368508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Characteristics</a:t>
                      </a:r>
                    </a:p>
                  </a:txBody>
                  <a:tcPr marL="16933" marR="16933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</a:t>
                      </a:r>
                      <a:b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n=452 (c%)</a:t>
                      </a:r>
                    </a:p>
                  </a:txBody>
                  <a:tcPr marL="16933" marR="16933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110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Positive microscopy to</a:t>
                      </a:r>
                      <a:r>
                        <a:rPr lang="en-US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P. vivax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 (3.5)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436 (96.5)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Positive microscopy to </a:t>
                      </a:r>
                      <a:r>
                        <a:rPr lang="it-IT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P. </a:t>
                      </a:r>
                      <a:r>
                        <a:rPr lang="it-IT" sz="15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Falciparum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(0.2)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451 (99.8)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Positive FP PCR to</a:t>
                      </a:r>
                      <a:r>
                        <a:rPr lang="en-US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P. vivax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 (11.9)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398 (88.1)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Positive FP PCR to </a:t>
                      </a:r>
                      <a:r>
                        <a:rPr lang="it-IT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P. </a:t>
                      </a:r>
                      <a:r>
                        <a:rPr lang="it-IT" sz="15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Falciparum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(1.5)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30891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445 (98.5)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Positive PRBCs PCR to</a:t>
                      </a:r>
                      <a:r>
                        <a:rPr lang="en-US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P. vivax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113 (25.0)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339 (75.0)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 gridSpan="3">
                  <a:txBody>
                    <a:bodyPr/>
                    <a:lstStyle/>
                    <a:p>
                      <a:pPr algn="l" fontAlgn="b"/>
                      <a:r>
                        <a:rPr lang="it-IT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Positive PRBCs PCR to </a:t>
                      </a:r>
                      <a:r>
                        <a:rPr lang="it-IT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P. falciparum</a:t>
                      </a:r>
                      <a:endParaRPr lang="it-IT" sz="15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Yes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 (4.9)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21105">
                <a:tc>
                  <a:txBody>
                    <a:bodyPr/>
                    <a:lstStyle/>
                    <a:p>
                      <a:pPr algn="l" fontAlgn="b"/>
                      <a:r>
                        <a:rPr lang="sk-S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430 (95.1)</a:t>
                      </a:r>
                    </a:p>
                  </a:txBody>
                  <a:tcPr marL="16933" marR="16933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" name="Imagen 3" descr="f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47" y="4100019"/>
            <a:ext cx="4354935" cy="2673828"/>
          </a:xfrm>
          <a:prstGeom prst="rect">
            <a:avLst/>
          </a:prstGeom>
        </p:spPr>
      </p:pic>
      <p:pic>
        <p:nvPicPr>
          <p:cNvPr id="5" name="Imagen 4" descr="viv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47" y="1198458"/>
            <a:ext cx="4452471" cy="2680198"/>
          </a:xfrm>
          <a:prstGeom prst="rect">
            <a:avLst/>
          </a:prstGeom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dirty="0" smtClean="0"/>
              <a:t>Método Diagnóstico</a:t>
            </a:r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8696960" y="1552637"/>
            <a:ext cx="67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3x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9740053" y="1552637"/>
            <a:ext cx="73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</a:t>
            </a:r>
            <a:r>
              <a:rPr lang="es-ES" dirty="0" smtClean="0"/>
              <a:t>x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696960" y="4478717"/>
            <a:ext cx="676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</a:t>
            </a:r>
            <a:r>
              <a:rPr lang="es-ES" dirty="0" smtClean="0"/>
              <a:t>x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9740053" y="4478717"/>
            <a:ext cx="73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3x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103446" y="6453336"/>
            <a:ext cx="2477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dirty="0" smtClean="0"/>
              <a:t>Carrasco G, el al. </a:t>
            </a:r>
            <a:r>
              <a:rPr lang="es-PE" sz="1600" dirty="0" err="1" smtClean="0"/>
              <a:t>Submitted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229022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7030A0"/>
                </a:solidFill>
              </a:rPr>
              <a:t>Uso</a:t>
            </a:r>
            <a:r>
              <a:rPr lang="en-US" dirty="0" smtClean="0">
                <a:solidFill>
                  <a:srgbClr val="7030A0"/>
                </a:solidFill>
              </a:rPr>
              <a:t> de LAMP en </a:t>
            </a:r>
            <a:r>
              <a:rPr lang="en-US" dirty="0" err="1" smtClean="0">
                <a:solidFill>
                  <a:srgbClr val="7030A0"/>
                </a:solidFill>
              </a:rPr>
              <a:t>Centros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comunitarios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34" y="1628776"/>
            <a:ext cx="5744633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1628776"/>
            <a:ext cx="5689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39350" y="5373217"/>
            <a:ext cx="778610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altLang="es-PE" sz="1700" b="1" dirty="0"/>
              <a:t>1255 individuos enrolados (todos </a:t>
            </a:r>
            <a:r>
              <a:rPr lang="es-PE" altLang="es-PE" sz="1700" b="1" dirty="0" smtClean="0"/>
              <a:t>asintomáticos </a:t>
            </a:r>
            <a:r>
              <a:rPr lang="es-PE" altLang="es-PE" sz="1700" b="1" dirty="0"/>
              <a:t>al momento de la toma de muestra)</a:t>
            </a:r>
          </a:p>
          <a:p>
            <a:r>
              <a:rPr lang="es-PE" altLang="es-PE" sz="1700" b="1" dirty="0"/>
              <a:t>1167 muestras incluidas para el </a:t>
            </a:r>
            <a:r>
              <a:rPr lang="es-PE" altLang="es-PE" sz="1700" b="1" dirty="0" smtClean="0"/>
              <a:t>análisis </a:t>
            </a:r>
            <a:r>
              <a:rPr lang="es-PE" altLang="es-PE" sz="1700" b="1" dirty="0"/>
              <a:t>final (</a:t>
            </a:r>
            <a:r>
              <a:rPr lang="es-PE" altLang="es-PE" sz="1700" b="1" dirty="0">
                <a:solidFill>
                  <a:srgbClr val="FF0000"/>
                </a:solidFill>
              </a:rPr>
              <a:t>4.97% detectados por Microscopia, </a:t>
            </a:r>
            <a:endParaRPr lang="es-PE" altLang="es-PE" sz="1700" b="1" dirty="0" smtClean="0">
              <a:solidFill>
                <a:srgbClr val="FF0000"/>
              </a:solidFill>
            </a:endParaRPr>
          </a:p>
          <a:p>
            <a:r>
              <a:rPr lang="es-PE" altLang="es-PE" sz="1700" b="1" dirty="0" smtClean="0">
                <a:solidFill>
                  <a:srgbClr val="FF0000"/>
                </a:solidFill>
              </a:rPr>
              <a:t>22.2</a:t>
            </a:r>
            <a:r>
              <a:rPr lang="es-PE" altLang="es-PE" sz="1700" b="1" dirty="0">
                <a:solidFill>
                  <a:srgbClr val="FF0000"/>
                </a:solidFill>
              </a:rPr>
              <a:t>% detectados por </a:t>
            </a:r>
            <a:r>
              <a:rPr lang="es-PE" altLang="es-PE" sz="1700" b="1" dirty="0" smtClean="0">
                <a:solidFill>
                  <a:srgbClr val="FF0000"/>
                </a:solidFill>
              </a:rPr>
              <a:t>LAMP</a:t>
            </a:r>
            <a:r>
              <a:rPr lang="es-PE" altLang="es-PE" sz="1700" b="1" dirty="0" smtClean="0"/>
              <a:t>)</a:t>
            </a:r>
          </a:p>
          <a:p>
            <a:endParaRPr lang="es-PE" altLang="es-PE" sz="1700" b="1" dirty="0">
              <a:solidFill>
                <a:srgbClr val="FF0000"/>
              </a:solidFill>
            </a:endParaRPr>
          </a:p>
          <a:p>
            <a:r>
              <a:rPr lang="es-PE" sz="1700" dirty="0" smtClean="0"/>
              <a:t>Ref.: Gamboa D, et al. </a:t>
            </a:r>
            <a:r>
              <a:rPr lang="es-PE" sz="1700" dirty="0" err="1" smtClean="0"/>
              <a:t>Submitted</a:t>
            </a:r>
            <a:r>
              <a:rPr lang="es-PE" sz="1700" dirty="0" smtClean="0"/>
              <a:t>)</a:t>
            </a:r>
            <a:endParaRPr lang="es-PE" sz="1700" dirty="0"/>
          </a:p>
        </p:txBody>
      </p:sp>
    </p:spTree>
    <p:extLst>
      <p:ext uri="{BB962C8B-B14F-4D97-AF65-F5344CB8AC3E}">
        <p14:creationId xmlns:p14="http://schemas.microsoft.com/office/powerpoint/2010/main" val="277060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742950" y="209725"/>
            <a:ext cx="6057900" cy="1269825"/>
          </a:xfrm>
        </p:spPr>
        <p:txBody>
          <a:bodyPr>
            <a:normAutofit fontScale="90000"/>
          </a:bodyPr>
          <a:lstStyle/>
          <a:p>
            <a:pPr algn="ctr"/>
            <a:r>
              <a:rPr lang="es-PE" sz="3600" b="1" dirty="0" smtClean="0">
                <a:solidFill>
                  <a:srgbClr val="7030A0"/>
                </a:solidFill>
              </a:rPr>
              <a:t>PfHRP2 para determinar masa </a:t>
            </a:r>
            <a:r>
              <a:rPr lang="es-PE" sz="3600" b="1" dirty="0">
                <a:solidFill>
                  <a:srgbClr val="7030A0"/>
                </a:solidFill>
              </a:rPr>
              <a:t>T</a:t>
            </a:r>
            <a:r>
              <a:rPr lang="es-PE" sz="3600" b="1" dirty="0" smtClean="0">
                <a:solidFill>
                  <a:srgbClr val="7030A0"/>
                </a:solidFill>
              </a:rPr>
              <a:t>otal </a:t>
            </a:r>
            <a:br>
              <a:rPr lang="es-PE" sz="3600" b="1" dirty="0" smtClean="0">
                <a:solidFill>
                  <a:srgbClr val="7030A0"/>
                </a:solidFill>
              </a:rPr>
            </a:br>
            <a:r>
              <a:rPr lang="es-PE" sz="3600" b="1" dirty="0" smtClean="0">
                <a:solidFill>
                  <a:srgbClr val="7030A0"/>
                </a:solidFill>
              </a:rPr>
              <a:t>de parásitos y diagnóstico en </a:t>
            </a:r>
            <a:r>
              <a:rPr lang="es-PE" sz="3600" b="1" i="1" dirty="0" smtClean="0">
                <a:solidFill>
                  <a:srgbClr val="7030A0"/>
                </a:solidFill>
              </a:rPr>
              <a:t>P. </a:t>
            </a:r>
            <a:r>
              <a:rPr lang="es-PE" sz="3600" b="1" i="1" dirty="0" err="1" smtClean="0">
                <a:solidFill>
                  <a:srgbClr val="7030A0"/>
                </a:solidFill>
              </a:rPr>
              <a:t>falciparum</a:t>
            </a:r>
            <a:endParaRPr lang="es-PE" sz="3600" b="1" i="1" dirty="0">
              <a:solidFill>
                <a:srgbClr val="7030A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90600" y="1739901"/>
            <a:ext cx="5340350" cy="4806949"/>
          </a:xfrm>
        </p:spPr>
        <p:txBody>
          <a:bodyPr>
            <a:normAutofit lnSpcReduction="10000"/>
          </a:bodyPr>
          <a:lstStyle/>
          <a:p>
            <a:r>
              <a:rPr lang="es-ES" sz="2300" dirty="0" smtClean="0"/>
              <a:t>La PfHRP2 (proteína 2 rica en histidina) es una proteína soluble que se produce por el </a:t>
            </a:r>
            <a:r>
              <a:rPr lang="es-ES" sz="2300" dirty="0" err="1" smtClean="0"/>
              <a:t>trofozoíto</a:t>
            </a:r>
            <a:r>
              <a:rPr lang="es-ES" sz="2300" dirty="0" smtClean="0"/>
              <a:t> y se libera durante la ruptura del </a:t>
            </a:r>
            <a:r>
              <a:rPr lang="es-ES" sz="2300" dirty="0" err="1" smtClean="0"/>
              <a:t>esquizonte</a:t>
            </a:r>
            <a:r>
              <a:rPr lang="es-ES" sz="2300" dirty="0" smtClean="0"/>
              <a:t> (se detecta en 90% casos).</a:t>
            </a:r>
          </a:p>
          <a:p>
            <a:r>
              <a:rPr lang="es-ES" sz="2300" dirty="0" smtClean="0"/>
              <a:t>Permite calcular la masa total de parásitos. La cuenta parasitaria es un indicador muy débil de severidad de malaria grave.</a:t>
            </a:r>
          </a:p>
          <a:p>
            <a:r>
              <a:rPr lang="es-ES" sz="2300" dirty="0" smtClean="0"/>
              <a:t>La concentración de PfHRP2 en plasma (como indicador de la biomasa) es el factor significativo asociado a:</a:t>
            </a:r>
          </a:p>
          <a:p>
            <a:pPr lvl="1"/>
            <a:r>
              <a:rPr lang="es-ES" sz="2000" dirty="0" smtClean="0"/>
              <a:t>Severidad de la enfermedad</a:t>
            </a:r>
          </a:p>
          <a:p>
            <a:pPr lvl="1"/>
            <a:r>
              <a:rPr lang="es-ES" sz="2000" dirty="0" smtClean="0"/>
              <a:t>Mortalidad por malaria en malaria severa.</a:t>
            </a:r>
          </a:p>
          <a:p>
            <a:r>
              <a:rPr lang="es-ES" sz="2300" dirty="0" smtClean="0"/>
              <a:t>Diagnóstico serológico en masa.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7166" y="501540"/>
            <a:ext cx="3950333" cy="332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8788400" y="419100"/>
            <a:ext cx="10417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1200" dirty="0" smtClean="0"/>
              <a:t>Sobrevivieron</a:t>
            </a:r>
            <a:endParaRPr lang="es-PE" sz="1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0356850" y="431690"/>
            <a:ext cx="862544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1200" dirty="0" smtClean="0"/>
              <a:t>Fallecieron</a:t>
            </a:r>
            <a:endParaRPr lang="es-P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3917950"/>
            <a:ext cx="4169209" cy="287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50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4" y="1699362"/>
            <a:ext cx="8061325" cy="5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54712"/>
            <a:ext cx="85566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14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698499"/>
            <a:ext cx="78867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15925"/>
            <a:ext cx="4572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4" y="1914524"/>
            <a:ext cx="3476626" cy="443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5546271"/>
            <a:ext cx="6932613" cy="120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1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alt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</a:t>
            </a:r>
            <a:r>
              <a:rPr lang="es-MX" altLang="es-P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Comunitario</a:t>
            </a:r>
            <a:endParaRPr lang="es-P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600200"/>
            <a:ext cx="10909300" cy="4853136"/>
          </a:xfrm>
        </p:spPr>
        <p:txBody>
          <a:bodyPr>
            <a:normAutofit/>
          </a:bodyPr>
          <a:lstStyle/>
          <a:p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Qué significa Fortalecimiento Comunitario?</a:t>
            </a:r>
          </a:p>
          <a:p>
            <a:pPr lvl="1"/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Ubicar líderes, promotores de salud (PS).</a:t>
            </a:r>
          </a:p>
          <a:p>
            <a:pPr lvl="1"/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Conciliar con ellos los programas sobre las intervenciones planificadas.</a:t>
            </a:r>
          </a:p>
          <a:p>
            <a:pPr lvl="1"/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Elaborar materiales Ad-Hoc (adecuados) para cada realidad.</a:t>
            </a:r>
          </a:p>
          <a:p>
            <a:pPr lvl="1"/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Proporcionar capacitación a PS, líderes localidad, autoridades municipales. </a:t>
            </a:r>
          </a:p>
          <a:p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Qué deben de buscar?</a:t>
            </a:r>
          </a:p>
          <a:p>
            <a:pPr lvl="1"/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Que participen activamente en los planes integrales locales.</a:t>
            </a:r>
          </a:p>
          <a:p>
            <a:pPr lvl="1"/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Ayudan a definir la estratificación de actividades.</a:t>
            </a:r>
          </a:p>
          <a:p>
            <a:pPr lvl="1"/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Mejorar la organización comunal.</a:t>
            </a:r>
          </a:p>
          <a:p>
            <a:pPr lvl="1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1090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6127" y="78167"/>
            <a:ext cx="114745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Enfermedades Sujetas a Vigilancia Epidemiológica en la Región Loreto,  Año 2017 (SE.1-30)</a:t>
            </a:r>
            <a:endParaRPr lang="es-ES" sz="28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9" y="1145747"/>
            <a:ext cx="11368775" cy="459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87450" y="6121400"/>
            <a:ext cx="255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Ref.: DIRESA Loreto, 2017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6962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6000" y="325438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s-PE" sz="5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53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5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5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5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Intervenciones Integradas de Control</a:t>
            </a:r>
            <a:r>
              <a:rPr lang="es-PE" dirty="0"/>
              <a:t/>
            </a:r>
            <a:br>
              <a:rPr lang="es-PE" dirty="0"/>
            </a:br>
            <a:endParaRPr lang="es-P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31850" y="2921000"/>
            <a:ext cx="10515600" cy="335280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s-P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Reducir el contacto hombre-vector</a:t>
            </a:r>
          </a:p>
          <a:p>
            <a:pPr marL="514350" indent="-514350">
              <a:buAutoNum type="arabicPeriod"/>
            </a:pPr>
            <a:r>
              <a:rPr lang="es-P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Reducir el reservorio humano</a:t>
            </a:r>
          </a:p>
          <a:p>
            <a:pPr marL="971550" lvl="1" indent="-514350">
              <a:buFont typeface="+mj-lt"/>
              <a:buAutoNum type="alphaUcPeriod"/>
            </a:pPr>
            <a:r>
              <a:rPr lang="es-P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I: Tratamiento de los sintomáticos.</a:t>
            </a:r>
          </a:p>
          <a:p>
            <a:pPr marL="971550" lvl="1" indent="-514350">
              <a:buFont typeface="+mj-lt"/>
              <a:buAutoNum type="alphaUcPeriod"/>
            </a:pPr>
            <a:r>
              <a:rPr lang="es-P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II: Tratamiento asintomáticos</a:t>
            </a:r>
          </a:p>
          <a:p>
            <a:pPr marL="514350" indent="-514350">
              <a:buFont typeface="+mj-lt"/>
              <a:buAutoNum type="arabicPeriod"/>
            </a:pPr>
            <a:r>
              <a:rPr lang="es-PE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 de insecticidas IPA&gt; 50%</a:t>
            </a:r>
          </a:p>
          <a:p>
            <a:pPr lvl="1"/>
            <a:endParaRPr lang="es-P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PE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 la participación activa de las autoridades locales, de la población, liderada por los Promotores de Salud y con la Supervisión y Monitoreo de los Trabajadores de Salud</a:t>
            </a:r>
            <a:endParaRPr lang="es-P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457325"/>
            <a:ext cx="5689600" cy="435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Clr>
                <a:srgbClr val="CC3300"/>
              </a:buClr>
              <a:buNone/>
            </a:pPr>
            <a:r>
              <a:rPr lang="es-MX" altLang="es-PE" dirty="0">
                <a:latin typeface="Arial" panose="020B0604020202020204" pitchFamily="34" charset="0"/>
                <a:cs typeface="Arial" panose="020B0604020202020204" pitchFamily="34" charset="0"/>
              </a:rPr>
              <a:t>Control entomológico:</a:t>
            </a:r>
          </a:p>
          <a:p>
            <a:pPr marL="990600" lvl="1" indent="-533400"/>
            <a:r>
              <a:rPr lang="es-MX" altLang="es-PE" dirty="0">
                <a:latin typeface="Arial" panose="020B0604020202020204" pitchFamily="34" charset="0"/>
                <a:cs typeface="Arial" panose="020B0604020202020204" pitchFamily="34" charset="0"/>
              </a:rPr>
              <a:t>Eliminación de criaderos: trabajo conjunto </a:t>
            </a:r>
            <a:r>
              <a:rPr lang="es-MX" alt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PS </a:t>
            </a:r>
            <a:r>
              <a:rPr lang="es-MX" altLang="es-PE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MX" alt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la comunidad (supervisión TS). </a:t>
            </a:r>
            <a:endParaRPr lang="es-MX" altLang="es-P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600" lvl="1" indent="-533400"/>
            <a:r>
              <a:rPr lang="es-MX" altLang="es-PE" dirty="0">
                <a:latin typeface="Arial" panose="020B0604020202020204" pitchFamily="34" charset="0"/>
                <a:cs typeface="Arial" panose="020B0604020202020204" pitchFamily="34" charset="0"/>
              </a:rPr>
              <a:t>Lucha contra los mosquitos basados:</a:t>
            </a:r>
          </a:p>
          <a:p>
            <a:pPr marL="1371600" lvl="2" indent="-457200"/>
            <a:r>
              <a:rPr lang="es-MX" altLang="es-PE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mejor </a:t>
            </a:r>
            <a:r>
              <a:rPr lang="es-MX" altLang="es-PE" sz="2200" dirty="0">
                <a:latin typeface="Arial" panose="020B0604020202020204" pitchFamily="34" charset="0"/>
                <a:cs typeface="Arial" panose="020B0604020202020204" pitchFamily="34" charset="0"/>
              </a:rPr>
              <a:t>conocimiento de su comportamiento</a:t>
            </a:r>
          </a:p>
          <a:p>
            <a:pPr marL="1371600" lvl="2" indent="-457200"/>
            <a:r>
              <a:rPr lang="es-MX" altLang="es-PE" sz="2200" dirty="0">
                <a:latin typeface="Arial" panose="020B0604020202020204" pitchFamily="34" charset="0"/>
                <a:cs typeface="Arial" panose="020B0604020202020204" pitchFamily="34" charset="0"/>
              </a:rPr>
              <a:t>eliminación de los nichos </a:t>
            </a:r>
          </a:p>
          <a:p>
            <a:pPr marL="990600" lvl="1" indent="-533400"/>
            <a:r>
              <a:rPr lang="es-MX" alt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Uso focal de insecticidas pero reducir </a:t>
            </a:r>
            <a:r>
              <a:rPr lang="es-MX" altLang="es-PE" dirty="0">
                <a:latin typeface="Arial" panose="020B0604020202020204" pitchFamily="34" charset="0"/>
                <a:cs typeface="Arial" panose="020B0604020202020204" pitchFamily="34" charset="0"/>
              </a:rPr>
              <a:t>progresivamente </a:t>
            </a:r>
            <a:r>
              <a:rPr lang="es-MX" alt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su uso.</a:t>
            </a:r>
            <a:endParaRPr lang="es-MX" alt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750" y="79375"/>
            <a:ext cx="11233150" cy="1325563"/>
          </a:xfrm>
        </p:spPr>
        <p:txBody>
          <a:bodyPr>
            <a:noAutofit/>
          </a:bodyPr>
          <a:lstStyle/>
          <a:p>
            <a:pPr algn="ctr"/>
            <a:r>
              <a:rPr lang="es-MX" altLang="es-PE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Reducir el riesgo de contacto </a:t>
            </a:r>
            <a:r>
              <a:rPr lang="es-MX" altLang="es-PE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hombre-vector</a:t>
            </a:r>
            <a:endParaRPr lang="es-PE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HPIM11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10" y="1057860"/>
            <a:ext cx="5793431" cy="282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PIM11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10" y="3950037"/>
            <a:ext cx="5793431" cy="282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0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900" y="238125"/>
            <a:ext cx="7645400" cy="1325563"/>
          </a:xfrm>
        </p:spPr>
        <p:txBody>
          <a:bodyPr>
            <a:noAutofit/>
          </a:bodyPr>
          <a:lstStyle/>
          <a:p>
            <a:r>
              <a:rPr lang="es-PE" sz="3400" b="1" dirty="0" smtClean="0">
                <a:solidFill>
                  <a:srgbClr val="FF0000"/>
                </a:solidFill>
              </a:rPr>
              <a:t>Uso de Mosquiteros Impregnados con Insecticidas de larga duración</a:t>
            </a:r>
            <a:endParaRPr lang="es-PE" sz="3400" b="1" dirty="0">
              <a:solidFill>
                <a:srgbClr val="FF000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52450" y="5257800"/>
            <a:ext cx="5500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 smtClean="0"/>
              <a:t>80% cobertura de familias por comunidad</a:t>
            </a:r>
          </a:p>
          <a:p>
            <a:r>
              <a:rPr lang="es-PE" sz="2400" b="1" dirty="0" smtClean="0"/>
              <a:t>Mínimo 3 mosquiteros por familia </a:t>
            </a:r>
          </a:p>
          <a:p>
            <a:r>
              <a:rPr lang="es-PE" sz="2400" b="1" dirty="0" smtClean="0"/>
              <a:t>Priorizar gestantes y niños  </a:t>
            </a:r>
            <a:endParaRPr lang="es-PE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2" y="1882775"/>
            <a:ext cx="57912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327" y="25400"/>
            <a:ext cx="5196673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3342010"/>
            <a:ext cx="5632450" cy="310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7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riángulo isósceles"/>
          <p:cNvSpPr/>
          <p:nvPr/>
        </p:nvSpPr>
        <p:spPr>
          <a:xfrm>
            <a:off x="5791200" y="1194470"/>
            <a:ext cx="5985666" cy="54006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2000" dirty="0" smtClean="0"/>
              <a:t>Nivel Distrital: Primer análisis de la información (Sala Situacional)</a:t>
            </a:r>
          </a:p>
          <a:p>
            <a:pPr algn="ctr"/>
            <a:endParaRPr lang="es-PE" dirty="0"/>
          </a:p>
          <a:p>
            <a:pPr algn="ctr"/>
            <a:endParaRPr lang="es-PE" dirty="0" smtClean="0"/>
          </a:p>
          <a:p>
            <a:pPr algn="ctr"/>
            <a:r>
              <a:rPr lang="es-PE" sz="2200" dirty="0" smtClean="0"/>
              <a:t>Nivel local: captura de la información</a:t>
            </a:r>
            <a:endParaRPr lang="es-PE" sz="2200" dirty="0"/>
          </a:p>
        </p:txBody>
      </p:sp>
      <p:cxnSp>
        <p:nvCxnSpPr>
          <p:cNvPr id="4" name="3 Conector recto"/>
          <p:cNvCxnSpPr/>
          <p:nvPr/>
        </p:nvCxnSpPr>
        <p:spPr>
          <a:xfrm flipV="1">
            <a:off x="6489700" y="5364460"/>
            <a:ext cx="4560027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>
            <a:stCxn id="2" idx="1"/>
            <a:endCxn id="2" idx="5"/>
          </p:cNvCxnSpPr>
          <p:nvPr/>
        </p:nvCxnSpPr>
        <p:spPr>
          <a:xfrm>
            <a:off x="7287617" y="3894770"/>
            <a:ext cx="2992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"/>
          <p:cNvCxnSpPr/>
          <p:nvPr/>
        </p:nvCxnSpPr>
        <p:spPr>
          <a:xfrm>
            <a:off x="7874000" y="2802012"/>
            <a:ext cx="16578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7595059" y="3164087"/>
            <a:ext cx="2552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DIRESA – Grupo Ad-Hoc</a:t>
            </a:r>
          </a:p>
          <a:p>
            <a:pPr algn="ctr"/>
            <a:r>
              <a:rPr lang="es-PE" dirty="0" smtClean="0"/>
              <a:t>Análisis información</a:t>
            </a:r>
            <a:endParaRPr lang="es-PE" dirty="0"/>
          </a:p>
        </p:txBody>
      </p:sp>
      <p:sp>
        <p:nvSpPr>
          <p:cNvPr id="10" name="9 CuadroTexto"/>
          <p:cNvSpPr txBox="1"/>
          <p:nvPr/>
        </p:nvSpPr>
        <p:spPr>
          <a:xfrm>
            <a:off x="8274727" y="2062883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dirty="0" smtClean="0"/>
              <a:t>Nivel</a:t>
            </a:r>
          </a:p>
          <a:p>
            <a:pPr algn="ctr"/>
            <a:r>
              <a:rPr lang="es-PE" dirty="0" smtClean="0"/>
              <a:t>Nacional</a:t>
            </a:r>
            <a:endParaRPr lang="es-PE" dirty="0"/>
          </a:p>
        </p:txBody>
      </p:sp>
      <p:sp>
        <p:nvSpPr>
          <p:cNvPr id="14" name="1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P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Vigilancia Epidemiológica</a:t>
            </a:r>
            <a:endParaRPr lang="es-PE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55650" y="2590800"/>
            <a:ext cx="57887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altLang="es-PE" sz="2400" dirty="0">
                <a:latin typeface="Arial" panose="020B0604020202020204" pitchFamily="34" charset="0"/>
                <a:cs typeface="Arial" panose="020B0604020202020204" pitchFamily="34" charset="0"/>
              </a:rPr>
              <a:t>Diseñar e implementar un sistema </a:t>
            </a:r>
            <a:endParaRPr lang="es-PE" altLang="es-P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altLang="es-P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comunitario </a:t>
            </a:r>
            <a:r>
              <a:rPr lang="es-PE" altLang="es-PE" sz="2400" dirty="0">
                <a:latin typeface="Arial" panose="020B0604020202020204" pitchFamily="34" charset="0"/>
                <a:cs typeface="Arial" panose="020B0604020202020204" pitchFamily="34" charset="0"/>
              </a:rPr>
              <a:t>de vigilancia epidemiológica</a:t>
            </a:r>
            <a:r>
              <a:rPr lang="es-PE" altLang="es-P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s-PE" altLang="es-P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integrándolo </a:t>
            </a:r>
            <a:r>
              <a:rPr lang="es-PE" altLang="es-PE" sz="2400" dirty="0">
                <a:latin typeface="Arial" panose="020B0604020202020204" pitchFamily="34" charset="0"/>
                <a:cs typeface="Arial" panose="020B0604020202020204" pitchFamily="34" charset="0"/>
              </a:rPr>
              <a:t>a las estructuras de salud </a:t>
            </a:r>
            <a:endParaRPr lang="es-PE" altLang="es-P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altLang="es-P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es-PE" altLang="es-PE" sz="2400" dirty="0">
                <a:latin typeface="Arial" panose="020B0604020202020204" pitchFamily="34" charset="0"/>
                <a:cs typeface="Arial" panose="020B0604020202020204" pitchFamily="34" charset="0"/>
              </a:rPr>
              <a:t>, regional, nacional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40861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>
            <a:extLst>
              <a:ext uri="{FF2B5EF4-FFF2-40B4-BE49-F238E27FC236}">
                <a16:creationId xmlns="" xmlns:a16="http://schemas.microsoft.com/office/drawing/2014/main" id="{06A8F629-E84F-4615-BF09-8D79800F2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94095" y="3278452"/>
            <a:ext cx="3643312" cy="486833"/>
          </a:xfrm>
        </p:spPr>
        <p:txBody>
          <a:bodyPr/>
          <a:lstStyle/>
          <a:p>
            <a:pPr algn="ctr">
              <a:defRPr/>
            </a:pPr>
            <a:r>
              <a:rPr lang="es-PE" sz="1600" b="1" dirty="0"/>
              <a:t>Elaborado por el MINSA - DIRESA Loreto</a:t>
            </a:r>
          </a:p>
        </p:txBody>
      </p:sp>
      <p:pic>
        <p:nvPicPr>
          <p:cNvPr id="10244" name="5 Imagen">
            <a:extLst>
              <a:ext uri="{FF2B5EF4-FFF2-40B4-BE49-F238E27FC236}">
                <a16:creationId xmlns="" xmlns:a16="http://schemas.microsoft.com/office/drawing/2014/main" id="{A73F3AC1-7685-49A7-8229-BF19D94B0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127" y="1412777"/>
            <a:ext cx="962140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984250" y="47625"/>
            <a:ext cx="10515600" cy="1325563"/>
          </a:xfrm>
        </p:spPr>
        <p:txBody>
          <a:bodyPr/>
          <a:lstStyle/>
          <a:p>
            <a:pPr algn="ctr"/>
            <a:r>
              <a:rPr lang="es-PE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ORGANIZACIÓN DEL TRABAJO</a:t>
            </a:r>
            <a:endParaRPr lang="es-P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PE" b="1" dirty="0" smtClean="0"/>
              <a:t>INTERACCION ENTRE LOS MONITORES CON LA ESTRATEGIA DE MALARIA</a:t>
            </a:r>
            <a:endParaRPr lang="es-PE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4437112"/>
            <a:ext cx="8534400" cy="1201688"/>
          </a:xfrm>
        </p:spPr>
        <p:txBody>
          <a:bodyPr>
            <a:normAutofit/>
          </a:bodyPr>
          <a:lstStyle/>
          <a:p>
            <a:r>
              <a:rPr lang="es-PE" sz="2800" dirty="0" smtClean="0"/>
              <a:t>Dr. </a:t>
            </a:r>
            <a:r>
              <a:rPr lang="es-PE" sz="2800" dirty="0" err="1" smtClean="0"/>
              <a:t>Cristiam</a:t>
            </a:r>
            <a:r>
              <a:rPr lang="es-PE" sz="2800" dirty="0" smtClean="0"/>
              <a:t> Carey </a:t>
            </a:r>
            <a:r>
              <a:rPr lang="es-PE" sz="2800" dirty="0" err="1" smtClean="0"/>
              <a:t>Angeles</a:t>
            </a:r>
            <a:endParaRPr lang="es-PE" sz="2800" dirty="0" smtClean="0"/>
          </a:p>
          <a:p>
            <a:r>
              <a:rPr lang="es-PE" sz="2800" dirty="0" smtClean="0"/>
              <a:t>Director de Epidemiología –DIRESA Loreto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8782596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3086133" cy="1143000"/>
          </a:xfrm>
        </p:spPr>
        <p:txBody>
          <a:bodyPr>
            <a:noAutofit/>
          </a:bodyPr>
          <a:lstStyle/>
          <a:p>
            <a:r>
              <a:rPr lang="es-PE" sz="2800" b="1" dirty="0" smtClean="0"/>
              <a:t>Estructura General Plan Malaria Cero</a:t>
            </a:r>
            <a:endParaRPr lang="es-PE" sz="2800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773295"/>
              </p:ext>
            </p:extLst>
          </p:nvPr>
        </p:nvGraphicFramePr>
        <p:xfrm>
          <a:off x="1219200" y="692697"/>
          <a:ext cx="10972800" cy="5793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Elipse"/>
          <p:cNvSpPr/>
          <p:nvPr/>
        </p:nvSpPr>
        <p:spPr>
          <a:xfrm>
            <a:off x="2351584" y="3933056"/>
            <a:ext cx="7968885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2423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9350" y="116632"/>
            <a:ext cx="6528725" cy="1224136"/>
          </a:xfrm>
        </p:spPr>
        <p:txBody>
          <a:bodyPr>
            <a:noAutofit/>
          </a:bodyPr>
          <a:lstStyle/>
          <a:p>
            <a:r>
              <a:rPr lang="es-PE" sz="2400" b="1" dirty="0" smtClean="0"/>
              <a:t>ROL DEL RESPONSABLE ESTRATEGIA DE METAXENICAS DE LAS REDES DE SALUD (PROVINCIAS)</a:t>
            </a:r>
            <a:endParaRPr lang="es-PE" sz="24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339" y="1412776"/>
            <a:ext cx="7488832" cy="5184576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265113" indent="-265113" algn="just">
              <a:buFont typeface="+mj-lt"/>
              <a:buAutoNum type="arabicPeriod"/>
            </a:pPr>
            <a:r>
              <a:rPr lang="es-PE" sz="1800" dirty="0" smtClean="0"/>
              <a:t>Programar los Requerimientos de Medicamentos e Insumos para la Prevención y Control de Malaria en la Red (Provincia).</a:t>
            </a:r>
          </a:p>
          <a:p>
            <a:pPr marL="265113" indent="-265113" algn="just">
              <a:buFont typeface="+mj-lt"/>
              <a:buAutoNum type="arabicPeriod"/>
            </a:pPr>
            <a:r>
              <a:rPr lang="es-PE" sz="1800" dirty="0" smtClean="0"/>
              <a:t>En coordinación con el responsables del Sub-almacén de Medicamentos y  del área de Control Vectorial. Deben hacer la Distribución de medicamentos e insumos para </a:t>
            </a:r>
            <a:r>
              <a:rPr lang="es-PE" sz="1800" dirty="0" err="1" smtClean="0"/>
              <a:t>Dx</a:t>
            </a:r>
            <a:r>
              <a:rPr lang="es-PE" sz="1800" dirty="0" smtClean="0"/>
              <a:t>., Tratamiento y Control de Vectores en las micro redes.</a:t>
            </a:r>
          </a:p>
          <a:p>
            <a:pPr marL="265113" indent="-265113" algn="just">
              <a:buFont typeface="+mj-lt"/>
              <a:buAutoNum type="arabicPeriod"/>
            </a:pPr>
            <a:r>
              <a:rPr lang="es-PE" sz="1800" dirty="0" smtClean="0"/>
              <a:t>Deben Capacitar al Personal de las Micro Redes respecto al Diagnóstico y Tratamiento de Malaria.</a:t>
            </a:r>
          </a:p>
          <a:p>
            <a:pPr marL="265113" indent="-265113" algn="just">
              <a:buFont typeface="+mj-lt"/>
              <a:buAutoNum type="arabicPeriod"/>
            </a:pPr>
            <a:r>
              <a:rPr lang="es-PE" sz="1800" dirty="0" smtClean="0"/>
              <a:t>Consolidan los planes de Intervención remitido por las Micro Redes.</a:t>
            </a:r>
          </a:p>
          <a:p>
            <a:pPr marL="265113" indent="-265113" algn="just">
              <a:buFont typeface="+mj-lt"/>
              <a:buAutoNum type="arabicPeriod"/>
            </a:pPr>
            <a:r>
              <a:rPr lang="es-PE" sz="1800" dirty="0" smtClean="0"/>
              <a:t>Consolidan la Información operacional Mensual remitido por las Micro Redes y Monitorizan el registro de la notificación de casos de Malaria en la Provincia.</a:t>
            </a:r>
          </a:p>
          <a:p>
            <a:pPr marL="265113" indent="-265113" algn="just">
              <a:buFont typeface="+mj-lt"/>
              <a:buAutoNum type="arabicPeriod"/>
            </a:pPr>
            <a:r>
              <a:rPr lang="es-PE" sz="1800" dirty="0" smtClean="0"/>
              <a:t>Remiten toda la información operacional y de vigilancia Epidemiológica.</a:t>
            </a:r>
          </a:p>
          <a:p>
            <a:pPr marL="514350" indent="-514350" algn="just">
              <a:buFont typeface="+mj-lt"/>
              <a:buAutoNum type="arabicPeriod"/>
            </a:pPr>
            <a:endParaRPr lang="es-PE" sz="1800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7728181" y="1412776"/>
            <a:ext cx="4128459" cy="45259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just">
              <a:buFont typeface="+mj-lt"/>
              <a:buAutoNum type="arabicPeriod"/>
            </a:pPr>
            <a:r>
              <a:rPr lang="es-PE" sz="2400" dirty="0" smtClean="0"/>
              <a:t>Verificar el Abastecimiento de Medicamentos e insumos en las Micro Redes de Salud (Provincia).</a:t>
            </a:r>
          </a:p>
          <a:p>
            <a:pPr marL="265113" indent="-265113" algn="just">
              <a:buFont typeface="+mj-lt"/>
              <a:buAutoNum type="arabicPeriod"/>
            </a:pPr>
            <a:r>
              <a:rPr lang="es-PE" sz="2400" dirty="0" smtClean="0"/>
              <a:t>Hacer el seguimiento mensual del stock de medicamentos e insumos en sub-</a:t>
            </a:r>
            <a:r>
              <a:rPr lang="es-PE" sz="2400" dirty="0" err="1" smtClean="0"/>
              <a:t>almacen</a:t>
            </a:r>
            <a:r>
              <a:rPr lang="es-PE" sz="2400" dirty="0" smtClean="0"/>
              <a:t> y en el C.S. Sede de la Micro Red.</a:t>
            </a:r>
          </a:p>
          <a:p>
            <a:pPr marL="265113" indent="-265113" algn="just">
              <a:buFont typeface="+mj-lt"/>
              <a:buAutoNum type="arabicPeriod"/>
            </a:pPr>
            <a:r>
              <a:rPr lang="es-PE" sz="2400" dirty="0" smtClean="0"/>
              <a:t>Reporte de la supervisión y capacitación de del Personal de las Micro Redes respecto al Diagnóstico y Tratamiento de Malaria.</a:t>
            </a:r>
          </a:p>
          <a:p>
            <a:pPr marL="265113" indent="-265113" algn="just">
              <a:buFont typeface="+mj-lt"/>
              <a:buAutoNum type="arabicPeriod"/>
            </a:pPr>
            <a:r>
              <a:rPr lang="es-PE" sz="2400" dirty="0" smtClean="0"/>
              <a:t>Hacer el Seguimiento del envío oportuno de la Información. Desde las Micro Redes.</a:t>
            </a:r>
          </a:p>
          <a:p>
            <a:pPr marL="514350" indent="-514350" algn="just">
              <a:buFont typeface="+mj-lt"/>
              <a:buAutoNum type="arabicPeriod"/>
            </a:pPr>
            <a:endParaRPr lang="es-PE" sz="2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7728181" y="766446"/>
            <a:ext cx="412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 smtClean="0"/>
              <a:t>ACCIONES QUE SE DEBEN FORTALECER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4563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325563"/>
          </a:xfrm>
        </p:spPr>
        <p:txBody>
          <a:bodyPr>
            <a:normAutofit/>
          </a:bodyPr>
          <a:lstStyle/>
          <a:p>
            <a:r>
              <a:rPr lang="es-PE" dirty="0" smtClean="0"/>
              <a:t>ACTIVIDADES DEL MONITOR PROVINCIAL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638300"/>
            <a:ext cx="10515600" cy="4775199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s-ES" sz="3400" dirty="0"/>
              <a:t>Programar actividades de los primeros seis (06) meses en coordinación con los servicios de salud de la provincia.</a:t>
            </a:r>
            <a:endParaRPr lang="es-PE" sz="3400" dirty="0"/>
          </a:p>
          <a:p>
            <a:pPr lvl="0"/>
            <a:r>
              <a:rPr lang="es-ES" sz="3400" dirty="0"/>
              <a:t>Garantizará la ejecución de actividades enmarcadas en el Plan de Malaria Cero 2017-2021 de manera oportuna y de calidad.</a:t>
            </a:r>
            <a:endParaRPr lang="es-PE" sz="3400" dirty="0"/>
          </a:p>
          <a:p>
            <a:pPr lvl="0"/>
            <a:r>
              <a:rPr lang="es-ES" sz="3400" dirty="0"/>
              <a:t>Realizar visitas periódicas a los establecimientos de salud de la provincia y localidades de las áreas seleccionadas para monitorear la implementación de las intervenciones de vigilancia, prevención y control, con enfoque intercultural, gestión territorial y con participación activa de la comunidad.</a:t>
            </a:r>
            <a:endParaRPr lang="es-PE" sz="3400" dirty="0"/>
          </a:p>
          <a:p>
            <a:pPr lvl="0"/>
            <a:r>
              <a:rPr lang="es-ES" sz="3400" dirty="0"/>
              <a:t>Monitorear la implementación de las investigaciones operativas, </a:t>
            </a:r>
            <a:endParaRPr lang="es-ES" sz="3400" dirty="0" smtClean="0"/>
          </a:p>
          <a:p>
            <a:pPr lvl="0"/>
            <a:r>
              <a:rPr lang="es-ES" sz="3400" dirty="0" smtClean="0"/>
              <a:t>Apoyar </a:t>
            </a:r>
            <a:r>
              <a:rPr lang="es-ES" sz="3400" dirty="0"/>
              <a:t>la integración del sistema de información de vigilancia epidemiológica institucional y vigilancia epidemiológica comunitaria, </a:t>
            </a:r>
            <a:endParaRPr lang="es-PE" sz="3400" dirty="0"/>
          </a:p>
          <a:p>
            <a:pPr lvl="0"/>
            <a:r>
              <a:rPr lang="es-ES" sz="3400" dirty="0"/>
              <a:t>Fortalecer las capacidades del personal de salud y agentes comunitarios, en diagnóstico, tratamiento y acciones comunitarias de prevención y control.</a:t>
            </a:r>
            <a:endParaRPr lang="es-PE" sz="3400" dirty="0"/>
          </a:p>
          <a:p>
            <a:pPr lvl="0"/>
            <a:r>
              <a:rPr lang="es-ES" sz="3400" dirty="0"/>
              <a:t>Elaboración de 01 informe mensual descriptivo consolidado de las actividades desarrolladas en el marco del Plan, incluyendo la situación actual de malaria a nivel de localidad.</a:t>
            </a:r>
            <a:endParaRPr lang="es-PE" sz="3400" dirty="0"/>
          </a:p>
          <a:p>
            <a:pPr lvl="0"/>
            <a:r>
              <a:rPr lang="es-ES" sz="3400" dirty="0"/>
              <a:t>Otras que le indique el equipo el equipo técnico.</a:t>
            </a:r>
            <a:endParaRPr lang="es-PE" sz="3400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72100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168275"/>
            <a:ext cx="10515600" cy="1325563"/>
          </a:xfrm>
        </p:spPr>
        <p:txBody>
          <a:bodyPr>
            <a:normAutofit/>
          </a:bodyPr>
          <a:lstStyle/>
          <a:p>
            <a:r>
              <a:rPr lang="es-PE" dirty="0" smtClean="0"/>
              <a:t>ACTIVDADES DEL MONITOR DISTRITAL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441450"/>
            <a:ext cx="10515600" cy="495300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s-ES" sz="3000" dirty="0"/>
              <a:t>Realizar visitas periódicas a los puestos de salud de su jurisdicción y localidades de las áreas seleccionadas para monitorear la implementación de las intervenciones de vigilancia, prevención y control, con enfoque intercultural, gestión territorial y con participación activa de la comunidad.</a:t>
            </a:r>
            <a:endParaRPr lang="es-PE" sz="3000" dirty="0"/>
          </a:p>
          <a:p>
            <a:pPr lvl="0"/>
            <a:r>
              <a:rPr lang="es-ES" sz="3000" dirty="0"/>
              <a:t>Apoyar la integración del sistema de información de vigilancia epidemiológica institucional y vigilancia epidemiológica comunitaria, que permita desarrollar un sistema de alerta – respuesta temprana efectiva.</a:t>
            </a:r>
            <a:endParaRPr lang="es-PE" sz="3000" dirty="0"/>
          </a:p>
          <a:p>
            <a:pPr lvl="0"/>
            <a:r>
              <a:rPr lang="es-ES" sz="3000" dirty="0"/>
              <a:t>Apoyar en las capacitaciones del personal de salud y agentes comunitarios, en diagnóstico, tratamiento y acciones comunitarias de prevención y control.</a:t>
            </a:r>
            <a:endParaRPr lang="es-PE" sz="3000" dirty="0"/>
          </a:p>
          <a:p>
            <a:pPr lvl="0"/>
            <a:r>
              <a:rPr lang="es-ES" sz="3000" dirty="0"/>
              <a:t>Garantizar el abastecimiento de medicamentos e insumos a las IPRESS y agentes comunitarios de su jurisdicción de forma </a:t>
            </a:r>
            <a:r>
              <a:rPr lang="es-ES" sz="3000" dirty="0" err="1"/>
              <a:t>mensualizada</a:t>
            </a:r>
            <a:r>
              <a:rPr lang="es-ES" sz="3000" dirty="0"/>
              <a:t>.</a:t>
            </a:r>
            <a:endParaRPr lang="es-PE" sz="3000" dirty="0"/>
          </a:p>
          <a:p>
            <a:pPr lvl="0"/>
            <a:r>
              <a:rPr lang="es-ES" sz="3000" dirty="0"/>
              <a:t>Reportar al coordinador provincial el consumo y saldo mensual de medicamentos e insumos de las localidades e IPRESS de su jurisdicción.</a:t>
            </a:r>
            <a:endParaRPr lang="es-PE" sz="3000" dirty="0"/>
          </a:p>
          <a:p>
            <a:pPr lvl="0"/>
            <a:r>
              <a:rPr lang="es-ES" sz="3000" dirty="0"/>
              <a:t>Acompañar al trabajador de la IPRESS y ACS en la identificación activa de casos de malaria, de manera mensual.</a:t>
            </a:r>
            <a:endParaRPr lang="es-PE" sz="3000" dirty="0"/>
          </a:p>
          <a:p>
            <a:pPr lvl="0"/>
            <a:r>
              <a:rPr lang="es-ES" sz="3000" dirty="0"/>
              <a:t>Elaboración de 01 informe mensual descriptivo con el consolidado de las actividades desarrolladas en el marco del Plan, incluyendo la situación actual de malaria a nivel de localidad.</a:t>
            </a:r>
            <a:endParaRPr lang="es-PE" sz="3000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28462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8409" y="171455"/>
            <a:ext cx="10515600" cy="1136129"/>
          </a:xfrm>
        </p:spPr>
        <p:txBody>
          <a:bodyPr>
            <a:normAutofit/>
          </a:bodyPr>
          <a:lstStyle/>
          <a:p>
            <a:pPr algn="ctr"/>
            <a:r>
              <a:rPr lang="es-PE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Malaria por Grupos de Edad en 11 Distritos Priorizados para el Año 2017</a:t>
            </a:r>
            <a:endParaRPr lang="es-PE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13" y="1351128"/>
            <a:ext cx="11127793" cy="50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96900" y="6413500"/>
            <a:ext cx="255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Ref.: DIRESA Loreto, 2017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34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2" y="476672"/>
            <a:ext cx="8832981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2114"/>
          </a:xfrm>
        </p:spPr>
        <p:txBody>
          <a:bodyPr/>
          <a:lstStyle/>
          <a:p>
            <a:r>
              <a:rPr lang="es-PE" dirty="0" smtClean="0"/>
              <a:t>ROL DEL AGENTE COMUNITARIO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312606"/>
            <a:ext cx="10972800" cy="4813557"/>
          </a:xfrm>
        </p:spPr>
        <p:txBody>
          <a:bodyPr>
            <a:normAutofit fontScale="70000" lnSpcReduction="20000"/>
          </a:bodyPr>
          <a:lstStyle/>
          <a:p>
            <a:pPr lvl="0" algn="just"/>
            <a:r>
              <a:rPr lang="es-PE" dirty="0"/>
              <a:t>Brindar tratamiento a aquellos pacientes que resulten positivos en el diagnóstico.</a:t>
            </a:r>
          </a:p>
          <a:p>
            <a:pPr lvl="0" algn="just"/>
            <a:r>
              <a:rPr lang="es-PE" dirty="0"/>
              <a:t>Conformar el Comité de Salud o Comité de Malaria: El cual estará formado por el APU de la comunidad, el Presidente de la APAFA (Asociación de Padres de Familia) y el Agente Comunitario de Salud (Promotor de Salud).</a:t>
            </a:r>
          </a:p>
          <a:p>
            <a:pPr lvl="0" algn="just"/>
            <a:r>
              <a:rPr lang="es-PE" dirty="0"/>
              <a:t>Vigilara la aparición de febriles y si hay, aplicará las Pruebas de Diagnóstico rápido de Malaria, y además sacará gota gruesa a los febriles.</a:t>
            </a:r>
          </a:p>
          <a:p>
            <a:pPr lvl="0" algn="just"/>
            <a:r>
              <a:rPr lang="es-PE" dirty="0"/>
              <a:t>Trabajar en coordinación con otros ACS en su comunidad o en la zona donde vive.</a:t>
            </a:r>
          </a:p>
          <a:p>
            <a:pPr lvl="0" algn="just"/>
            <a:r>
              <a:rPr lang="es-PE" dirty="0"/>
              <a:t>Elaborar el croquis de la comunidad.</a:t>
            </a:r>
          </a:p>
          <a:p>
            <a:pPr lvl="0" algn="just"/>
            <a:r>
              <a:rPr lang="es-PE" dirty="0"/>
              <a:t>Registrar los datos del paciente al cual se le aplicó la prueba de Diagnóstico Rápido de Malaria.</a:t>
            </a:r>
          </a:p>
          <a:p>
            <a:pPr lvl="0" algn="just"/>
            <a:r>
              <a:rPr lang="es-PE" dirty="0"/>
              <a:t>Promover las Medidas de protección personal.</a:t>
            </a:r>
          </a:p>
          <a:p>
            <a:pPr lvl="0" algn="just"/>
            <a:r>
              <a:rPr lang="es-PE" dirty="0"/>
              <a:t>Informar al comité y la comunidad, y organizarlas, para eliminar los arbustos y los criaderos o charcos en donde hubiera la posibilidad de que se reproduzcan los zancudos.</a:t>
            </a:r>
          </a:p>
          <a:p>
            <a:pPr lvl="0" algn="just"/>
            <a:r>
              <a:rPr lang="es-PE" dirty="0"/>
              <a:t>Debe explicar y promover en la comunidad, la importancia de cumplir el tratamiento completo de malaria.</a:t>
            </a:r>
          </a:p>
          <a:p>
            <a:pPr lvl="0" algn="just"/>
            <a:r>
              <a:rPr lang="es-PE" dirty="0"/>
              <a:t>Implementación de acciones colectivas para el ordenamiento del medio.</a:t>
            </a:r>
          </a:p>
          <a:p>
            <a:pPr algn="just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155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b="1" dirty="0"/>
              <a:t>Aspectos que se deben tener en cuenta para hacer la Supervisión y Monitoreo del trabajo de los Agentes Comunitarios de Salud:</a:t>
            </a:r>
            <a:r>
              <a:rPr lang="es-PE" sz="2800" dirty="0"/>
              <a:t/>
            </a:r>
            <a:br>
              <a:rPr lang="es-PE" sz="2800" dirty="0"/>
            </a:br>
            <a:endParaRPr lang="es-PE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625600"/>
            <a:ext cx="10515600" cy="4787900"/>
          </a:xfrm>
        </p:spPr>
        <p:txBody>
          <a:bodyPr>
            <a:noAutofit/>
          </a:bodyPr>
          <a:lstStyle/>
          <a:p>
            <a:pPr marL="176213" lvl="2" indent="0" algn="just">
              <a:buNone/>
            </a:pPr>
            <a:r>
              <a:rPr lang="es-ES" sz="2100" dirty="0"/>
              <a:t>Se les ha dado a conocer, que como parte del Plan Malaria Cero, se tiene previsto contar con personal Técnico adicional (Monitores Distritales de Campo) en los Distritos de </a:t>
            </a:r>
            <a:r>
              <a:rPr lang="es-ES" sz="2100" dirty="0" err="1"/>
              <a:t>Andoas</a:t>
            </a:r>
            <a:r>
              <a:rPr lang="es-ES" sz="2100" dirty="0"/>
              <a:t> y Pastaza; la tarea de estos monitores distritales es la siguiente:</a:t>
            </a:r>
            <a:endParaRPr lang="es-PE" sz="2100" dirty="0"/>
          </a:p>
          <a:p>
            <a:pPr marL="176213" lvl="2" indent="0" algn="just">
              <a:buNone/>
            </a:pPr>
            <a:endParaRPr lang="es-ES" sz="2100" dirty="0" smtClean="0"/>
          </a:p>
          <a:p>
            <a:pPr marL="442913" lvl="2" indent="-266700" algn="just"/>
            <a:r>
              <a:rPr lang="es-ES" sz="2100" dirty="0" smtClean="0"/>
              <a:t>En </a:t>
            </a:r>
            <a:r>
              <a:rPr lang="es-ES" sz="2100" dirty="0"/>
              <a:t>coordinación con el personal de los Puestos de Salud, deben planificar el monitoreo de las actividades desarrolladas por los Agentes Comunitarios de Salud.</a:t>
            </a:r>
            <a:endParaRPr lang="es-PE" sz="2100" dirty="0"/>
          </a:p>
          <a:p>
            <a:pPr marL="442913" lvl="2" indent="-266700" algn="just"/>
            <a:r>
              <a:rPr lang="es-ES" sz="2100" dirty="0"/>
              <a:t>En coordinación con la sede de la Micro Red Pastaza (C.S. </a:t>
            </a:r>
            <a:r>
              <a:rPr lang="es-ES" sz="2100" dirty="0" err="1"/>
              <a:t>Ullpayacu</a:t>
            </a:r>
            <a:r>
              <a:rPr lang="es-ES" sz="2100" dirty="0"/>
              <a:t>), Deberán Organizar las brigadas de búsqueda activa de casos en donde deben incorporar al personal técnico de laboratorio y de enfermería, así como a los agentes comunitarios de salud, para que participen en dichas brigadas.</a:t>
            </a:r>
            <a:endParaRPr lang="es-PE" sz="2100" dirty="0"/>
          </a:p>
          <a:p>
            <a:pPr marL="442913" lvl="2" indent="-266700" algn="just"/>
            <a:r>
              <a:rPr lang="es-ES" sz="2100" dirty="0"/>
              <a:t>Deben consolidar la información que se recoja mensualmente de los agentes comunitarios de salud (Uso de pruebas rápidas de </a:t>
            </a:r>
            <a:r>
              <a:rPr lang="es-ES" sz="2100" dirty="0" err="1"/>
              <a:t>diagóstico</a:t>
            </a:r>
            <a:r>
              <a:rPr lang="es-ES" sz="2100" dirty="0"/>
              <a:t>, tratamientos, GG, </a:t>
            </a:r>
            <a:r>
              <a:rPr lang="es-ES" sz="2100" dirty="0" err="1"/>
              <a:t>Stoc</a:t>
            </a:r>
            <a:r>
              <a:rPr lang="es-ES" sz="2100" dirty="0"/>
              <a:t> de medicamentos, etc.).</a:t>
            </a:r>
            <a:endParaRPr lang="es-PE" sz="2100" dirty="0"/>
          </a:p>
          <a:p>
            <a:pPr marL="442913" lvl="2" indent="-266700" algn="just"/>
            <a:r>
              <a:rPr lang="es-ES" sz="2100" dirty="0"/>
              <a:t>Deben hacer seguimiento y colaborar que la información llegue mensualmente a la Red de </a:t>
            </a:r>
            <a:r>
              <a:rPr lang="es-ES" sz="2100" dirty="0" smtClean="0"/>
              <a:t>Salud </a:t>
            </a:r>
            <a:r>
              <a:rPr lang="es-ES" sz="2100" dirty="0" err="1"/>
              <a:t>Datem</a:t>
            </a:r>
            <a:r>
              <a:rPr lang="es-ES" sz="2100" dirty="0"/>
              <a:t> (Al responsable de Enfermedades </a:t>
            </a:r>
            <a:r>
              <a:rPr lang="es-ES" sz="2100" dirty="0" err="1"/>
              <a:t>Metaxenicas</a:t>
            </a:r>
            <a:r>
              <a:rPr lang="es-ES" sz="2100" dirty="0"/>
              <a:t> de la Red de Salud)..</a:t>
            </a:r>
            <a:endParaRPr lang="es-PE" sz="2100" dirty="0"/>
          </a:p>
          <a:p>
            <a:pPr marL="0" indent="0" algn="just">
              <a:buNone/>
            </a:pP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117509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106"/>
          </a:xfrm>
        </p:spPr>
        <p:txBody>
          <a:bodyPr/>
          <a:lstStyle/>
          <a:p>
            <a:r>
              <a:rPr lang="es-PE" dirty="0" smtClean="0"/>
              <a:t>EJEMPLO DEL MONITOREO</a:t>
            </a:r>
            <a:endParaRPr lang="es-PE" dirty="0"/>
          </a:p>
        </p:txBody>
      </p:sp>
      <p:pic>
        <p:nvPicPr>
          <p:cNvPr id="4" name="3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1311730"/>
            <a:ext cx="5885464" cy="506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21" y="1340768"/>
            <a:ext cx="5472608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8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66675"/>
            <a:ext cx="10515600" cy="1325563"/>
          </a:xfrm>
        </p:spPr>
        <p:txBody>
          <a:bodyPr/>
          <a:lstStyle/>
          <a:p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</a:t>
            </a:r>
            <a:endParaRPr lang="es-P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392238"/>
            <a:ext cx="10515600" cy="4784725"/>
          </a:xfrm>
        </p:spPr>
        <p:txBody>
          <a:bodyPr>
            <a:normAutofit fontScale="85000" lnSpcReduction="10000"/>
          </a:bodyPr>
          <a:lstStyle/>
          <a:p>
            <a:r>
              <a:rPr lang="es-PE" dirty="0" smtClean="0"/>
              <a:t>El Perú ha establecido como una política de salud ir del control hacia la eliminación: Plan Malaria Cero (PMC).</a:t>
            </a:r>
          </a:p>
          <a:p>
            <a:r>
              <a:rPr lang="es-PE" dirty="0" smtClean="0"/>
              <a:t>El PMC se ejecutará por fases: </a:t>
            </a:r>
          </a:p>
          <a:p>
            <a:pPr lvl="1"/>
            <a:r>
              <a:rPr lang="es-PE" sz="2800" dirty="0" smtClean="0"/>
              <a:t>Fase I: Reducir la carga de enfermedad, concentrada en los casos sintomáticos</a:t>
            </a:r>
          </a:p>
          <a:p>
            <a:pPr lvl="1"/>
            <a:r>
              <a:rPr lang="es-PE" sz="2800" dirty="0" smtClean="0"/>
              <a:t>Fase II: Se comienza a intervenir los reservorios, priorizada el manejo de los asintomáticos en las comunidades.</a:t>
            </a:r>
          </a:p>
          <a:p>
            <a:pPr lvl="1"/>
            <a:r>
              <a:rPr lang="es-PE" sz="2800" dirty="0" smtClean="0"/>
              <a:t>Fase III: Eliminación de la malaria residual, concentrada en focos de malaria </a:t>
            </a:r>
            <a:r>
              <a:rPr lang="es-PE" sz="2800" dirty="0" err="1" smtClean="0"/>
              <a:t>subpatente</a:t>
            </a:r>
            <a:r>
              <a:rPr lang="es-PE" sz="2800" dirty="0" smtClean="0"/>
              <a:t>.</a:t>
            </a:r>
          </a:p>
          <a:p>
            <a:r>
              <a:rPr lang="es-PE" dirty="0" smtClean="0"/>
              <a:t>Es un plan flexible que irá ajustando sus estrategias para optimizar resultados basados en la evaluación de los impactos que se vayan obteniendo. </a:t>
            </a:r>
          </a:p>
          <a:p>
            <a:r>
              <a:rPr lang="es-PE" dirty="0" smtClean="0"/>
              <a:t>Una duración mayor a 20 años.</a:t>
            </a:r>
          </a:p>
          <a:p>
            <a:r>
              <a:rPr lang="es-PE" dirty="0" smtClean="0"/>
              <a:t>Los retos son múltiples, pero se requiere decisión, conocimiento y constancia.    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5910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98650"/>
            <a:ext cx="10972800" cy="43815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s-PE" sz="2800" dirty="0"/>
              <a:t>	</a:t>
            </a:r>
            <a:endParaRPr lang="es-PE" sz="2800" dirty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es-PE" sz="2800" dirty="0">
                <a:solidFill>
                  <a:schemeClr val="tx2"/>
                </a:solidFill>
              </a:rPr>
              <a:t>	</a:t>
            </a:r>
            <a:r>
              <a:rPr lang="es-PE" sz="2800" dirty="0"/>
              <a:t>El control de la malaria no debería ser una campaña, debería ser una política, un programa de largo plazo.</a:t>
            </a:r>
            <a:r>
              <a:rPr lang="es-PE" sz="2800" dirty="0">
                <a:solidFill>
                  <a:schemeClr val="tx2"/>
                </a:solidFill>
              </a:rPr>
              <a:t> </a:t>
            </a:r>
          </a:p>
          <a:p>
            <a:pPr algn="just">
              <a:buNone/>
            </a:pPr>
            <a:r>
              <a:rPr lang="es-PE" sz="2800" dirty="0">
                <a:solidFill>
                  <a:schemeClr val="tx2"/>
                </a:solidFill>
              </a:rPr>
              <a:t>	</a:t>
            </a:r>
          </a:p>
          <a:p>
            <a:pPr algn="just">
              <a:buNone/>
            </a:pPr>
            <a:r>
              <a:rPr lang="es-PE" sz="2800" dirty="0">
                <a:solidFill>
                  <a:schemeClr val="tx2"/>
                </a:solidFill>
              </a:rPr>
              <a:t>	No puede alcanzarse o mantenerse mediante un esfuerzo espasmódico. Requiere la adopción de un programa</a:t>
            </a:r>
            <a:r>
              <a:rPr lang="es-ES" sz="2800" dirty="0">
                <a:solidFill>
                  <a:schemeClr val="tx2"/>
                </a:solidFill>
              </a:rPr>
              <a:t> factible, cuya continuidad razonable se mantendrá un largo período de años</a:t>
            </a:r>
          </a:p>
          <a:p>
            <a:pPr algn="just">
              <a:buNone/>
            </a:pPr>
            <a:endParaRPr lang="es-ES" sz="2800" dirty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es-ES" sz="1800" dirty="0" smtClean="0">
                <a:solidFill>
                  <a:schemeClr val="tx2"/>
                </a:solidFill>
              </a:rPr>
              <a:t>	</a:t>
            </a:r>
            <a:r>
              <a:rPr lang="es-ES" sz="1800" dirty="0" err="1" smtClean="0">
                <a:solidFill>
                  <a:schemeClr val="tx2"/>
                </a:solidFill>
              </a:rPr>
              <a:t>Boyd</a:t>
            </a:r>
            <a:r>
              <a:rPr lang="es-ES" sz="1800" dirty="0" smtClean="0">
                <a:solidFill>
                  <a:schemeClr val="tx2"/>
                </a:solidFill>
              </a:rPr>
              <a:t> </a:t>
            </a:r>
            <a:r>
              <a:rPr lang="es-ES" sz="1800" dirty="0">
                <a:solidFill>
                  <a:schemeClr val="tx2"/>
                </a:solidFill>
              </a:rPr>
              <a:t>(1939) Malaria: </a:t>
            </a:r>
            <a:r>
              <a:rPr lang="es-ES" sz="1800" dirty="0" err="1">
                <a:solidFill>
                  <a:schemeClr val="tx2"/>
                </a:solidFill>
              </a:rPr>
              <a:t>Retrospect</a:t>
            </a:r>
            <a:r>
              <a:rPr lang="es-ES" sz="1800" dirty="0">
                <a:solidFill>
                  <a:schemeClr val="tx2"/>
                </a:solidFill>
              </a:rPr>
              <a:t> and </a:t>
            </a:r>
            <a:r>
              <a:rPr lang="es-ES" sz="1800" dirty="0" err="1">
                <a:solidFill>
                  <a:schemeClr val="tx2"/>
                </a:solidFill>
              </a:rPr>
              <a:t>Prospect</a:t>
            </a:r>
            <a:r>
              <a:rPr lang="es-ES" sz="1800" dirty="0">
                <a:solidFill>
                  <a:schemeClr val="tx2"/>
                </a:solidFill>
              </a:rPr>
              <a:t>. </a:t>
            </a:r>
            <a:r>
              <a:rPr lang="es-ES" sz="1800" dirty="0" err="1">
                <a:solidFill>
                  <a:schemeClr val="tx2"/>
                </a:solidFill>
              </a:rPr>
              <a:t>Am.</a:t>
            </a:r>
            <a:r>
              <a:rPr lang="es-ES" sz="1800" dirty="0">
                <a:solidFill>
                  <a:schemeClr val="tx2"/>
                </a:solidFill>
              </a:rPr>
              <a:t> J. </a:t>
            </a:r>
            <a:r>
              <a:rPr lang="es-ES" sz="1800" dirty="0" err="1">
                <a:solidFill>
                  <a:schemeClr val="tx2"/>
                </a:solidFill>
              </a:rPr>
              <a:t>Trop</a:t>
            </a:r>
            <a:r>
              <a:rPr lang="es-ES" sz="1800" dirty="0">
                <a:solidFill>
                  <a:schemeClr val="tx2"/>
                </a:solidFill>
              </a:rPr>
              <a:t>. </a:t>
            </a:r>
            <a:r>
              <a:rPr lang="es-ES" sz="1800" dirty="0" err="1">
                <a:solidFill>
                  <a:schemeClr val="tx2"/>
                </a:solidFill>
              </a:rPr>
              <a:t>Med</a:t>
            </a:r>
            <a:r>
              <a:rPr lang="es-ES" sz="1800" dirty="0">
                <a:solidFill>
                  <a:schemeClr val="tx2"/>
                </a:solidFill>
              </a:rPr>
              <a:t>.</a:t>
            </a:r>
          </a:p>
          <a:p>
            <a:pPr marL="274320" lvl="1" indent="0" algn="just" defTabSz="365760">
              <a:buNone/>
            </a:pPr>
            <a:r>
              <a:rPr lang="es-PE" sz="2800" i="1" dirty="0">
                <a:solidFill>
                  <a:schemeClr val="tx2"/>
                </a:solidFill>
              </a:rPr>
              <a:t>			            					</a:t>
            </a:r>
            <a:endParaRPr lang="es-PE" sz="2800" dirty="0">
              <a:solidFill>
                <a:schemeClr val="tx2"/>
              </a:solidFill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Lecciones </a:t>
            </a:r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aprendidas </a:t>
            </a:r>
            <a:b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Planeamiento </a:t>
            </a:r>
            <a:r>
              <a:rPr lang="es-P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 </a:t>
            </a:r>
          </a:p>
        </p:txBody>
      </p:sp>
    </p:spTree>
    <p:extLst>
      <p:ext uri="{BB962C8B-B14F-4D97-AF65-F5344CB8AC3E}">
        <p14:creationId xmlns:p14="http://schemas.microsoft.com/office/powerpoint/2010/main" val="40680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grac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81" y="1142877"/>
            <a:ext cx="10975472" cy="53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38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090572"/>
              </p:ext>
            </p:extLst>
          </p:nvPr>
        </p:nvGraphicFramePr>
        <p:xfrm>
          <a:off x="0" y="727364"/>
          <a:ext cx="12192000" cy="5430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31801" y="6081713"/>
            <a:ext cx="11425767" cy="641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AutoNum type="arabicParenBoth"/>
              <a:defRPr/>
            </a:pPr>
            <a:r>
              <a:rPr lang="en-US" dirty="0" smtClean="0">
                <a:latin typeface="Arial Narrow" panose="020B0606020202030204" pitchFamily="34" charset="0"/>
              </a:rPr>
              <a:t>1954-1967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 smtClean="0">
                <a:latin typeface="Arial Narrow" panose="020B0606020202030204" pitchFamily="34" charset="0"/>
              </a:rPr>
              <a:t>Programa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Erradicación</a:t>
            </a:r>
            <a:r>
              <a:rPr lang="en-US" dirty="0" smtClean="0">
                <a:latin typeface="Arial Narrow" panose="020B0606020202030204" pitchFamily="34" charset="0"/>
              </a:rPr>
              <a:t> Malaria.[1965=1,500 </a:t>
            </a:r>
            <a:r>
              <a:rPr lang="en-US" dirty="0" err="1" smtClean="0">
                <a:latin typeface="Arial Narrow" panose="020B0606020202030204" pitchFamily="34" charset="0"/>
              </a:rPr>
              <a:t>casos</a:t>
            </a:r>
            <a:r>
              <a:rPr lang="en-US" dirty="0" smtClean="0">
                <a:latin typeface="Arial Narrow" panose="020B0606020202030204" pitchFamily="34" charset="0"/>
              </a:rPr>
              <a:t>]. </a:t>
            </a:r>
            <a:r>
              <a:rPr lang="en-US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(2)</a:t>
            </a:r>
            <a:r>
              <a:rPr lang="en-US" dirty="0" smtClean="0">
                <a:latin typeface="Arial Narrow" panose="020B0606020202030204" pitchFamily="34" charset="0"/>
              </a:rPr>
              <a:t> 2005-2010 PAMAFRO </a:t>
            </a:r>
            <a:r>
              <a:rPr lang="en-US" dirty="0" err="1" smtClean="0">
                <a:latin typeface="Arial Narrow" panose="020B0606020202030204" pitchFamily="34" charset="0"/>
              </a:rPr>
              <a:t>programa</a:t>
            </a:r>
            <a:r>
              <a:rPr lang="en-US" dirty="0" smtClean="0">
                <a:latin typeface="Arial Narrow" panose="020B0606020202030204" pitchFamily="34" charset="0"/>
              </a:rPr>
              <a:t> control </a:t>
            </a:r>
            <a:r>
              <a:rPr lang="en-US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(3)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En</a:t>
            </a:r>
            <a:r>
              <a:rPr lang="en-US" dirty="0" smtClean="0">
                <a:latin typeface="Arial Narrow" panose="020B0606020202030204" pitchFamily="34" charset="0"/>
              </a:rPr>
              <a:t> ambos </a:t>
            </a:r>
            <a:r>
              <a:rPr lang="en-US" dirty="0" err="1" smtClean="0">
                <a:latin typeface="Arial Narrow" panose="020B0606020202030204" pitchFamily="34" charset="0"/>
              </a:rPr>
              <a:t>programas</a:t>
            </a:r>
            <a:r>
              <a:rPr lang="en-US" dirty="0" smtClean="0">
                <a:latin typeface="Arial Narrow" panose="020B0606020202030204" pitchFamily="34" charset="0"/>
              </a:rPr>
              <a:t> se </a:t>
            </a:r>
            <a:r>
              <a:rPr lang="en-US" dirty="0" err="1" smtClean="0">
                <a:latin typeface="Arial Narrow" panose="020B0606020202030204" pitchFamily="34" charset="0"/>
              </a:rPr>
              <a:t>alcanzó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incidencias</a:t>
            </a:r>
            <a:r>
              <a:rPr lang="en-US" dirty="0" smtClean="0">
                <a:latin typeface="Arial Narrow" panose="020B0606020202030204" pitchFamily="34" charset="0"/>
              </a:rPr>
              <a:t> &lt; 1 </a:t>
            </a:r>
            <a:r>
              <a:rPr lang="en-US" dirty="0" err="1" smtClean="0">
                <a:latin typeface="Arial Narrow" panose="020B0606020202030204" pitchFamily="34" charset="0"/>
              </a:rPr>
              <a:t>por</a:t>
            </a:r>
            <a:r>
              <a:rPr lang="en-US" dirty="0" smtClean="0">
                <a:latin typeface="Arial Narrow" panose="020B0606020202030204" pitchFamily="34" charset="0"/>
              </a:rPr>
              <a:t> mil. </a:t>
            </a:r>
            <a:r>
              <a:rPr lang="en-US" dirty="0" err="1" smtClean="0">
                <a:latin typeface="Arial Narrow" panose="020B0606020202030204" pitchFamily="34" charset="0"/>
              </a:rPr>
              <a:t>Modificado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por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en-US" dirty="0" err="1" smtClean="0">
                <a:latin typeface="Arial Narrow" panose="020B0606020202030204" pitchFamily="34" charset="0"/>
              </a:rPr>
              <a:t>A.Llanos-Cuentas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</a:p>
          <a:p>
            <a:pPr marL="342900" indent="-342900" algn="just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AutoNum type="arabicParenBoth"/>
              <a:defRPr/>
            </a:pP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1025238" y="5091545"/>
            <a:ext cx="10113817" cy="0"/>
          </a:xfrm>
          <a:prstGeom prst="line">
            <a:avLst/>
          </a:prstGeom>
          <a:ln w="34925">
            <a:solidFill>
              <a:schemeClr val="tx2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3826329" y="4672446"/>
            <a:ext cx="219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P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1957-1967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9343088" y="2264577"/>
            <a:ext cx="163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P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2005-2010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11857567" y="4017359"/>
            <a:ext cx="0" cy="44375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431371" y="254282"/>
            <a:ext cx="11330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 smtClean="0">
                <a:solidFill>
                  <a:srgbClr val="FF0000"/>
                </a:solidFill>
              </a:rPr>
              <a:t>Experiencia de Control en Perú:  Éxito y Re- Emergencia</a:t>
            </a:r>
            <a:endParaRPr lang="es-PE" sz="3200" b="1" dirty="0">
              <a:solidFill>
                <a:srgbClr val="FF0000"/>
              </a:solidFill>
            </a:endParaRPr>
          </a:p>
        </p:txBody>
      </p:sp>
      <p:sp>
        <p:nvSpPr>
          <p:cNvPr id="21" name="Flecha derecha 18"/>
          <p:cNvSpPr/>
          <p:nvPr/>
        </p:nvSpPr>
        <p:spPr>
          <a:xfrm rot="5400000">
            <a:off x="9184956" y="3007112"/>
            <a:ext cx="940917" cy="2276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echa derecha 18"/>
          <p:cNvSpPr/>
          <p:nvPr/>
        </p:nvSpPr>
        <p:spPr>
          <a:xfrm rot="5400000">
            <a:off x="4020987" y="3425597"/>
            <a:ext cx="940917" cy="2276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673100" y="6407150"/>
            <a:ext cx="880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Ref. Rosas-Aguirre A., et al </a:t>
            </a:r>
            <a:r>
              <a:rPr lang="es-PE" dirty="0" err="1" smtClean="0"/>
              <a:t>October</a:t>
            </a:r>
            <a:r>
              <a:rPr lang="es-PE" dirty="0" smtClean="0"/>
              <a:t> 2016. </a:t>
            </a:r>
            <a:r>
              <a:rPr lang="en-US" b="1" dirty="0" smtClean="0"/>
              <a:t>http</a:t>
            </a:r>
            <a:r>
              <a:rPr lang="en-US" b="1" dirty="0"/>
              <a:t>://ajtmh.org/cgi/doi/10.4269/ajtmh.16-0268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0695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16632"/>
            <a:ext cx="10177131" cy="864096"/>
          </a:xfrm>
        </p:spPr>
        <p:txBody>
          <a:bodyPr>
            <a:noAutofit/>
          </a:bodyPr>
          <a:lstStyle/>
          <a:p>
            <a:pPr algn="ctr"/>
            <a:r>
              <a:rPr lang="es-PE" sz="3000" b="1" dirty="0">
                <a:solidFill>
                  <a:srgbClr val="C00000"/>
                </a:solidFill>
              </a:rPr>
              <a:t>Re-emergencia de Malaria en </a:t>
            </a:r>
            <a:br>
              <a:rPr lang="es-PE" sz="3000" b="1" dirty="0">
                <a:solidFill>
                  <a:srgbClr val="C00000"/>
                </a:solidFill>
              </a:rPr>
            </a:br>
            <a:r>
              <a:rPr lang="es-PE" sz="3000" b="1" dirty="0">
                <a:solidFill>
                  <a:srgbClr val="C00000"/>
                </a:solidFill>
              </a:rPr>
              <a:t>América Latina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1006178"/>
            <a:ext cx="10945216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3" y="6525344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 descr="logotipo_ciencias-y-filosofi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3117" y="31320"/>
            <a:ext cx="2299004" cy="55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Porqué la Re-Emergencia?</a:t>
            </a:r>
            <a:endParaRPr lang="es-P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E" dirty="0" smtClean="0"/>
              <a:t>“No hubo sostenibilidad del MINSA en las actividades </a:t>
            </a:r>
          </a:p>
          <a:p>
            <a:pPr marL="0" indent="0">
              <a:buNone/>
            </a:pPr>
            <a:r>
              <a:rPr lang="es-PE" dirty="0"/>
              <a:t> </a:t>
            </a:r>
            <a:r>
              <a:rPr lang="es-PE" dirty="0" smtClean="0"/>
              <a:t>   de control de malaria”.</a:t>
            </a:r>
          </a:p>
          <a:p>
            <a:r>
              <a:rPr lang="es-PE" dirty="0" smtClean="0"/>
              <a:t>Factores climatológicos.</a:t>
            </a:r>
          </a:p>
          <a:p>
            <a:r>
              <a:rPr lang="es-PE" dirty="0" smtClean="0"/>
              <a:t>Conocimiento sobre </a:t>
            </a:r>
            <a:r>
              <a:rPr lang="es-PE" dirty="0"/>
              <a:t>Malaria </a:t>
            </a:r>
            <a:r>
              <a:rPr lang="es-PE" dirty="0" smtClean="0"/>
              <a:t>limitado:</a:t>
            </a:r>
          </a:p>
          <a:p>
            <a:pPr lvl="1"/>
            <a:r>
              <a:rPr lang="es-PE" dirty="0" smtClean="0"/>
              <a:t>Problema de los asintomáticos.</a:t>
            </a:r>
          </a:p>
          <a:p>
            <a:pPr lvl="1"/>
            <a:r>
              <a:rPr lang="es-PE" dirty="0" smtClean="0"/>
              <a:t>Pobre conocimiento sobre transmisión en especial a nivel regional </a:t>
            </a:r>
            <a:r>
              <a:rPr lang="es-PE" dirty="0"/>
              <a:t>y local</a:t>
            </a:r>
            <a:r>
              <a:rPr lang="es-PE" dirty="0" smtClean="0"/>
              <a:t>.</a:t>
            </a:r>
          </a:p>
          <a:p>
            <a:pPr lvl="1"/>
            <a:r>
              <a:rPr lang="es-PE" dirty="0" smtClean="0"/>
              <a:t>Limitado conocimiento entomológico, así como, del comportamiento del parásito y de su genética.</a:t>
            </a:r>
          </a:p>
          <a:p>
            <a:pPr lvl="1"/>
            <a:r>
              <a:rPr lang="es-PE" dirty="0" smtClean="0"/>
              <a:t>Pobre entendimiento de la influencia del clima y del ambiente sobre el ciclo de transmisión.</a:t>
            </a:r>
          </a:p>
          <a:p>
            <a:pPr lvl="1"/>
            <a:r>
              <a:rPr lang="es-PE" dirty="0"/>
              <a:t>No se han medido el efecto e impacto de las </a:t>
            </a:r>
            <a:r>
              <a:rPr lang="es-PE" dirty="0" smtClean="0"/>
              <a:t>intervenciones. </a:t>
            </a:r>
          </a:p>
          <a:p>
            <a:pPr lvl="1"/>
            <a:r>
              <a:rPr lang="es-PE" dirty="0" smtClean="0"/>
              <a:t>Falta de autocrítica y seguir haciendo lo mismo, aunque no funcione.</a:t>
            </a:r>
          </a:p>
          <a:p>
            <a:pPr lvl="1"/>
            <a:endParaRPr lang="es-PE" dirty="0"/>
          </a:p>
        </p:txBody>
      </p:sp>
      <p:pic>
        <p:nvPicPr>
          <p:cNvPr id="6" name="Picture 3" descr="IMG_02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926" y="82549"/>
            <a:ext cx="3395537" cy="254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57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320040"/>
            <a:ext cx="11247040" cy="1143000"/>
          </a:xfrm>
        </p:spPr>
        <p:txBody>
          <a:bodyPr>
            <a:normAutofit/>
          </a:bodyPr>
          <a:lstStyle/>
          <a:p>
            <a:r>
              <a:rPr lang="es-PE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Escenarios de </a:t>
            </a:r>
            <a:r>
              <a:rPr lang="es-PE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/ </a:t>
            </a:r>
            <a:r>
              <a:rPr lang="es-PE" sz="3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Eliminación de la </a:t>
            </a:r>
            <a:r>
              <a:rPr lang="es-PE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Malaria</a:t>
            </a:r>
            <a:r>
              <a:rPr lang="es-PE" sz="2400" b="1" dirty="0">
                <a:solidFill>
                  <a:srgbClr val="FF0000"/>
                </a:solidFill>
              </a:rPr>
              <a:t/>
            </a:r>
            <a:br>
              <a:rPr lang="es-PE" sz="2400" b="1" dirty="0">
                <a:solidFill>
                  <a:srgbClr val="FF0000"/>
                </a:solidFill>
              </a:rPr>
            </a:br>
            <a:endParaRPr lang="es-PE" sz="2400" b="1" dirty="0">
              <a:solidFill>
                <a:srgbClr val="FF000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20" y="1224644"/>
            <a:ext cx="7405274" cy="530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636050" y="5999410"/>
            <a:ext cx="327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/>
              <a:t>Alan </a:t>
            </a:r>
            <a:r>
              <a:rPr lang="es-PE" dirty="0" err="1" smtClean="0"/>
              <a:t>Magil</a:t>
            </a:r>
            <a:r>
              <a:rPr lang="es-PE" dirty="0" smtClean="0"/>
              <a:t> (Bill &amp; Melinda Gates)</a:t>
            </a:r>
            <a:endParaRPr lang="es-PE" dirty="0"/>
          </a:p>
        </p:txBody>
      </p:sp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val="1610373895"/>
              </p:ext>
            </p:extLst>
          </p:nvPr>
        </p:nvGraphicFramePr>
        <p:xfrm>
          <a:off x="7745188" y="1143000"/>
          <a:ext cx="4180112" cy="2405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1 Flecha derecha"/>
          <p:cNvSpPr/>
          <p:nvPr/>
        </p:nvSpPr>
        <p:spPr>
          <a:xfrm>
            <a:off x="7021286" y="2193471"/>
            <a:ext cx="620485" cy="2667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8 CuadroTexto"/>
          <p:cNvSpPr txBox="1"/>
          <p:nvPr/>
        </p:nvSpPr>
        <p:spPr>
          <a:xfrm>
            <a:off x="8425542" y="1164765"/>
            <a:ext cx="3552576" cy="3539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PE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Perú: casos reportados 1994-2016</a:t>
            </a:r>
            <a:endParaRPr lang="es-PE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502" y="3633584"/>
            <a:ext cx="3588940" cy="28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Flecha derecha"/>
          <p:cNvSpPr/>
          <p:nvPr/>
        </p:nvSpPr>
        <p:spPr>
          <a:xfrm rot="1263664">
            <a:off x="7402286" y="4218214"/>
            <a:ext cx="658585" cy="23404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933" y="6313714"/>
            <a:ext cx="3330077" cy="4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4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3698</Words>
  <Application>Microsoft Office PowerPoint</Application>
  <PresentationFormat>Panorámica</PresentationFormat>
  <Paragraphs>661</Paragraphs>
  <Slides>56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56</vt:i4>
      </vt:variant>
    </vt:vector>
  </HeadingPairs>
  <TitlesOfParts>
    <vt:vector size="66" baseType="lpstr">
      <vt:lpstr>ＭＳ ゴシック</vt:lpstr>
      <vt:lpstr>Arial</vt:lpstr>
      <vt:lpstr>Arial Narrow</vt:lpstr>
      <vt:lpstr>Calibri</vt:lpstr>
      <vt:lpstr>Calibri Light</vt:lpstr>
      <vt:lpstr>Century Gothic</vt:lpstr>
      <vt:lpstr>Times New Roman</vt:lpstr>
      <vt:lpstr>Tema do Office</vt:lpstr>
      <vt:lpstr>Slide</vt:lpstr>
      <vt:lpstr>Visio</vt:lpstr>
      <vt:lpstr>Plan Malaria Cero en Perú</vt:lpstr>
      <vt:lpstr>Situación de Malaria, Perú 2012 - 2016</vt:lpstr>
      <vt:lpstr>Malaria en Loreto  (97% da la malaria del Perú)</vt:lpstr>
      <vt:lpstr>Presentación de PowerPoint</vt:lpstr>
      <vt:lpstr>Casos de Malaria por Grupos de Edad en 11 Distritos Priorizados para el Año 2017</vt:lpstr>
      <vt:lpstr>Presentación de PowerPoint</vt:lpstr>
      <vt:lpstr>Re-emergencia de Malaria en  América Latina</vt:lpstr>
      <vt:lpstr>Porqué la Re-Emergencia?</vt:lpstr>
      <vt:lpstr>Escenarios de Control / Eliminación de la Malaria </vt:lpstr>
      <vt:lpstr>Política Nacional de Salud: Eliminación de la Malaria </vt:lpstr>
      <vt:lpstr>Política Regional de Salud: Eliminación de la Malaria </vt:lpstr>
      <vt:lpstr>Presentación de PowerPoint</vt:lpstr>
      <vt:lpstr>Presupuesto</vt:lpstr>
      <vt:lpstr>Metas: Casos Esperados</vt:lpstr>
      <vt:lpstr>Componentes del Plan Malaria Cero Objetivos (Según Líneas Programáticas)</vt:lpstr>
      <vt:lpstr>Componentes del Plan Malaria Cero Objetivos (Según Líneas Programáticas)</vt:lpstr>
      <vt:lpstr>Presentación de PowerPoint</vt:lpstr>
      <vt:lpstr>Presentación de PowerPoint</vt:lpstr>
      <vt:lpstr>Presentación de PowerPoint</vt:lpstr>
      <vt:lpstr>Ejes temáticos del PMC (Estrategias Operacionales)</vt:lpstr>
      <vt:lpstr>Presentación de PowerPoint</vt:lpstr>
      <vt:lpstr>Presentación de PowerPoint</vt:lpstr>
      <vt:lpstr>Severidad de la Transmisión en el Distrito de Andoas 2017</vt:lpstr>
      <vt:lpstr>Presentación de PowerPoint</vt:lpstr>
      <vt:lpstr>Identificación de las áreas de Intervención y Estratificación</vt:lpstr>
      <vt:lpstr>Niveles de Estratificación</vt:lpstr>
      <vt:lpstr>Presentación de PowerPoint</vt:lpstr>
      <vt:lpstr>Elaboración Planes Locales de Malaria </vt:lpstr>
      <vt:lpstr>Selección de los Enfermos (casos) y los Infectados (reservorio)</vt:lpstr>
      <vt:lpstr>Presentación de PowerPoint</vt:lpstr>
      <vt:lpstr>Nivel de parasitemias de P. vivax </vt:lpstr>
      <vt:lpstr>Presentación de PowerPoint</vt:lpstr>
      <vt:lpstr>Fortalecimiento del Diagnóstico y Tratamiento</vt:lpstr>
      <vt:lpstr>Método Diagnóstico</vt:lpstr>
      <vt:lpstr>Uso de LAMP en Centros comunitarios</vt:lpstr>
      <vt:lpstr>PfHRP2 para determinar masa Total  de parásitos y diagnóstico en P. falciparum</vt:lpstr>
      <vt:lpstr>Presentación de PowerPoint</vt:lpstr>
      <vt:lpstr>Presentación de PowerPoint</vt:lpstr>
      <vt:lpstr>Fortalecimiento Comunitario</vt:lpstr>
      <vt:lpstr>  Intervenciones Integradas de Control </vt:lpstr>
      <vt:lpstr>Reducir el riesgo de contacto hombre-vector</vt:lpstr>
      <vt:lpstr>Uso de Mosquiteros Impregnados con Insecticidas de larga duración</vt:lpstr>
      <vt:lpstr>Vigilancia Epidemiológica</vt:lpstr>
      <vt:lpstr>ORGANIZACIÓN DEL TRABAJO</vt:lpstr>
      <vt:lpstr>INTERACCION ENTRE LOS MONITORES CON LA ESTRATEGIA DE MALARIA</vt:lpstr>
      <vt:lpstr>Estructura General Plan Malaria Cero</vt:lpstr>
      <vt:lpstr>ROL DEL RESPONSABLE ESTRATEGIA DE METAXENICAS DE LAS REDES DE SALUD (PROVINCIAS)</vt:lpstr>
      <vt:lpstr>ACTIVIDADES DEL MONITOR PROVINCIAL</vt:lpstr>
      <vt:lpstr>ACTIVDADES DEL MONITOR DISTRITAL</vt:lpstr>
      <vt:lpstr>Presentación de PowerPoint</vt:lpstr>
      <vt:lpstr>ROL DEL AGENTE COMUNITARIO</vt:lpstr>
      <vt:lpstr>Aspectos que se deben tener en cuenta para hacer la Supervisión y Monitoreo del trabajo de los Agentes Comunitarios de Salud: </vt:lpstr>
      <vt:lpstr>EJEMPLO DEL MONITOREO</vt:lpstr>
      <vt:lpstr>Resumen</vt:lpstr>
      <vt:lpstr>Lecciones aprendidas  Planeamiento futuro 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Alejandro Llanos Cuentas</cp:lastModifiedBy>
  <cp:revision>116</cp:revision>
  <dcterms:created xsi:type="dcterms:W3CDTF">2017-07-14T15:19:00Z</dcterms:created>
  <dcterms:modified xsi:type="dcterms:W3CDTF">2017-10-18T12:49:30Z</dcterms:modified>
</cp:coreProperties>
</file>