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63" r:id="rId3"/>
    <p:sldId id="269" r:id="rId4"/>
    <p:sldId id="259" r:id="rId5"/>
    <p:sldId id="266" r:id="rId6"/>
    <p:sldId id="287" r:id="rId7"/>
    <p:sldId id="260" r:id="rId8"/>
    <p:sldId id="279" r:id="rId9"/>
    <p:sldId id="282" r:id="rId10"/>
    <p:sldId id="261" r:id="rId11"/>
    <p:sldId id="284" r:id="rId12"/>
    <p:sldId id="285" r:id="rId13"/>
    <p:sldId id="283" r:id="rId14"/>
    <p:sldId id="288" r:id="rId15"/>
    <p:sldId id="286" r:id="rId16"/>
    <p:sldId id="289" r:id="rId17"/>
    <p:sldId id="291" r:id="rId18"/>
    <p:sldId id="275" r:id="rId19"/>
    <p:sldId id="27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4"/>
    <p:restoredTop sz="95009"/>
  </p:normalViewPr>
  <p:slideViewPr>
    <p:cSldViewPr snapToGrid="0" snapToObjects="1">
      <p:cViewPr varScale="1">
        <p:scale>
          <a:sx n="118" d="100"/>
          <a:sy n="118" d="100"/>
        </p:scale>
        <p:origin x="78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5AE65-ED21-A04B-B581-651482B77427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35A5-EDCB-B14A-83F7-D77D504CD9E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1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70628-3B4A-0144-92CA-9AA9C28D3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55000F-F6F0-1F4D-90CA-D98DC196A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42B9B5-B7F9-104D-945D-EBDEEB54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626DA-7334-8F4C-9307-50F9BCD0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D108CD-16A0-8E4F-8594-7D84A750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89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78357-1D69-F741-8361-075F3677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2A908E-72E5-954A-8F91-C40FCC223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7AFE5B-08FE-CD46-A12F-C819BD64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D423AA-C422-5049-842E-1D85BE82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2B14A-16D5-334A-8A45-1279918B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7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30BB12-51A9-D744-B3BE-3034E32DD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D6AB97-3315-764F-B4BC-58DCFF014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598C6C-E1EC-B645-AB27-FA964D48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17A706-04C7-E74F-B25E-C905BEC5A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185ECF-7725-EA45-A936-217E124A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75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90A77-60D1-5D4C-9277-3E63FA86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B8B6A5-7E66-4C4E-9EC9-7419E48B7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811CC4-BFD1-1144-B1D7-110CF464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A1B637-002D-A74B-B067-A65ABDEF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0B5BA6-12C3-4A4B-A8D7-04BD9BB1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20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F47CBE-E07B-7544-8E64-CB4E19995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253A14-702A-1B40-8B40-96E5D315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82D41C-5805-1641-967A-7D45AFC7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BAE2D5-60D4-4F4B-8F7F-E686213C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AAD303-6532-7B42-A25E-F943985E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68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DB0CB-3E46-4047-9FB8-22E1F491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D301B9-5673-7040-8CA1-CFA342FF4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D2C464-C118-CE4C-9230-2153BF025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67946A-DDD9-1B47-8EF4-126397B35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A0233C-25E2-5F44-9E96-68B61CDA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7D1039-8941-F746-8F41-ACC72B17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44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41C93-5C57-DE49-9366-D309115F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1AA2D6-5C4B-314F-ACE1-C12C96680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B4584E-5300-4D4A-BFA7-6EA972044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803FA3-2E93-EB41-A261-3808CB24B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3210C9A-7325-324F-8A43-41808D80F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62AE6F9-3BF6-5249-A348-3C113C8B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DD75D1-3178-EE42-BAB8-75DA33EE8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A179F4B-D4CE-E948-98E5-DD208142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34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46357-24B0-1D44-9C4A-07E277BD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D12F17-81D6-CD4C-84EE-6551708B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AFA8A6-96D9-A148-A3A0-D5C1E481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0FE58E-FA7B-514A-96CD-8EFAA3FD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43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DD69BB-CD57-E94B-BC10-4BC9C5227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D48198-4409-3142-8FCF-A4160240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111C9B-A8F3-4648-847A-ECFD0360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7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14DCB-11EC-F240-A8C1-8A2967A57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89CA2F-AD1F-A149-A917-29A33052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D98D5A-5D1A-A046-87CE-3AEDE8640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49263B-FF5F-324A-9F15-306079AA4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4B6B5A-1E44-9945-BC7F-3C01483F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6D8AEE-09BD-9C43-AB59-67173321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01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33720-006F-F74D-82A7-0D5CBC0A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4571E04-76C4-A04E-9ED4-38ACD73FB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CC802E-69A4-7642-BFD7-07D6DDBC0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FB7FCA-2B34-4645-A430-630ABB1C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0801BE-59F2-304D-8384-B9DAA8E7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2B8037-3AF5-2646-8F22-CBF7A133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333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66F639-3646-284F-9DB8-58985CB8A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277842-93C8-F644-A315-E9F216491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BD52DE-BADA-6C4C-AC1D-B3CF8527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A8397-B0E1-0547-855F-5C3636FE3B12}" type="datetimeFigureOut">
              <a:rPr lang="fr-FR" smtClean="0"/>
              <a:t>11/10/2023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C73560-FA45-9E4F-9F13-5D81FE5AF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A8B1FE-6CB9-5249-AB44-32C2F2C27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3440D-CCA8-CC44-B4A8-CA2F0F8C4C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4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54FF8-1704-DF4E-A528-40939833E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494" y="1695662"/>
            <a:ext cx="11736729" cy="3137307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</a:t>
            </a:r>
            <a:r>
              <a:rPr lang="fr-FR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military-civilian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partnerships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malaria control in </a:t>
            </a:r>
            <a:r>
              <a:rPr lang="fr-FR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BC5A6523-84C9-054C-9238-181AD8F7C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282" y="5517222"/>
            <a:ext cx="9144000" cy="1017142"/>
          </a:xfrm>
        </p:spPr>
        <p:txBody>
          <a:bodyPr>
            <a:no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Dr. Major. Mame Cheikh SECK</a:t>
            </a: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Professor of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Parasitology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Senegalese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armed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forces</a:t>
            </a:r>
          </a:p>
        </p:txBody>
      </p:sp>
      <p:pic>
        <p:nvPicPr>
          <p:cNvPr id="4" name="Image 3" descr="https://tse4.mm.bing.net/th?id=OIP.Qp6YOoyeuMUVqeHa1zAH5wAAAA&amp;pid=15.1&amp;P=0&amp;w=300&amp;h=300">
            <a:extLst>
              <a:ext uri="{FF2B5EF4-FFF2-40B4-BE49-F238E27FC236}">
                <a16:creationId xmlns:a16="http://schemas.microsoft.com/office/drawing/2014/main" id="{810A9802-DE64-E049-A256-46D8CB6BC74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9642" y="69047"/>
            <a:ext cx="1306358" cy="142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F14995-C119-BF4A-8B2A-4B7FCF441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73525"/>
            <a:ext cx="1504164" cy="14575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3C4224-2CE3-D743-B815-47345584F9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287"/>
            <a:ext cx="1524000" cy="119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6157C9-5547-6949-B252-36502A06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5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780F5-88B2-FD41-AFB5-DF4953FE5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5" y="82493"/>
            <a:ext cx="10515600" cy="990353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Arial" charset="0"/>
                <a:ea typeface="Arial" charset="0"/>
                <a:cs typeface="Arial" charset="0"/>
              </a:rPr>
              <a:t>Training</a:t>
            </a:r>
            <a:endParaRPr lang="en-GB" sz="4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0A7071-0FB1-C046-BB8D-318FA5F8C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32" y="1330036"/>
            <a:ext cx="5855368" cy="4846927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NMCP training facilitation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We participate as a facilitator in training sessions in malaria microscopic diagnosis since 2016</a:t>
            </a:r>
          </a:p>
          <a:p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BC3DE8-FED8-EF46-A9B2-EDCC4A2E2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273" y="1200610"/>
            <a:ext cx="6245727" cy="468429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9E7739-91A2-8B4C-9337-DC1AC013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10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B1211C-74EC-4948-BE2D-68E33269D7F1}"/>
              </a:ext>
            </a:extLst>
          </p:cNvPr>
          <p:cNvSpPr txBox="1"/>
          <p:nvPr/>
        </p:nvSpPr>
        <p:spPr>
          <a:xfrm>
            <a:off x="5873860" y="5956240"/>
            <a:ext cx="631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charset="0"/>
                <a:ea typeface="Arial" charset="0"/>
                <a:cs typeface="Arial" charset="0"/>
              </a:rPr>
              <a:t>Workshop: Malaria microscopic diagnosis, Thies-2018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5666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352742"/>
            <a:ext cx="5760137" cy="51690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Malaria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biological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diagnosis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supplies </a:t>
            </a:r>
          </a:p>
          <a:p>
            <a:pPr lvl="1">
              <a:lnSpc>
                <a:spcPct val="150000"/>
              </a:lnSpc>
            </a:pP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Rapid diagnostic test (RDT),</a:t>
            </a:r>
          </a:p>
          <a:p>
            <a:pPr lvl="1">
              <a:lnSpc>
                <a:spcPct val="150000"/>
              </a:lnSpc>
            </a:pP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Consumables for </a:t>
            </a:r>
            <a:r>
              <a:rPr lang="fr-FR" sz="28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 drop / </a:t>
            </a:r>
            <a:r>
              <a:rPr lang="fr-FR" sz="2800" dirty="0" err="1">
                <a:latin typeface="Arial" charset="0"/>
                <a:ea typeface="Arial" charset="0"/>
                <a:cs typeface="Arial" charset="0"/>
              </a:rPr>
              <a:t>blood</a:t>
            </a: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dirty="0" err="1">
                <a:latin typeface="Arial" charset="0"/>
                <a:ea typeface="Arial" charset="0"/>
                <a:cs typeface="Arial" charset="0"/>
              </a:rPr>
              <a:t>smear</a:t>
            </a:r>
            <a:endParaRPr lang="fr-FR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759" y="1027239"/>
            <a:ext cx="2005263" cy="31016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265" y="1352742"/>
            <a:ext cx="2912311" cy="29123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723" y="3734363"/>
            <a:ext cx="3154947" cy="31549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054" y="4426550"/>
            <a:ext cx="3070674" cy="2303006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11</a:t>
            </a:fld>
            <a:endParaRPr lang="fr-FR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0" y="52596"/>
            <a:ext cx="12192000" cy="884413"/>
          </a:xfrm>
          <a:noFill/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case management supplies</a:t>
            </a:r>
          </a:p>
        </p:txBody>
      </p:sp>
    </p:spTree>
    <p:extLst>
      <p:ext uri="{BB962C8B-B14F-4D97-AF65-F5344CB8AC3E}">
        <p14:creationId xmlns:p14="http://schemas.microsoft.com/office/powerpoint/2010/main" val="2591368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797" y="2095929"/>
            <a:ext cx="5324247" cy="29795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fr-FR" sz="4400" dirty="0" err="1"/>
              <a:t>Lab</a:t>
            </a:r>
            <a:r>
              <a:rPr lang="fr-FR" sz="4400" dirty="0"/>
              <a:t> </a:t>
            </a:r>
            <a:r>
              <a:rPr lang="fr-FR" sz="4400" dirty="0" err="1"/>
              <a:t>military</a:t>
            </a:r>
            <a:r>
              <a:rPr lang="fr-FR" sz="4400" dirty="0"/>
              <a:t> </a:t>
            </a:r>
            <a:r>
              <a:rPr lang="fr-FR" sz="4400" dirty="0" err="1"/>
              <a:t>technician</a:t>
            </a:r>
            <a:r>
              <a:rPr lang="fr-FR" sz="4400" dirty="0"/>
              <a:t> </a:t>
            </a:r>
            <a:r>
              <a:rPr lang="fr-FR" sz="4400" dirty="0" err="1"/>
              <a:t>receiving</a:t>
            </a:r>
            <a:r>
              <a:rPr lang="fr-FR" sz="4400" dirty="0"/>
              <a:t> a microscope </a:t>
            </a:r>
            <a:r>
              <a:rPr lang="fr-FR" sz="4400" dirty="0" err="1"/>
              <a:t>during</a:t>
            </a:r>
            <a:r>
              <a:rPr lang="fr-FR" sz="4400" dirty="0"/>
              <a:t> a training session (July 2018)</a:t>
            </a:r>
          </a:p>
          <a:p>
            <a:pPr>
              <a:lnSpc>
                <a:spcPct val="150000"/>
              </a:lnSpc>
              <a:buFont typeface="Wingdings" charset="2"/>
              <a:buChar char="v"/>
            </a:pPr>
            <a:endParaRPr lang="fr-FR" sz="4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34" y="1086385"/>
            <a:ext cx="6400798" cy="4800599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12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C35EAF1E-7B7B-1645-997D-A3D85B24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96"/>
            <a:ext cx="12192000" cy="884413"/>
          </a:xfrm>
          <a:noFill/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case management supplies</a:t>
            </a:r>
          </a:p>
        </p:txBody>
      </p:sp>
    </p:spTree>
    <p:extLst>
      <p:ext uri="{BB962C8B-B14F-4D97-AF65-F5344CB8AC3E}">
        <p14:creationId xmlns:p14="http://schemas.microsoft.com/office/powerpoint/2010/main" val="1949154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222776"/>
            <a:ext cx="7151914" cy="52759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Drugs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for the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clinical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management of malaria in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military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health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facilities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Hospital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, GMC and MHP)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received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fr-FR" sz="3200" dirty="0" err="1">
                <a:latin typeface="Arial" charset="0"/>
                <a:ea typeface="Arial" charset="0"/>
                <a:cs typeface="Arial" charset="0"/>
              </a:rPr>
              <a:t>medical</a:t>
            </a:r>
            <a:r>
              <a:rPr lang="fr-FR" sz="3200" dirty="0">
                <a:latin typeface="Arial" charset="0"/>
                <a:ea typeface="Arial" charset="0"/>
                <a:cs typeface="Arial" charset="0"/>
              </a:rPr>
              <a:t> district </a:t>
            </a:r>
          </a:p>
          <a:p>
            <a:pPr lvl="1">
              <a:lnSpc>
                <a:spcPct val="150000"/>
              </a:lnSpc>
            </a:pP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ACT (</a:t>
            </a:r>
            <a:r>
              <a:rPr lang="fr-FR" sz="2800" dirty="0" err="1">
                <a:latin typeface="Arial" charset="0"/>
                <a:ea typeface="Arial" charset="0"/>
                <a:cs typeface="Arial" charset="0"/>
              </a:rPr>
              <a:t>artemisinin-based</a:t>
            </a: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dirty="0" err="1">
                <a:latin typeface="Arial" charset="0"/>
                <a:ea typeface="Arial" charset="0"/>
                <a:cs typeface="Arial" charset="0"/>
              </a:rPr>
              <a:t>combination</a:t>
            </a: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800" dirty="0" err="1">
                <a:latin typeface="Arial" charset="0"/>
                <a:ea typeface="Arial" charset="0"/>
                <a:cs typeface="Arial" charset="0"/>
              </a:rPr>
              <a:t>therapy</a:t>
            </a:r>
            <a:r>
              <a:rPr lang="fr-FR" sz="28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039" y="1222776"/>
            <a:ext cx="4615823" cy="562275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13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14F07DB-1752-9148-B701-52014A83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96"/>
            <a:ext cx="12192000" cy="884413"/>
          </a:xfrm>
          <a:noFill/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case management supplies</a:t>
            </a:r>
          </a:p>
        </p:txBody>
      </p:sp>
    </p:spTree>
    <p:extLst>
      <p:ext uri="{BB962C8B-B14F-4D97-AF65-F5344CB8AC3E}">
        <p14:creationId xmlns:p14="http://schemas.microsoft.com/office/powerpoint/2010/main" val="1015998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14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14999"/>
            <a:ext cx="12192000" cy="714167"/>
          </a:xfrm>
          <a:noFill/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Arial" charset="0"/>
                <a:ea typeface="Arial" charset="0"/>
                <a:cs typeface="Arial" charset="0"/>
              </a:rPr>
              <a:t>Country-</a:t>
            </a:r>
            <a:r>
              <a:rPr lang="fr-FR" sz="3600" b="1" dirty="0" err="1">
                <a:latin typeface="Arial" charset="0"/>
                <a:ea typeface="Arial" charset="0"/>
                <a:cs typeface="Arial" charset="0"/>
              </a:rPr>
              <a:t>wide</a:t>
            </a:r>
            <a:r>
              <a:rPr lang="fr-FR" sz="3600" b="1" dirty="0">
                <a:latin typeface="Arial" charset="0"/>
                <a:ea typeface="Arial" charset="0"/>
                <a:cs typeface="Arial" charset="0"/>
              </a:rPr>
              <a:t> net </a:t>
            </a:r>
            <a:r>
              <a:rPr lang="fr-FR" sz="3600" b="1" dirty="0" err="1">
                <a:latin typeface="Arial" charset="0"/>
                <a:ea typeface="Arial" charset="0"/>
                <a:cs typeface="Arial" charset="0"/>
              </a:rPr>
              <a:t>coverage</a:t>
            </a:r>
            <a:r>
              <a:rPr lang="fr-FR" sz="36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b="1" dirty="0" err="1">
                <a:latin typeface="Arial" charset="0"/>
                <a:ea typeface="Arial" charset="0"/>
                <a:cs typeface="Arial" charset="0"/>
              </a:rPr>
              <a:t>campaign</a:t>
            </a:r>
            <a:r>
              <a:rPr lang="fr-FR" sz="3600" b="1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3729CD-F6AC-5D40-B177-ADD0F8D02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481" y="1635130"/>
            <a:ext cx="7243494" cy="49037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D39EF3-E2D1-8D4D-B888-96FE12B33F10}"/>
              </a:ext>
            </a:extLst>
          </p:cNvPr>
          <p:cNvSpPr txBox="1"/>
          <p:nvPr/>
        </p:nvSpPr>
        <p:spPr>
          <a:xfrm>
            <a:off x="287674" y="832469"/>
            <a:ext cx="1156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dirty="0">
                <a:latin typeface="Arial" panose="020B0604020202020204" pitchFamily="34" charset="0"/>
                <a:cs typeface="Arial" panose="020B0604020202020204" pitchFamily="34" charset="0"/>
              </a:rPr>
              <a:t>Army warehouses to store mosquito nets for the NMPC</a:t>
            </a:r>
            <a:endParaRPr lang="fr-F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34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6571" y="1753849"/>
            <a:ext cx="11364686" cy="44231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Medical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military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staff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take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part  in monitoring &amp;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evaluation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missions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organized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by the NMCP in the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health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facilities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civilian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r-FR" sz="3600" dirty="0" err="1">
                <a:latin typeface="Arial" charset="0"/>
                <a:ea typeface="Arial" charset="0"/>
                <a:cs typeface="Arial" charset="0"/>
              </a:rPr>
              <a:t>military</a:t>
            </a:r>
            <a:r>
              <a:rPr lang="fr-FR" sz="36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BAAA507-43FC-AB43-BA28-9898C073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3447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Monitoring and </a:t>
            </a:r>
            <a:r>
              <a:rPr lang="fr-FR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evaluation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6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FFCFE8-6292-204D-8407-3BD9602B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89" y="779486"/>
            <a:ext cx="8124670" cy="60935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67B887-13A9-1049-9394-8168D1425FF5}"/>
              </a:ext>
            </a:extLst>
          </p:cNvPr>
          <p:cNvSpPr txBox="1"/>
          <p:nvPr/>
        </p:nvSpPr>
        <p:spPr>
          <a:xfrm>
            <a:off x="1415524" y="29983"/>
            <a:ext cx="9332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 as an example in Africa </a:t>
            </a:r>
            <a:endParaRPr lang="fr-FR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A01FAC-E8E4-3547-9B4C-5BFBB57FECDC}"/>
              </a:ext>
            </a:extLst>
          </p:cNvPr>
          <p:cNvSpPr txBox="1"/>
          <p:nvPr/>
        </p:nvSpPr>
        <p:spPr>
          <a:xfrm>
            <a:off x="0" y="1543987"/>
            <a:ext cx="33877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in 2011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5 countries by USAFRICOM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In 2019 : 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21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malaria in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African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armies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5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2E4BB9B-30BA-E240-8B42-5443D80A0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26" y="713998"/>
            <a:ext cx="8237824" cy="604875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EC8F33-34EA-1243-AB8D-B239822DB9AD}"/>
              </a:ext>
            </a:extLst>
          </p:cNvPr>
          <p:cNvSpPr txBox="1"/>
          <p:nvPr/>
        </p:nvSpPr>
        <p:spPr>
          <a:xfrm>
            <a:off x="1415524" y="74953"/>
            <a:ext cx="9332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 as an example in Africa </a:t>
            </a:r>
            <a:endParaRPr lang="fr-FR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8480B-1738-3F4B-B905-1B2C04757C80}"/>
              </a:ext>
            </a:extLst>
          </p:cNvPr>
          <p:cNvSpPr/>
          <p:nvPr/>
        </p:nvSpPr>
        <p:spPr>
          <a:xfrm>
            <a:off x="1963711" y="4452080"/>
            <a:ext cx="8784236" cy="449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04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249D9-0055-2643-B1C9-00154C82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5" y="461219"/>
            <a:ext cx="10515600" cy="848533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Acknowledgements</a:t>
            </a:r>
            <a:r>
              <a:rPr lang="en-GB" b="1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8B3A5-FF45-424F-8E5D-90506B7E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6663"/>
            <a:ext cx="10515600" cy="372410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General Staff of the Armed Forces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Army Forces Health Service Staff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National Malaria Control Program</a:t>
            </a:r>
          </a:p>
          <a:p>
            <a:pPr>
              <a:buFont typeface="Wingdings" pitchFamily="2" charset="2"/>
              <a:buChar char="ü"/>
            </a:pPr>
            <a:endParaRPr lang="en-GB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CE8A6F-624E-1449-BC1F-CA1DD49C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18</a:t>
            </a:fld>
            <a:endParaRPr lang="fr-FR"/>
          </a:p>
        </p:txBody>
      </p:sp>
      <p:pic>
        <p:nvPicPr>
          <p:cNvPr id="5" name="Image 4" descr="https://tse4.mm.bing.net/th?id=OIP.Qp6YOoyeuMUVqeHa1zAH5wAAAA&amp;pid=15.1&amp;P=0&amp;w=300&amp;h=300">
            <a:extLst>
              <a:ext uri="{FF2B5EF4-FFF2-40B4-BE49-F238E27FC236}">
                <a16:creationId xmlns:a16="http://schemas.microsoft.com/office/drawing/2014/main" id="{8BC26237-5F74-5C45-8008-35CB534C6B4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087" y="5490215"/>
            <a:ext cx="1228090" cy="119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E7F724-521F-F64D-AF21-F7231BB6D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105" y="5503668"/>
            <a:ext cx="1388767" cy="13457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86764D-C55A-3F49-B7A5-50230CCBBD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159" y="5431098"/>
            <a:ext cx="1524000" cy="119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81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C656F-CA57-C146-B596-DFEB6601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47" y="2557802"/>
            <a:ext cx="9422970" cy="1325563"/>
          </a:xfrm>
        </p:spPr>
        <p:txBody>
          <a:bodyPr>
            <a:normAutofit/>
          </a:bodyPr>
          <a:lstStyle/>
          <a:p>
            <a:pPr algn="ctr"/>
            <a:r>
              <a:rPr lang="fr-FR" sz="6600" b="1" dirty="0" err="1">
                <a:solidFill>
                  <a:srgbClr val="0070C0"/>
                </a:solidFill>
                <a:latin typeface="Apple Chancery" charset="0"/>
                <a:ea typeface="Apple Chancery" charset="0"/>
                <a:cs typeface="Apple Chancery" charset="0"/>
              </a:rPr>
              <a:t>Thank</a:t>
            </a:r>
            <a:r>
              <a:rPr lang="fr-FR" sz="6600" b="1" dirty="0">
                <a:solidFill>
                  <a:srgbClr val="0070C0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fr-FR" sz="6600" b="1" dirty="0" err="1">
                <a:solidFill>
                  <a:srgbClr val="0070C0"/>
                </a:solidFill>
                <a:latin typeface="Apple Chancery" charset="0"/>
                <a:ea typeface="Apple Chancery" charset="0"/>
                <a:cs typeface="Apple Chancery" charset="0"/>
              </a:rPr>
              <a:t>you</a:t>
            </a:r>
            <a:r>
              <a:rPr lang="fr-FR" sz="6600" b="1" dirty="0">
                <a:solidFill>
                  <a:srgbClr val="0070C0"/>
                </a:solidFill>
                <a:latin typeface="Apple Chancery" charset="0"/>
                <a:ea typeface="Apple Chancery" charset="0"/>
                <a:cs typeface="Apple Chancery" charset="0"/>
              </a:rPr>
              <a:t> !</a:t>
            </a:r>
            <a:endParaRPr lang="fr-FR" sz="6600" b="1" dirty="0">
              <a:solidFill>
                <a:srgbClr val="0070C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D30BF0-DC4C-E942-83DC-A1336F12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19</a:t>
            </a:fld>
            <a:endParaRPr lang="fr-FR"/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5A5B8E17-0D63-6545-8697-3872C7A922B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027319-810C-6743-9578-4205DF42283D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40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2181730" y="1036499"/>
            <a:ext cx="9753597" cy="5503333"/>
            <a:chOff x="2261940" y="1100667"/>
            <a:chExt cx="9753597" cy="5503333"/>
          </a:xfrm>
        </p:grpSpPr>
        <p:grpSp>
          <p:nvGrpSpPr>
            <p:cNvPr id="5" name="Grouper 4"/>
            <p:cNvGrpSpPr/>
            <p:nvPr/>
          </p:nvGrpSpPr>
          <p:grpSpPr>
            <a:xfrm>
              <a:off x="2261940" y="1100667"/>
              <a:ext cx="5723467" cy="5503333"/>
              <a:chOff x="3047998" y="1100667"/>
              <a:chExt cx="5723467" cy="5503333"/>
            </a:xfrm>
          </p:grpSpPr>
          <p:sp>
            <p:nvSpPr>
              <p:cNvPr id="9" name="Triangle 8"/>
              <p:cNvSpPr/>
              <p:nvPr/>
            </p:nvSpPr>
            <p:spPr>
              <a:xfrm flipH="1">
                <a:off x="3047998" y="1100667"/>
                <a:ext cx="5723467" cy="5503333"/>
              </a:xfrm>
              <a:prstGeom prst="triangle">
                <a:avLst>
                  <a:gd name="adj" fmla="val 52627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89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0" name="Connecteur droit 9"/>
              <p:cNvCxnSpPr/>
              <p:nvPr/>
            </p:nvCxnSpPr>
            <p:spPr>
              <a:xfrm flipV="1">
                <a:off x="3593432" y="5470359"/>
                <a:ext cx="4572000" cy="160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4379496" y="5919536"/>
                <a:ext cx="28073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COMMUNAUTY</a:t>
                </a:r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 flipV="1">
                <a:off x="4732421" y="3176337"/>
                <a:ext cx="2181726" cy="588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>
                <a:off x="4170947" y="4352759"/>
                <a:ext cx="33207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/>
              <p:cNvSpPr txBox="1"/>
              <p:nvPr/>
            </p:nvSpPr>
            <p:spPr>
              <a:xfrm>
                <a:off x="4142300" y="4660233"/>
                <a:ext cx="31217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rgbClr val="002060"/>
                    </a:solidFill>
                    <a:latin typeface="Arial" charset="0"/>
                    <a:ea typeface="Arial" charset="0"/>
                    <a:cs typeface="Arial" charset="0"/>
                  </a:rPr>
                  <a:t>DEPARTEMENTAL</a:t>
                </a:r>
                <a:endParaRPr lang="fr-FR" sz="2400" b="1" dirty="0">
                  <a:solidFill>
                    <a:srgbClr val="00206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4973054" y="3569369"/>
                <a:ext cx="15560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00B050"/>
                    </a:solidFill>
                    <a:latin typeface="Arial" charset="0"/>
                    <a:ea typeface="Arial" charset="0"/>
                    <a:cs typeface="Arial" charset="0"/>
                  </a:rPr>
                  <a:t>REGION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4924926" y="2607207"/>
                <a:ext cx="16683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CENTRAL</a:t>
                </a:r>
              </a:p>
            </p:txBody>
          </p:sp>
        </p:grpSp>
        <p:cxnSp>
          <p:nvCxnSpPr>
            <p:cNvPr id="6" name="Connecteur droit 5"/>
            <p:cNvCxnSpPr/>
            <p:nvPr/>
          </p:nvCxnSpPr>
          <p:spPr>
            <a:xfrm flipV="1">
              <a:off x="6128089" y="3068872"/>
              <a:ext cx="5887448" cy="1074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6280489" y="5394186"/>
              <a:ext cx="5735048" cy="84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V="1">
              <a:off x="6705605" y="4261212"/>
              <a:ext cx="5309932" cy="915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2</a:t>
            </a:fld>
            <a:endParaRPr lang="fr-FR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30626" y="30723"/>
            <a:ext cx="11882191" cy="73553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FR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Armed</a:t>
            </a:r>
            <a:r>
              <a:rPr lang="fr-FR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Forces </a:t>
            </a:r>
            <a:r>
              <a:rPr lang="fr-FR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Health</a:t>
            </a:r>
            <a:r>
              <a:rPr lang="fr-FR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service Structure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95956" y="934457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Administration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121116" y="91439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Health facilities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26639" y="1763484"/>
            <a:ext cx="3369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Ministry of the Armed Forces</a:t>
            </a:r>
          </a:p>
          <a:p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Army Force Health Service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(AFHS)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53289" y="3412671"/>
            <a:ext cx="2967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Garrison Medical Center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(GMC)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1079" y="4523012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Army Medical Center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(AMC)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30627" y="5600700"/>
            <a:ext cx="211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Military Health Post (MHP)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270171" y="1681843"/>
            <a:ext cx="4128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Level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4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hospital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Level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3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hospital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fr-FR" sz="2000" b="1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Level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1 </a:t>
            </a:r>
            <a:r>
              <a:rPr lang="fr-FR" sz="2000" dirty="0" err="1">
                <a:latin typeface="Arial" charset="0"/>
                <a:ea typeface="Arial" charset="0"/>
                <a:cs typeface="Arial" charset="0"/>
              </a:rPr>
              <a:t>hospital</a:t>
            </a:r>
            <a:r>
              <a:rPr lang="fr-FR" sz="2000" dirty="0">
                <a:latin typeface="Arial" charset="0"/>
                <a:ea typeface="Arial" charset="0"/>
                <a:cs typeface="Arial" charset="0"/>
              </a:rPr>
              <a:t> (3)</a:t>
            </a:r>
            <a:endParaRPr lang="fr-FR" sz="2000" dirty="0"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841671" y="3445329"/>
            <a:ext cx="464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Garrison medical Center (GMC) (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11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249886" y="4686300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Army Medical Center (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04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8017329" y="5910943"/>
            <a:ext cx="3624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Military Health Post (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18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664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8E802-9206-FA48-A480-9C031C99D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3" y="142233"/>
            <a:ext cx="11260809" cy="1205667"/>
          </a:xfrm>
        </p:spPr>
        <p:txBody>
          <a:bodyPr>
            <a:noAutofit/>
          </a:bodyPr>
          <a:lstStyle/>
          <a:p>
            <a:pPr algn="ctr"/>
            <a:r>
              <a:rPr lang="fr-FR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Colloboration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NMCP and </a:t>
            </a:r>
            <a:r>
              <a:rPr lang="fr-FR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Armed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ABD69A-821C-6B44-A7D2-A944BA1F2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834"/>
            <a:ext cx="10856562" cy="465812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Training of 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military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 staff </a:t>
            </a:r>
          </a:p>
          <a:p>
            <a:pPr lvl="1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Malaria case management</a:t>
            </a:r>
          </a:p>
          <a:p>
            <a:pPr lvl="1">
              <a:lnSpc>
                <a:spcPct val="150000"/>
              </a:lnSpc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Malaria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microscopic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Malaria case management supplies</a:t>
            </a:r>
          </a:p>
          <a:p>
            <a:pPr>
              <a:lnSpc>
                <a:spcPct val="150000"/>
              </a:lnSpc>
            </a:pP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Monitoring &amp; </a:t>
            </a:r>
            <a:r>
              <a:rPr lang="fr-F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98B1B6-A5A3-FB49-9CAE-858A1AF5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2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16896-E1E6-8842-8834-EDB3D139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3" y="112261"/>
            <a:ext cx="10515600" cy="93428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Arial" charset="0"/>
                <a:ea typeface="Arial" charset="0"/>
                <a:cs typeface="Arial" charset="0"/>
              </a:rPr>
              <a:t>Training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4BD9D8-99CE-3F44-88FE-8088AC0A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37" y="1092893"/>
            <a:ext cx="11338316" cy="514291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 and case correct management</a:t>
            </a:r>
            <a:endParaRPr lang="en-GB" sz="32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Medical doctors, nurses and midwives of militaries facilities are trained in malaria case management by the NMCP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Medical Chief  officer of Garrison Medical </a:t>
            </a:r>
            <a:r>
              <a:rPr lang="en-GB" dirty="0" err="1">
                <a:latin typeface="Arial" charset="0"/>
                <a:ea typeface="Arial" charset="0"/>
                <a:cs typeface="Arial" charset="0"/>
              </a:rPr>
              <a:t>Center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 are included in training sessions for Medical Chief district 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Chief nurses and midwives of GMC are included in training sessions of their civilians colleagues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C5C358-B428-6A49-AA48-2EB595A6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02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979742"/>
            <a:ext cx="12192000" cy="817758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Training workshop for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military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medical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doctors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in malaria management: </a:t>
            </a:r>
            <a:br>
              <a:rPr lang="fr-FR" sz="2400" b="1" dirty="0">
                <a:latin typeface="Arial" charset="0"/>
                <a:ea typeface="Arial" charset="0"/>
                <a:cs typeface="Arial" charset="0"/>
              </a:rPr>
            </a:b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Thiés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-Sénégal July 2009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18" y="77483"/>
            <a:ext cx="10438859" cy="587185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60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037613"/>
            <a:ext cx="12192000" cy="81775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Training workshop for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military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Nurses and </a:t>
            </a: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Midwives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in malaria management: </a:t>
            </a:r>
            <a:br>
              <a:rPr lang="fr-FR" sz="2400" b="1" dirty="0">
                <a:latin typeface="Arial" charset="0"/>
                <a:ea typeface="Arial" charset="0"/>
                <a:cs typeface="Arial" charset="0"/>
              </a:rPr>
            </a:br>
            <a:r>
              <a:rPr lang="fr-FR" sz="2400" b="1" dirty="0" err="1">
                <a:latin typeface="Arial" charset="0"/>
                <a:ea typeface="Arial" charset="0"/>
                <a:cs typeface="Arial" charset="0"/>
              </a:rPr>
              <a:t>Thiés-Senegal</a:t>
            </a:r>
            <a:r>
              <a:rPr lang="fr-FR" sz="2400" b="1" dirty="0">
                <a:latin typeface="Arial" charset="0"/>
                <a:ea typeface="Arial" charset="0"/>
                <a:cs typeface="Arial" charset="0"/>
              </a:rPr>
              <a:t> August 2022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34CD37-CBC8-5C43-A276-515467C43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24" y="145729"/>
            <a:ext cx="3831220" cy="28734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2BCD86-171F-2249-B45A-B46CA5422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756" y="145729"/>
            <a:ext cx="7719444" cy="57895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472D45-FB4E-8840-8FAF-DD75DB1BA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22" y="3084000"/>
            <a:ext cx="3622509" cy="28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82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458F4D-08C4-6A4F-B71D-C5C02196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1" y="101377"/>
            <a:ext cx="10515600" cy="981537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charset="0"/>
                <a:ea typeface="Arial" charset="0"/>
                <a:cs typeface="Arial" charset="0"/>
              </a:rPr>
              <a:t>Training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7D9262-2E7B-9344-9C5E-60CB8148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63" y="937547"/>
            <a:ext cx="11420731" cy="5312779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GB" sz="3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microscopic diagnosis</a:t>
            </a:r>
            <a:endParaRPr lang="en-GB" sz="35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lnSpc>
                <a:spcPct val="2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GB" sz="3200" dirty="0">
                <a:latin typeface="Arial" charset="0"/>
                <a:ea typeface="Arial" charset="0"/>
                <a:cs typeface="Arial" charset="0"/>
              </a:rPr>
              <a:t>Military laboratory technicians are included in training sessions in malaria microscopic diagnosis by the NMCP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2016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: 02 training workshop were organized for all military laboratory technicians (</a:t>
            </a:r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22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In </a:t>
            </a:r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2018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: 04 sessions including military technicians were organized (</a:t>
            </a:r>
            <a:r>
              <a:rPr lang="en-GB" sz="2800" b="1" dirty="0">
                <a:latin typeface="Arial" charset="0"/>
                <a:ea typeface="Arial" charset="0"/>
                <a:cs typeface="Arial" charset="0"/>
              </a:rPr>
              <a:t>14</a:t>
            </a: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7FA207-FD85-9B4E-AF66-EA45C36D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82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F9A94-63ED-3049-BE8F-AAD084F1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8" y="49512"/>
            <a:ext cx="10515600" cy="698904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6B008D-712B-194B-BFAE-95BF4957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7319-810C-6743-9578-4205DF42283D}" type="slidenum">
              <a:rPr lang="fr-FR" smtClean="0"/>
              <a:t>8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08D6BFB-2DA1-AD41-A219-6BBB31670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14" y="1536388"/>
            <a:ext cx="5950527" cy="44620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919210-1B0F-E848-90BB-41A9FA04721F}"/>
              </a:ext>
            </a:extLst>
          </p:cNvPr>
          <p:cNvSpPr txBox="1"/>
          <p:nvPr/>
        </p:nvSpPr>
        <p:spPr>
          <a:xfrm>
            <a:off x="233082" y="806826"/>
            <a:ext cx="977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microscopic diagnosis</a:t>
            </a:r>
            <a:endParaRPr lang="en-GB" sz="32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58E43D-B31C-4744-BBDB-58CB9AD8C92B}"/>
              </a:ext>
            </a:extLst>
          </p:cNvPr>
          <p:cNvSpPr txBox="1"/>
          <p:nvPr/>
        </p:nvSpPr>
        <p:spPr>
          <a:xfrm>
            <a:off x="2312894" y="6257366"/>
            <a:ext cx="6318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charset="0"/>
                <a:ea typeface="Arial" charset="0"/>
                <a:cs typeface="Arial" charset="0"/>
              </a:rPr>
              <a:t>Workshop: Malaria microscopic diagnosis, Thies-2018</a:t>
            </a:r>
            <a:endParaRPr lang="en-GB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D4B018-37A8-F343-BFA8-9306BE407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43367" y="2529806"/>
            <a:ext cx="3622400" cy="27168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605004-F7A9-A548-BB1F-CC1613189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03894" y="2526628"/>
            <a:ext cx="3529263" cy="26469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AAE2C04-C7E2-8640-AD78-3864101E4D38}"/>
              </a:ext>
            </a:extLst>
          </p:cNvPr>
          <p:cNvSpPr txBox="1"/>
          <p:nvPr/>
        </p:nvSpPr>
        <p:spPr>
          <a:xfrm>
            <a:off x="7411454" y="588745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charset="0"/>
                <a:ea typeface="Arial" charset="0"/>
                <a:cs typeface="Arial" charset="0"/>
              </a:rPr>
              <a:t>Sergent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Maiga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66DC9F9-5A8C-044B-A621-A55B8C09AF60}"/>
              </a:ext>
            </a:extLst>
          </p:cNvPr>
          <p:cNvSpPr txBox="1"/>
          <p:nvPr/>
        </p:nvSpPr>
        <p:spPr>
          <a:xfrm>
            <a:off x="10010274" y="588745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charset="0"/>
                <a:ea typeface="Arial" charset="0"/>
                <a:cs typeface="Arial" charset="0"/>
              </a:rPr>
              <a:t>Sergent </a:t>
            </a:r>
            <a:r>
              <a:rPr lang="fr-FR" dirty="0" err="1">
                <a:latin typeface="Arial" charset="0"/>
                <a:ea typeface="Arial" charset="0"/>
                <a:cs typeface="Arial" charset="0"/>
              </a:rPr>
              <a:t>Diatta</a:t>
            </a:r>
            <a:r>
              <a:rPr lang="fr-FR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181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42" y="1658319"/>
            <a:ext cx="6873483" cy="458232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92377" y="64008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Arial" charset="0"/>
                <a:ea typeface="Arial" charset="0"/>
                <a:cs typeface="Arial" charset="0"/>
              </a:rPr>
              <a:t>Session 2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356" y="1658319"/>
            <a:ext cx="3081294" cy="46219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111913" y="632629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charset="0"/>
                <a:ea typeface="Arial" charset="0"/>
                <a:cs typeface="Arial" charset="0"/>
              </a:rPr>
              <a:t>Sergent Barro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0A014-88B8-0F46-AE94-08AB2249CA42}" type="slidenum">
              <a:rPr lang="fr-FR" smtClean="0"/>
              <a:t>9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DA3E84-12D4-D646-B58B-C78AC59C257E}"/>
              </a:ext>
            </a:extLst>
          </p:cNvPr>
          <p:cNvSpPr txBox="1"/>
          <p:nvPr/>
        </p:nvSpPr>
        <p:spPr>
          <a:xfrm>
            <a:off x="186588" y="915318"/>
            <a:ext cx="977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microscopic diagnosis</a:t>
            </a:r>
            <a:endParaRPr lang="en-GB" sz="3200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E7BC2D3-5D5F-FD47-8C67-ECF65AC3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78" y="49512"/>
            <a:ext cx="10515600" cy="698904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503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</TotalTime>
  <Words>491</Words>
  <Application>Microsoft Office PowerPoint</Application>
  <PresentationFormat>Widescreen</PresentationFormat>
  <Paragraphs>99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Apple Chancery</vt:lpstr>
      <vt:lpstr>Arial</vt:lpstr>
      <vt:lpstr>Calibri</vt:lpstr>
      <vt:lpstr>Calibri Light</vt:lpstr>
      <vt:lpstr>Wingdings</vt:lpstr>
      <vt:lpstr>Thème Office</vt:lpstr>
      <vt:lpstr>Effective military-civilian partnerships in malaria control in Senegal </vt:lpstr>
      <vt:lpstr>Armed Forces Health service Structure</vt:lpstr>
      <vt:lpstr>Colloboration between NMCP and Armed Forces</vt:lpstr>
      <vt:lpstr>Training </vt:lpstr>
      <vt:lpstr>Training workshop for military medical doctors in malaria management:  Thiés-Sénégal July 2009</vt:lpstr>
      <vt:lpstr>Training workshop for military Nurses and Midwives in malaria management:  Thiés-Senegal August 2022</vt:lpstr>
      <vt:lpstr>Training</vt:lpstr>
      <vt:lpstr>Training</vt:lpstr>
      <vt:lpstr>Training</vt:lpstr>
      <vt:lpstr>Training</vt:lpstr>
      <vt:lpstr>Malaria case management supplies</vt:lpstr>
      <vt:lpstr>Malaria case management supplies</vt:lpstr>
      <vt:lpstr>Malaria case management supplies</vt:lpstr>
      <vt:lpstr>Country-wide net coverage campaign </vt:lpstr>
      <vt:lpstr>Monitoring and evaluation</vt:lpstr>
      <vt:lpstr>PowerPoint Presentation</vt:lpstr>
      <vt:lpstr>PowerPoint Presentation</vt:lpstr>
      <vt:lpstr>Acknowledgements 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Malaria Control Program - Army Health Service</dc:title>
  <dc:creator>Microsoft Office User</dc:creator>
  <cp:lastModifiedBy>Bianca Fizzotti</cp:lastModifiedBy>
  <cp:revision>32</cp:revision>
  <dcterms:created xsi:type="dcterms:W3CDTF">2023-09-11T15:23:37Z</dcterms:created>
  <dcterms:modified xsi:type="dcterms:W3CDTF">2023-10-11T11:03:39Z</dcterms:modified>
</cp:coreProperties>
</file>