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81" r:id="rId2"/>
    <p:sldId id="276" r:id="rId3"/>
    <p:sldId id="313" r:id="rId4"/>
    <p:sldId id="309" r:id="rId5"/>
    <p:sldId id="271" r:id="rId6"/>
    <p:sldId id="311" r:id="rId7"/>
    <p:sldId id="283" r:id="rId8"/>
    <p:sldId id="312" r:id="rId9"/>
    <p:sldId id="305" r:id="rId10"/>
    <p:sldId id="259" r:id="rId11"/>
    <p:sldId id="308" r:id="rId12"/>
    <p:sldId id="260" r:id="rId13"/>
    <p:sldId id="267" r:id="rId14"/>
    <p:sldId id="299" r:id="rId15"/>
  </p:sldIdLst>
  <p:sldSz cx="9144000" cy="6858000" type="screen4x3"/>
  <p:notesSz cx="6877050" cy="1000125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8DF148-ADA7-4162-BA5C-363E3E022985}" type="datetimeFigureOut">
              <a:rPr lang="fr-FR" smtClean="0"/>
              <a:t>13/09/2023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7388" y="4751388"/>
            <a:ext cx="5502275" cy="45005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FF8A91-C07A-42F0-9A5E-A394E389A30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FF8A91-C07A-42F0-9A5E-A394E389A30A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F8A91-C07A-42F0-9A5E-A394E389A30A}" type="slidenum">
              <a:rPr lang="fr-FR" smtClean="0"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F8A91-C07A-42F0-9A5E-A394E389A30A}" type="slidenum">
              <a:rPr lang="fr-FR" smtClean="0"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FF8A91-C07A-42F0-9A5E-A394E389A30A}" type="slidenum">
              <a:rPr lang="fr-FR" smtClean="0"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FF8A91-C07A-42F0-9A5E-A394E389A30A}" type="slidenum">
              <a:rPr lang="fr-FR" smtClean="0"/>
              <a:t>11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DIVISION CONTROLE MEDICAL SCOLAIRE CAMP JEREMY EN FACE UCAD   Tél.: (221) 33 825 10 40  Email : Sepadcms@education.sn</a:t>
            </a:r>
            <a:endParaRPr lang="en-GB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B215C71-7BB0-4784-A75B-18F45F8E34E4}" type="slidenum">
              <a:rPr lang="en-GB" altLang="fr-FR" smtClean="0"/>
              <a:t>‹N°›</a:t>
            </a:fld>
            <a:endParaRPr lang="en-GB" alt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DIVISION CONTROLE MEDICAL SCOLAIRE CAMP JEREMY EN FACE UCAD   Tél.: (221) 33 825 10 40  Email : Sepadcms@education.sn</a:t>
            </a: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94990CC-1DC5-49C2-9AE5-F80B063A6755}" type="slidenum">
              <a:rPr lang="en-GB" altLang="fr-FR" smtClean="0"/>
              <a:t>‹N°›</a:t>
            </a:fld>
            <a:endParaRPr lang="en-GB" alt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DIVISION CONTROLE MEDICAL SCOLAIRE CAMP JEREMY EN FACE UCAD   Tél.: (221) 33 825 10 40  Email : Sepadcms@education.sn</a:t>
            </a:r>
            <a:endParaRPr lang="en-GB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94990CC-1DC5-49C2-9AE5-F80B063A6755}" type="slidenum">
              <a:rPr lang="en-GB" altLang="fr-FR" smtClean="0"/>
              <a:t>‹N°›</a:t>
            </a:fld>
            <a:endParaRPr lang="en-GB" altLang="fr-F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DIVISION CONTROLE MEDICAL SCOLAIRE CAMP JEREMY EN FACE UCAD   Tél.: (221) 33 825 10 40  Email : Sepadcms@education.sn</a:t>
            </a:r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94990CC-1DC5-49C2-9AE5-F80B063A6755}" type="slidenum">
              <a:rPr lang="en-GB" altLang="fr-FR" smtClean="0"/>
              <a:t>‹N°›</a:t>
            </a:fld>
            <a:endParaRPr lang="en-GB" alt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DIVISION CONTROLE MEDICAL SCOLAIRE CAMP JEREMY EN FACE UCAD   Tél.: (221) 33 825 10 40  Email : Sepadcms@education.sn</a:t>
            </a:r>
            <a:endParaRPr lang="en-GB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94990CC-1DC5-49C2-9AE5-F80B063A6755}" type="slidenum">
              <a:rPr lang="en-GB" altLang="fr-FR" smtClean="0"/>
              <a:t>‹N°›</a:t>
            </a:fld>
            <a:endParaRPr lang="en-GB" altLang="fr-F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DIVISION CONTROLE MEDICAL SCOLAIRE CAMP JEREMY EN FACE UCAD   Tél.: (221) 33 825 10 40  Email : Sepadcms@education.sn</a:t>
            </a: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94990CC-1DC5-49C2-9AE5-F80B063A6755}" type="slidenum">
              <a:rPr lang="en-GB" altLang="fr-FR" smtClean="0"/>
              <a:t>‹N°›</a:t>
            </a:fld>
            <a:endParaRPr lang="en-GB" alt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DIVISION CONTROLE MEDICAL SCOLAIRE CAMP JEREMY EN FACE UCAD   Tél.: (221) 33 825 10 40  Email : Sepadcms@education.sn</a:t>
            </a: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FD58-E8DD-4501-AAC9-181805845700}" type="slidenum">
              <a:rPr lang="en-GB" altLang="fr-FR" smtClean="0"/>
              <a:t>‹N°›</a:t>
            </a:fld>
            <a:endParaRPr lang="en-GB" alt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DIVISION CONTROLE MEDICAL SCOLAIRE CAMP JEREMY EN FACE UCAD   Tél.: (221) 33 825 10 40  Email : Sepadcms@education.sn</a:t>
            </a: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7469F-1C0B-45D0-B507-2940CAE509B1}" type="slidenum">
              <a:rPr lang="en-GB" altLang="fr-FR" smtClean="0"/>
              <a:t>‹N°›</a:t>
            </a:fld>
            <a:endParaRPr lang="en-GB" alt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DIVISION CONTROLE MEDICAL SCOLAIRE CAMP JEREMY EN FACE UCAD   Tél.: (221) 33 825 10 40  Email : Sepadcms@education.sn</a:t>
            </a: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4F1E-7E28-475E-905F-F1CC742FE937}" type="slidenum">
              <a:rPr lang="en-GB" altLang="fr-FR" smtClean="0"/>
              <a:t>‹N°›</a:t>
            </a:fld>
            <a:endParaRPr lang="en-GB" alt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DIVISION CONTROLE MEDICAL SCOLAIRE CAMP JEREMY EN FACE UCAD   Tél.: (221) 33 825 10 40  Email : Sepadcms@education.sn</a:t>
            </a:r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8952567-284D-4008-A7F4-AFE31BE97631}" type="slidenum">
              <a:rPr lang="en-GB" altLang="fr-FR" smtClean="0"/>
              <a:t>‹N°›</a:t>
            </a:fld>
            <a:endParaRPr lang="en-GB" alt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DIVISION CONTROLE MEDICAL SCOLAIRE CAMP JEREMY EN FACE UCAD   Tél.: (221) 33 825 10 40  Email : Sepadcms@education.sn</a:t>
            </a:r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D127B18-D9A0-43DC-84EA-EADA6C0B7519}" type="slidenum">
              <a:rPr lang="en-GB" altLang="fr-FR" smtClean="0"/>
              <a:t>‹N°›</a:t>
            </a:fld>
            <a:endParaRPr lang="en-GB" alt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DIVISION CONTROLE MEDICAL SCOLAIRE CAMP JEREMY EN FACE UCAD   Tél.: (221) 33 825 10 40  Email : Sepadcms@education.sn</a:t>
            </a:r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B93CB51-F42E-40D4-8237-A3F57913C1AA}" type="slidenum">
              <a:rPr lang="en-GB" altLang="fr-FR" smtClean="0"/>
              <a:t>‹N°›</a:t>
            </a:fld>
            <a:endParaRPr lang="en-GB" alt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DIVISION CONTROLE MEDICAL SCOLAIRE CAMP JEREMY EN FACE UCAD   Tél.: (221) 33 825 10 40  Email : Sepadcms@education.sn</a:t>
            </a:r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00520-C7DF-4060-8746-F70FBE1528F3}" type="slidenum">
              <a:rPr lang="en-GB" altLang="fr-FR" smtClean="0"/>
              <a:t>‹N°›</a:t>
            </a:fld>
            <a:endParaRPr lang="en-GB" alt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DIVISION CONTROLE MEDICAL SCOLAIRE CAMP JEREMY EN FACE UCAD   Tél.: (221) 33 825 10 40  Email : Sepadcms@education.sn</a:t>
            </a:r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911A6-5C1F-4EC8-8ED1-468E4D8B2072}" type="slidenum">
              <a:rPr lang="en-GB" altLang="fr-FR" smtClean="0"/>
              <a:t>‹N°›</a:t>
            </a:fld>
            <a:endParaRPr lang="en-GB" alt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DIVISION CONTROLE MEDICAL SCOLAIRE CAMP JEREMY EN FACE UCAD   Tél.: (221) 33 825 10 40  Email : Sepadcms@education.sn</a:t>
            </a: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482AE-57CB-4B8F-95BE-68945A234BF7}" type="slidenum">
              <a:rPr lang="en-GB" altLang="fr-FR" smtClean="0"/>
              <a:t>‹N°›</a:t>
            </a:fld>
            <a:endParaRPr lang="en-GB" alt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DIVISION CONTROLE MEDICAL SCOLAIRE CAMP JEREMY EN FACE UCAD   Tél.: (221) 33 825 10 40  Email : Sepadcms@education.sn</a:t>
            </a: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6C047C9-60CE-4B6B-A04B-FFABC336AD23}" type="slidenum">
              <a:rPr lang="en-GB" altLang="fr-FR" smtClean="0"/>
              <a:t>‹N°›</a:t>
            </a:fld>
            <a:endParaRPr lang="en-GB" alt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DIVISION CONTROLE MEDICAL SCOLAIRE CAMP JEREMY EN FACE UCAD   Tél.: (221) 33 825 10 40  Email : Sepadcms@education.sn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94990CC-1DC5-49C2-9AE5-F80B063A6755}" type="slidenum">
              <a:rPr lang="en-GB" altLang="fr-FR" smtClean="0"/>
              <a:t>‹N°›</a:t>
            </a:fld>
            <a:endParaRPr lang="en-GB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10295" y="1888436"/>
            <a:ext cx="8933705" cy="3808413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46AD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46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46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46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46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46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46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46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46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fr-FR" altLang="en-US" sz="4000" b="1" i="1" kern="0" dirty="0">
                <a:solidFill>
                  <a:srgbClr val="FF0000"/>
                </a:solidFill>
                <a:latin typeface="Sitka Display" panose="02000505000000020004" pitchFamily="2" charset="0"/>
                <a:cs typeface="Times New Roman" panose="02020603050405020304" pitchFamily="18" charset="0"/>
              </a:rPr>
              <a:t>APPROCHES MULTISECTORIELLES DE LUTTE CONTRE LE PALUDISME</a:t>
            </a:r>
          </a:p>
          <a:p>
            <a:pPr eaLnBrk="1" hangingPunct="1">
              <a:defRPr/>
            </a:pPr>
            <a:endParaRPr lang="fr-FR" altLang="en-US" sz="4000" b="1" i="1" kern="0" dirty="0">
              <a:solidFill>
                <a:srgbClr val="FF0000"/>
              </a:solidFill>
              <a:latin typeface="Sitka Display" panose="02000505000000020004" pitchFamily="2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fr-FR" altLang="en-US" sz="2400" b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hangingPunct="1">
              <a:defRPr/>
            </a:pPr>
            <a:r>
              <a:rPr lang="fr-FR" altLang="en-US" sz="2400" b="1" i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Dr ALIOU DIA</a:t>
            </a:r>
          </a:p>
          <a:p>
            <a:pPr algn="l" eaLnBrk="1" hangingPunct="1">
              <a:defRPr/>
            </a:pPr>
            <a:r>
              <a:rPr lang="fr-FR" altLang="en-US" sz="2400" b="1" i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CHEF DE LA DCMS/MEN</a:t>
            </a:r>
          </a:p>
        </p:txBody>
      </p:sp>
      <p:pic>
        <p:nvPicPr>
          <p:cNvPr id="583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295" y="415716"/>
            <a:ext cx="1428644" cy="111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9752" y="415717"/>
            <a:ext cx="1637614" cy="1110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7" name="Espace réservé du pied de page 9"/>
          <p:cNvSpPr>
            <a:spLocks noGrp="1"/>
          </p:cNvSpPr>
          <p:nvPr>
            <p:ph type="ftr" sz="quarter" idx="11"/>
          </p:nvPr>
        </p:nvSpPr>
        <p:spPr bwMode="auto">
          <a:xfrm>
            <a:off x="2143125" y="6357938"/>
            <a:ext cx="5357813" cy="415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b="1">
                <a:latin typeface="Times New Roman" panose="02020603050405020304" pitchFamily="18" charset="0"/>
                <a:cs typeface="Times New Roman" panose="02020603050405020304" pitchFamily="18" charset="0"/>
              </a:rPr>
              <a:t>DIVISION CONTROLE MEDICAL SCOLAIRE CAMP JEREMY EN FACE UCAD   Tél.: (221) 33 825 10 40  Email : Sepadcms@education.sn</a:t>
            </a:r>
            <a:endParaRPr lang="fr-FR" alt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one de texte 3"/>
          <p:cNvSpPr txBox="1">
            <a:spLocks noChangeArrowheads="1"/>
          </p:cNvSpPr>
          <p:nvPr/>
        </p:nvSpPr>
        <p:spPr bwMode="auto">
          <a:xfrm>
            <a:off x="1979712" y="123668"/>
            <a:ext cx="5184576" cy="174580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x-none" sz="1600" b="1" dirty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haroni" panose="02010803020104030203" pitchFamily="2" charset="-79"/>
              </a:rPr>
              <a:t> </a:t>
            </a:r>
            <a:endParaRPr lang="fr-FR" sz="1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x-none" sz="1600" b="1" dirty="0">
                <a:effectLst/>
                <a:latin typeface="+mn-lt"/>
                <a:ea typeface="Times New Roman" panose="02020603050405020304" pitchFamily="18" charset="0"/>
                <a:cs typeface="Aharoni" panose="02010803020104030203" pitchFamily="2" charset="-79"/>
              </a:rPr>
              <a:t>REPUBLIQUE DU SENEGAL</a:t>
            </a:r>
            <a:endParaRPr lang="fr-FR" sz="1600" b="1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x-none" sz="1600" b="1" dirty="0">
                <a:effectLst/>
                <a:latin typeface="+mn-lt"/>
                <a:ea typeface="Times New Roman" panose="02020603050405020304" pitchFamily="18" charset="0"/>
                <a:cs typeface="Aharoni" panose="02010803020104030203" pitchFamily="2" charset="-79"/>
              </a:rPr>
              <a:t>Un peuple –  Un but – une foi</a:t>
            </a:r>
            <a:endParaRPr lang="fr-FR" sz="1600" b="1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x-none" sz="1600" b="1" dirty="0">
                <a:effectLst/>
                <a:latin typeface="+mn-lt"/>
                <a:ea typeface="Times New Roman" panose="02020603050405020304" pitchFamily="18" charset="0"/>
                <a:cs typeface="Aharoni" panose="02010803020104030203" pitchFamily="2" charset="-79"/>
              </a:rPr>
              <a:t>MINISTERE DE L’ÉDUCATION NATIONALE</a:t>
            </a:r>
            <a:endParaRPr lang="fr-FR" sz="1600" b="1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-=-=-=-=-=-=-</a:t>
            </a:r>
            <a:endParaRPr lang="fr-FR" sz="16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DIVISION DU CONTROLE MEDICAL SCOLAIRE</a:t>
            </a:r>
            <a:endParaRPr lang="fr-FR" sz="16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fr-FR" sz="900" b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900" b="1" i="1" dirty="0">
                <a:effectLst/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475656" y="267422"/>
            <a:ext cx="6805223" cy="1040721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ELABORATION D’OUTILS PEDAGOGIQUES (1/1) </a:t>
            </a:r>
            <a:endParaRPr lang="fr-FR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682" name="Espace réservé du contenu 1"/>
          <p:cNvSpPr>
            <a:spLocks noGrp="1"/>
          </p:cNvSpPr>
          <p:nvPr>
            <p:ph idx="1"/>
          </p:nvPr>
        </p:nvSpPr>
        <p:spPr>
          <a:xfrm>
            <a:off x="511228" y="1160371"/>
            <a:ext cx="8574125" cy="5040560"/>
          </a:xfrm>
        </p:spPr>
        <p:txBody>
          <a:bodyPr>
            <a:normAutofit lnSpcReduction="10000"/>
          </a:bodyPr>
          <a:lstStyle/>
          <a:p>
            <a:pPr>
              <a:lnSpc>
                <a:spcPct val="250000"/>
              </a:lnSpc>
              <a:buFont typeface="Wingdings" panose="05000000000000000000" pitchFamily="2" charset="2"/>
              <a:buChar char="q"/>
            </a:pPr>
            <a:r>
              <a:rPr lang="fr-FR" alt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Elaboration du Guide SNE de l’Elémentaire</a:t>
            </a:r>
          </a:p>
          <a:p>
            <a:pPr>
              <a:lnSpc>
                <a:spcPct val="250000"/>
              </a:lnSpc>
              <a:buFont typeface="Wingdings" panose="05000000000000000000" pitchFamily="2" charset="2"/>
              <a:buChar char="q"/>
            </a:pPr>
            <a:r>
              <a:rPr lang="fr-FR" alt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Elaboration du Guide du Paludisme destiné au CEM</a:t>
            </a:r>
          </a:p>
          <a:p>
            <a:pPr>
              <a:lnSpc>
                <a:spcPct val="250000"/>
              </a:lnSpc>
              <a:buFont typeface="Wingdings" panose="05000000000000000000" pitchFamily="2" charset="2"/>
              <a:buChar char="q"/>
            </a:pPr>
            <a:r>
              <a:rPr lang="fr-FR" alt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Elaboration des cahiers d’Activités du Paludisme arrimés au Guide SNE</a:t>
            </a:r>
          </a:p>
          <a:p>
            <a:pPr>
              <a:lnSpc>
                <a:spcPct val="250000"/>
              </a:lnSpc>
              <a:buFont typeface="Wingdings" panose="05000000000000000000" pitchFamily="2" charset="2"/>
              <a:buChar char="q"/>
            </a:pPr>
            <a:r>
              <a:rPr lang="fr-FR" alt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Elaboration des affiches, bandes dessinées et flyers</a:t>
            </a:r>
          </a:p>
          <a:p>
            <a:pPr marL="0" indent="0">
              <a:lnSpc>
                <a:spcPct val="250000"/>
              </a:lnSpc>
              <a:buNone/>
            </a:pPr>
            <a:endParaRPr lang="fr-FR" alt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899592" y="6408738"/>
            <a:ext cx="7272807" cy="365125"/>
          </a:xfrm>
        </p:spPr>
        <p:txBody>
          <a:bodyPr/>
          <a:lstStyle/>
          <a:p>
            <a:pPr algn="ctr">
              <a:defRPr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CONTROLE MEDICAL SCOLAIRE CAMP JEREMY EN FACE UCAD   Tél.: (221) 33 825 10 40  </a:t>
            </a:r>
          </a:p>
          <a:p>
            <a:pPr algn="ctr">
              <a:defRPr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 : Sepadcms@education.sn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2070C-6705-4E70-A145-B749ED7D166F}" type="slidenum">
              <a:rPr lang="fr-FR" altLang="fr-FR" smtClean="0"/>
              <a:t>10</a:t>
            </a:fld>
            <a:endParaRPr lang="fr-FR" alt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472836" y="261414"/>
            <a:ext cx="6589199" cy="105273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FORMATION PERSONNELS SUR LE PALUDISME (1/1) </a:t>
            </a:r>
            <a:endParaRPr lang="fr-FR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682" name="Espace réservé du contenu 1"/>
          <p:cNvSpPr>
            <a:spLocks noGrp="1"/>
          </p:cNvSpPr>
          <p:nvPr>
            <p:ph idx="1"/>
          </p:nvPr>
        </p:nvSpPr>
        <p:spPr>
          <a:xfrm>
            <a:off x="498376" y="1197770"/>
            <a:ext cx="8538120" cy="5040560"/>
          </a:xfrm>
        </p:spPr>
        <p:txBody>
          <a:bodyPr>
            <a:normAutofit/>
          </a:bodyPr>
          <a:lstStyle/>
          <a:p>
            <a:pPr>
              <a:lnSpc>
                <a:spcPct val="250000"/>
              </a:lnSpc>
              <a:buFont typeface="Wingdings" panose="05000000000000000000" pitchFamily="2" charset="2"/>
              <a:buChar char="q"/>
            </a:pPr>
            <a:r>
              <a:rPr lang="fr-FR" alt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Formation des enseignants sur le Guide SNE</a:t>
            </a:r>
          </a:p>
          <a:p>
            <a:pPr>
              <a:lnSpc>
                <a:spcPct val="250000"/>
              </a:lnSpc>
              <a:buFont typeface="Wingdings" panose="05000000000000000000" pitchFamily="2" charset="2"/>
              <a:buChar char="q"/>
            </a:pPr>
            <a:r>
              <a:rPr lang="fr-FR" alt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Formation des responsables des CAP sur le Guide SNE</a:t>
            </a:r>
          </a:p>
          <a:p>
            <a:pPr>
              <a:lnSpc>
                <a:spcPct val="250000"/>
              </a:lnSpc>
              <a:buFont typeface="Wingdings" panose="05000000000000000000" pitchFamily="2" charset="2"/>
              <a:buChar char="q"/>
            </a:pPr>
            <a:r>
              <a:rPr lang="fr-FR" alt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Formation des enseignants des CEM sur le Guide du Paludisme</a:t>
            </a:r>
          </a:p>
          <a:p>
            <a:pPr>
              <a:lnSpc>
                <a:spcPct val="250000"/>
              </a:lnSpc>
              <a:buFont typeface="Wingdings" panose="05000000000000000000" pitchFamily="2" charset="2"/>
              <a:buChar char="q"/>
            </a:pPr>
            <a:r>
              <a:rPr lang="fr-FR" alt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Formation des infirmiers et infirmières scolaires sur la PEC du Paludisme et des TDR</a:t>
            </a:r>
          </a:p>
          <a:p>
            <a:pPr marL="0" indent="0">
              <a:buNone/>
            </a:pPr>
            <a:endParaRPr lang="fr-FR" altLang="fr-F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altLang="fr-F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899592" y="6408738"/>
            <a:ext cx="7272807" cy="365125"/>
          </a:xfrm>
        </p:spPr>
        <p:txBody>
          <a:bodyPr/>
          <a:lstStyle/>
          <a:p>
            <a:pPr algn="ctr">
              <a:defRPr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CONTROLE MEDICAL SCOLAIRE CAMP JEREMY EN FACE UCAD   Tél.: (221) 33 825 10 40  </a:t>
            </a:r>
          </a:p>
          <a:p>
            <a:pPr algn="ctr">
              <a:defRPr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 : Sepadcms@education.sn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2070C-6705-4E70-A145-B749ED7D166F}" type="slidenum">
              <a:rPr lang="fr-FR" altLang="fr-FR" smtClean="0"/>
              <a:t>11</a:t>
            </a:fld>
            <a:endParaRPr lang="fr-FR" alt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46450" y="521619"/>
            <a:ext cx="8229600" cy="54868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AUTRES ACTIVITES</a:t>
            </a:r>
            <a:r>
              <a:rPr lang="fr-FR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anose="02020603050405020304" pitchFamily="18" charset="0"/>
              </a:rPr>
              <a:t> (1/1) </a:t>
            </a:r>
            <a:endParaRPr lang="fr-FR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1392010"/>
            <a:ext cx="8435280" cy="4678207"/>
          </a:xfrm>
        </p:spPr>
        <p:txBody>
          <a:bodyPr>
            <a:normAutofit/>
          </a:bodyPr>
          <a:lstStyle/>
          <a:p>
            <a:pPr marL="708025" lvl="1" indent="-342900" fontAlgn="auto">
              <a:lnSpc>
                <a:spcPct val="30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de MILDA dans les écoles;</a:t>
            </a:r>
          </a:p>
          <a:p>
            <a:pPr marL="822325" lvl="1" indent="-457200" fontAlgn="auto">
              <a:lnSpc>
                <a:spcPct val="30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PECADOM Daara et Ecoles;</a:t>
            </a:r>
          </a:p>
          <a:p>
            <a:pPr marL="822325" lvl="1" indent="-457200" fontAlgn="auto">
              <a:lnSpc>
                <a:spcPct val="30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Chimioprophylaxie saisonnière</a:t>
            </a:r>
          </a:p>
          <a:p>
            <a:pPr marL="395605" indent="-285750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indent="-255905" fontAlgn="auto">
              <a:spcAft>
                <a:spcPts val="0"/>
              </a:spcAft>
              <a:buFont typeface="Wingdings 3" panose="05040102010807070707"/>
              <a:buNone/>
              <a:defRPr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755576" y="6408738"/>
            <a:ext cx="7344815" cy="365125"/>
          </a:xfrm>
        </p:spPr>
        <p:txBody>
          <a:bodyPr/>
          <a:lstStyle/>
          <a:p>
            <a:pPr algn="ctr">
              <a:defRPr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CONTROLE MEDICAL SCOLAIRE CAMP JEREMY EN FACE UCAD   Tél.: (221) 33 825 10 40  </a:t>
            </a:r>
          </a:p>
          <a:p>
            <a:pPr algn="ctr">
              <a:defRPr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 : Sepadcms@education.sn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2070C-6705-4E70-A145-B749ED7D166F}" type="slidenum">
              <a:rPr lang="fr-FR" altLang="fr-FR" smtClean="0"/>
              <a:t>12</a:t>
            </a:fld>
            <a:endParaRPr lang="fr-FR" alt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316886"/>
            <a:ext cx="8229600" cy="576064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PERSPECTIVES (1/1) 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879810"/>
            <a:ext cx="8229600" cy="5098380"/>
          </a:xfrm>
        </p:spPr>
        <p:txBody>
          <a:bodyPr>
            <a:normAutofit fontScale="92500" lnSpcReduction="10000"/>
          </a:bodyPr>
          <a:lstStyle/>
          <a:p>
            <a:pPr marL="365760" indent="-255905" fontAlgn="auto">
              <a:spcAft>
                <a:spcPts val="0"/>
              </a:spcAft>
              <a:buNone/>
              <a:defRPr/>
            </a:pPr>
            <a:endParaRPr lang="fr-FR" sz="1400" dirty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 marL="822325" lvl="1" indent="-457200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Renforcer la collaboration entre la DCMS et le PNLP</a:t>
            </a:r>
          </a:p>
          <a:p>
            <a:pPr marL="365125" lvl="1" indent="0" fontAlgn="auto">
              <a:spcAft>
                <a:spcPts val="0"/>
              </a:spcAft>
              <a:buNone/>
              <a:defRPr/>
            </a:pPr>
            <a:endParaRPr lang="fr-F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325" lvl="1" indent="-457200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Multiplier les outils sur le Paludisme</a:t>
            </a:r>
          </a:p>
          <a:p>
            <a:pPr marL="365125" lvl="1" indent="0" fontAlgn="auto">
              <a:spcAft>
                <a:spcPts val="0"/>
              </a:spcAft>
              <a:buNone/>
              <a:defRPr/>
            </a:pPr>
            <a:endParaRPr lang="fr-F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325" lvl="1" indent="-457200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Former les enseignants sur les outils du Paludisme</a:t>
            </a:r>
          </a:p>
          <a:p>
            <a:pPr marL="365125" lvl="1" indent="0" fontAlgn="auto">
              <a:spcAft>
                <a:spcPts val="0"/>
              </a:spcAft>
              <a:buNone/>
              <a:defRPr/>
            </a:pPr>
            <a:endParaRPr lang="fr-F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325" lvl="1" indent="-457200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Former les personnels de santé scolaire sur la PEC du Paludisme</a:t>
            </a:r>
          </a:p>
          <a:p>
            <a:pPr marL="365125" lvl="1" indent="0" fontAlgn="auto">
              <a:spcAft>
                <a:spcPts val="0"/>
              </a:spcAft>
              <a:buNone/>
              <a:defRPr/>
            </a:pPr>
            <a:endParaRPr lang="fr-F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325" lvl="1" indent="-457200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Veiller au maintien du Paludisme dans les curricula en révision</a:t>
            </a:r>
          </a:p>
          <a:p>
            <a:pPr marL="365760" indent="-255905" fontAlgn="auto">
              <a:spcAft>
                <a:spcPts val="0"/>
              </a:spcAft>
              <a:buFont typeface="Wingdings 3" panose="05040102010807070707"/>
              <a:buNone/>
              <a:defRPr/>
            </a:pPr>
            <a:endParaRPr lang="fr-FR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115616" y="6408738"/>
            <a:ext cx="7200799" cy="365125"/>
          </a:xfrm>
        </p:spPr>
        <p:txBody>
          <a:bodyPr/>
          <a:lstStyle/>
          <a:p>
            <a:pPr algn="ctr">
              <a:defRPr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CONTROLE MEDICAL SCOLAIRE CAMP JEREMY EN FACE UCAD   Tél.: (221) 33 825 10 40  </a:t>
            </a:r>
          </a:p>
          <a:p>
            <a:pPr algn="ctr">
              <a:defRPr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 : Sepadcms@education.sn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2070C-6705-4E70-A145-B749ED7D166F}" type="slidenum">
              <a:rPr lang="fr-FR" altLang="fr-FR" smtClean="0"/>
              <a:t>13</a:t>
            </a:fld>
            <a:endParaRPr lang="fr-FR" alt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187624" y="6408738"/>
            <a:ext cx="7200799" cy="365125"/>
          </a:xfrm>
        </p:spPr>
        <p:txBody>
          <a:bodyPr/>
          <a:lstStyle/>
          <a:p>
            <a:pPr algn="ctr">
              <a:defRPr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CONTROLE MEDICAL SCOLAIRE CAMP JEREMY EN FACE UCAD   Tél.: (221) 33 825 10 40  </a:t>
            </a:r>
          </a:p>
          <a:p>
            <a:pPr algn="ctr">
              <a:defRPr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 : Sepadcms@education.sn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2070C-6705-4E70-A145-B749ED7D166F}" type="slidenum">
              <a:rPr lang="fr-FR" altLang="fr-FR" smtClean="0"/>
              <a:t>14</a:t>
            </a:fld>
            <a:endParaRPr lang="fr-FR" altLang="fr-FR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4137"/>
            <a:ext cx="9144000" cy="677386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115616" y="66287"/>
            <a:ext cx="8028384" cy="6284818"/>
          </a:xfrm>
        </p:spPr>
        <p:txBody>
          <a:bodyPr>
            <a:noAutofit/>
          </a:bodyPr>
          <a:lstStyle/>
          <a:p>
            <a:pPr marL="109855" indent="0" algn="ctr" fontAlgn="auto">
              <a:lnSpc>
                <a:spcPct val="200000"/>
              </a:lnSpc>
              <a:spcAft>
                <a:spcPts val="0"/>
              </a:spcAft>
              <a:buNone/>
              <a:defRPr/>
            </a:pPr>
            <a:r>
              <a:rPr lang="fr-F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  <a:ea typeface="Batang" pitchFamily="18" charset="-127"/>
                <a:cs typeface="Times New Roman" panose="02020603050405020304" pitchFamily="18" charset="0"/>
              </a:rPr>
              <a:t>PLAN</a:t>
            </a:r>
          </a:p>
          <a:p>
            <a:pPr marL="452755" fontAlgn="auto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2300" b="1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PRÉSENTATION DE LA DCMS</a:t>
            </a:r>
          </a:p>
          <a:p>
            <a:pPr marL="452755" fontAlgn="auto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2300" b="1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MISSIONS DE LA DCMS</a:t>
            </a:r>
          </a:p>
          <a:p>
            <a:pPr marL="452755" fontAlgn="auto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2300" b="1" i="1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CADRE INSTITUTIONNEL DE MULTISECTORIALIT</a:t>
            </a:r>
            <a:r>
              <a:rPr lang="fr-FR" sz="2300" b="1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É</a:t>
            </a:r>
            <a:endParaRPr lang="fr-FR" sz="2300" b="1" i="1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452755" fontAlgn="auto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2300" b="1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QUELQUES RÉALISATIONS</a:t>
            </a:r>
          </a:p>
          <a:p>
            <a:pPr marL="452755" fontAlgn="auto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2300" b="1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AUTRES ACTIVITÉS </a:t>
            </a:r>
          </a:p>
          <a:p>
            <a:pPr marL="452755" fontAlgn="auto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2300" b="1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PERSPECTIVES </a:t>
            </a:r>
          </a:p>
          <a:p>
            <a:pPr marL="109855" indent="0" fontAlgn="auto">
              <a:lnSpc>
                <a:spcPct val="200000"/>
              </a:lnSpc>
              <a:spcAft>
                <a:spcPts val="0"/>
              </a:spcAft>
              <a:buFont typeface="Wingdings 3" panose="05040102010807070707"/>
              <a:buNone/>
              <a:defRPr/>
            </a:pPr>
            <a:r>
              <a:rPr lang="fr-FR" altLang="fr-FR" sz="2200" dirty="0">
                <a:highlight>
                  <a:srgbClr val="FFFF00"/>
                </a:highlight>
                <a:latin typeface="Garamond" panose="02020404030301010803" pitchFamily="18" charset="0"/>
                <a:ea typeface="Batang" pitchFamily="18" charset="-127"/>
                <a:cs typeface="Arial" panose="020B0604020202020204" pitchFamily="34" charset="0"/>
              </a:rPr>
              <a:t> </a:t>
            </a:r>
          </a:p>
          <a:p>
            <a:pPr marL="365760" indent="-255905" fontAlgn="auto">
              <a:lnSpc>
                <a:spcPct val="200000"/>
              </a:lnSpc>
              <a:spcAft>
                <a:spcPts val="0"/>
              </a:spcAft>
              <a:buFont typeface="Wingdings 3" panose="05040102010807070707"/>
              <a:buChar char=""/>
              <a:defRPr/>
            </a:pPr>
            <a:endParaRPr lang="fr-FR" sz="2200" dirty="0">
              <a:latin typeface="Garamond" panose="02020404030301010803" pitchFamily="18" charset="0"/>
              <a:ea typeface="Batang" pitchFamily="18" charset="-127"/>
              <a:cs typeface="Arial" panose="020B0604020202020204" pitchFamily="34" charset="0"/>
            </a:endParaRPr>
          </a:p>
          <a:p>
            <a:pPr marL="365760" indent="-255905" fontAlgn="auto">
              <a:lnSpc>
                <a:spcPct val="200000"/>
              </a:lnSpc>
              <a:spcAft>
                <a:spcPts val="0"/>
              </a:spcAft>
              <a:buFont typeface="Wingdings 3" panose="05040102010807070707"/>
              <a:buChar char=""/>
              <a:defRPr/>
            </a:pPr>
            <a:endParaRPr lang="fr-FR" sz="22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187624" y="6237312"/>
            <a:ext cx="6408712" cy="536551"/>
          </a:xfrm>
        </p:spPr>
        <p:txBody>
          <a:bodyPr/>
          <a:lstStyle/>
          <a:p>
            <a:pPr algn="ctr">
              <a:defRPr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CONTROLE MEDICAL SCOLAIRE CAMP JEREMY EN FACE UCAD   Tél.: (221) 33 825 10 40  Email : Sepadcms@education.sn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144088"/>
            <a:ext cx="8229600" cy="490066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DE LA DCMS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43000" y="564223"/>
            <a:ext cx="9001000" cy="5904656"/>
          </a:xfrm>
        </p:spPr>
        <p:txBody>
          <a:bodyPr>
            <a:noAutofit/>
          </a:bodyPr>
          <a:lstStyle/>
          <a:p>
            <a:pPr marL="109855" indent="0" fontAlgn="auto">
              <a:lnSpc>
                <a:spcPct val="200000"/>
              </a:lnSpc>
              <a:spcAft>
                <a:spcPts val="0"/>
              </a:spcAft>
              <a:buNone/>
              <a:defRPr/>
            </a:pPr>
            <a:r>
              <a:rPr lang="fr-FR" sz="2200" b="1" dirty="0">
                <a:latin typeface="Times New Roman" panose="02020603050405020304" pitchFamily="18" charset="0"/>
                <a:ea typeface="Batang" pitchFamily="18" charset="-127"/>
                <a:cs typeface="Times New Roman" panose="02020603050405020304" pitchFamily="18" charset="0"/>
              </a:rPr>
              <a:t> </a:t>
            </a:r>
            <a:r>
              <a:rPr lang="fr-FR" sz="2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itchFamily="18" charset="-127"/>
                <a:cs typeface="Times New Roman" panose="02020603050405020304" pitchFamily="18" charset="0"/>
              </a:rPr>
              <a:t>DCMS : </a:t>
            </a:r>
            <a:r>
              <a:rPr lang="fr-FR" sz="2200" dirty="0">
                <a:latin typeface="Times New Roman" panose="02020603050405020304" pitchFamily="18" charset="0"/>
                <a:ea typeface="Batang" pitchFamily="18" charset="-127"/>
                <a:cs typeface="Times New Roman" panose="02020603050405020304" pitchFamily="18" charset="0"/>
              </a:rPr>
              <a:t>structure technique et transversale de prise en charge de la santé /nutrition / environnement rattachée au cabinet du MEN </a:t>
            </a:r>
          </a:p>
          <a:p>
            <a:pPr marL="452755" indent="-342900" fontAlgn="auto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GB" sz="2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itchFamily="18" charset="-127"/>
                <a:cs typeface="Times New Roman" panose="02020603050405020304" pitchFamily="18" charset="0"/>
              </a:rPr>
              <a:t>1942: </a:t>
            </a:r>
            <a:r>
              <a:rPr lang="en-GB" sz="2200" dirty="0" err="1">
                <a:latin typeface="Times New Roman" panose="02020603050405020304" pitchFamily="18" charset="0"/>
                <a:ea typeface="Batang" pitchFamily="18" charset="-127"/>
                <a:cs typeface="Times New Roman" panose="02020603050405020304" pitchFamily="18" charset="0"/>
              </a:rPr>
              <a:t>Création</a:t>
            </a:r>
            <a:r>
              <a:rPr lang="en-GB" sz="2200" dirty="0">
                <a:latin typeface="Times New Roman" panose="02020603050405020304" pitchFamily="18" charset="0"/>
                <a:ea typeface="Batang" pitchFamily="18" charset="-127"/>
                <a:cs typeface="Times New Roman" panose="02020603050405020304" pitchFamily="18" charset="0"/>
              </a:rPr>
              <a:t> de </a:t>
            </a:r>
            <a:r>
              <a:rPr lang="en-GB" sz="2200" dirty="0" err="1">
                <a:latin typeface="Times New Roman" panose="02020603050405020304" pitchFamily="18" charset="0"/>
                <a:ea typeface="Batang" pitchFamily="18" charset="-127"/>
                <a:cs typeface="Times New Roman" panose="02020603050405020304" pitchFamily="18" charset="0"/>
              </a:rPr>
              <a:t>l’IMS</a:t>
            </a:r>
            <a:r>
              <a:rPr lang="en-GB" sz="2200" dirty="0">
                <a:latin typeface="Times New Roman" panose="02020603050405020304" pitchFamily="18" charset="0"/>
                <a:ea typeface="Batang" pitchFamily="18" charset="-127"/>
                <a:cs typeface="Times New Roman" panose="02020603050405020304" pitchFamily="18" charset="0"/>
              </a:rPr>
              <a:t> dans </a:t>
            </a:r>
            <a:r>
              <a:rPr lang="en-GB" sz="2200" dirty="0" err="1">
                <a:latin typeface="Times New Roman" panose="02020603050405020304" pitchFamily="18" charset="0"/>
                <a:ea typeface="Batang" pitchFamily="18" charset="-127"/>
                <a:cs typeface="Times New Roman" panose="02020603050405020304" pitchFamily="18" charset="0"/>
              </a:rPr>
              <a:t>toute</a:t>
            </a:r>
            <a:r>
              <a:rPr lang="en-GB" sz="2200" dirty="0">
                <a:latin typeface="Times New Roman" panose="02020603050405020304" pitchFamily="18" charset="0"/>
                <a:ea typeface="Batang" pitchFamily="18" charset="-127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latin typeface="Times New Roman" panose="02020603050405020304" pitchFamily="18" charset="0"/>
                <a:ea typeface="Batang" pitchFamily="18" charset="-127"/>
                <a:cs typeface="Times New Roman" panose="02020603050405020304" pitchFamily="18" charset="0"/>
              </a:rPr>
              <a:t>l’AOF</a:t>
            </a:r>
            <a:r>
              <a:rPr lang="en-GB" sz="2200" dirty="0">
                <a:latin typeface="Times New Roman" panose="02020603050405020304" pitchFamily="18" charset="0"/>
                <a:ea typeface="Batang" pitchFamily="18" charset="-127"/>
                <a:cs typeface="Times New Roman" panose="02020603050405020304" pitchFamily="18" charset="0"/>
              </a:rPr>
              <a:t> et le Togo</a:t>
            </a:r>
          </a:p>
          <a:p>
            <a:pPr marL="452755" indent="-342900" fontAlgn="auto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2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itchFamily="18" charset="-127"/>
                <a:cs typeface="Times New Roman" panose="02020603050405020304" pitchFamily="18" charset="0"/>
              </a:rPr>
              <a:t>1985</a:t>
            </a:r>
            <a:r>
              <a:rPr lang="fr-FR" sz="2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itchFamily="18" charset="-127"/>
                <a:cs typeface="Times New Roman" panose="02020603050405020304" pitchFamily="18" charset="0"/>
              </a:rPr>
              <a:t> : </a:t>
            </a:r>
            <a:r>
              <a:rPr lang="fr-FR" sz="2200" dirty="0">
                <a:latin typeface="Times New Roman" panose="02020603050405020304" pitchFamily="18" charset="0"/>
                <a:ea typeface="Batang" pitchFamily="18" charset="-127"/>
                <a:cs typeface="Times New Roman" panose="02020603050405020304" pitchFamily="18" charset="0"/>
              </a:rPr>
              <a:t>Création de la Division du Contrôle Médical Scolaire (DCMS) sous tutelle du  Ministère de l’Education nationale (MEN)</a:t>
            </a:r>
          </a:p>
          <a:p>
            <a:pPr marL="452755" indent="-342900" fontAlgn="auto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2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itchFamily="18" charset="-127"/>
                <a:cs typeface="Times New Roman" panose="02020603050405020304" pitchFamily="18" charset="0"/>
              </a:rPr>
              <a:t>IME</a:t>
            </a:r>
            <a:r>
              <a:rPr lang="fr-FR" sz="2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itchFamily="18" charset="-127"/>
                <a:cs typeface="Times New Roman" panose="02020603050405020304" pitchFamily="18" charset="0"/>
              </a:rPr>
              <a:t>: </a:t>
            </a:r>
            <a:r>
              <a:rPr lang="fr-FR" sz="2200" dirty="0">
                <a:latin typeface="Times New Roman" panose="02020603050405020304" pitchFamily="18" charset="0"/>
                <a:ea typeface="Batang" pitchFamily="18" charset="-127"/>
                <a:cs typeface="Times New Roman" panose="02020603050405020304" pitchFamily="18" charset="0"/>
              </a:rPr>
              <a:t>Structures déconcentrées de la DCMS au niveau régionale</a:t>
            </a:r>
          </a:p>
          <a:p>
            <a:pPr marL="452755" indent="-342900" fontAlgn="auto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2200" dirty="0">
                <a:latin typeface="Times New Roman" panose="02020603050405020304" pitchFamily="18" charset="0"/>
                <a:ea typeface="Batang" pitchFamily="18" charset="-127"/>
                <a:cs typeface="Times New Roman" panose="02020603050405020304" pitchFamily="18" charset="0"/>
              </a:rPr>
              <a:t>Application d’une bonne politique de santé à l’école qui prédispose les apprenant(e)s à l’acquisition d’un enseignement/apprentissage de qualité </a:t>
            </a:r>
            <a:endParaRPr lang="fr-FR" sz="2200" dirty="0">
              <a:highlight>
                <a:srgbClr val="FFFF00"/>
              </a:highlight>
              <a:latin typeface="Times New Roman" panose="02020603050405020304" pitchFamily="18" charset="0"/>
              <a:ea typeface="Batang" pitchFamily="18" charset="-127"/>
              <a:cs typeface="Times New Roman" panose="02020603050405020304" pitchFamily="18" charset="0"/>
            </a:endParaRPr>
          </a:p>
          <a:p>
            <a:pPr marL="109855" indent="0" fontAlgn="auto">
              <a:lnSpc>
                <a:spcPct val="200000"/>
              </a:lnSpc>
              <a:spcAft>
                <a:spcPts val="0"/>
              </a:spcAft>
              <a:buFont typeface="Wingdings 3" panose="05040102010807070707"/>
              <a:buNone/>
              <a:defRPr/>
            </a:pPr>
            <a:r>
              <a:rPr lang="fr-FR" altLang="fr-FR" sz="2200" dirty="0">
                <a:highlight>
                  <a:srgbClr val="FFFF00"/>
                </a:highlight>
                <a:latin typeface="Garamond" panose="02020404030301010803" pitchFamily="18" charset="0"/>
                <a:ea typeface="Batang" pitchFamily="18" charset="-127"/>
                <a:cs typeface="Arial" panose="020B0604020202020204" pitchFamily="34" charset="0"/>
              </a:rPr>
              <a:t> </a:t>
            </a:r>
          </a:p>
          <a:p>
            <a:pPr marL="365760" indent="-255905" fontAlgn="auto">
              <a:lnSpc>
                <a:spcPct val="200000"/>
              </a:lnSpc>
              <a:spcAft>
                <a:spcPts val="0"/>
              </a:spcAft>
              <a:buFont typeface="Wingdings 3" panose="05040102010807070707"/>
              <a:buChar char=""/>
              <a:defRPr/>
            </a:pPr>
            <a:endParaRPr lang="fr-FR" sz="2200" dirty="0">
              <a:latin typeface="Garamond" panose="02020404030301010803" pitchFamily="18" charset="0"/>
              <a:ea typeface="Batang" pitchFamily="18" charset="-127"/>
              <a:cs typeface="Arial" panose="020B0604020202020204" pitchFamily="34" charset="0"/>
            </a:endParaRPr>
          </a:p>
          <a:p>
            <a:pPr marL="365760" indent="-255905" fontAlgn="auto">
              <a:lnSpc>
                <a:spcPct val="200000"/>
              </a:lnSpc>
              <a:spcAft>
                <a:spcPts val="0"/>
              </a:spcAft>
              <a:buFont typeface="Wingdings 3" panose="05040102010807070707"/>
              <a:buChar char=""/>
              <a:defRPr/>
            </a:pPr>
            <a:endParaRPr lang="fr-FR" sz="22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187624" y="6237312"/>
            <a:ext cx="6408712" cy="536551"/>
          </a:xfrm>
        </p:spPr>
        <p:txBody>
          <a:bodyPr/>
          <a:lstStyle/>
          <a:p>
            <a:pPr algn="ctr">
              <a:defRPr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CONTROLE MEDICAL SCOLAIRE CAMP JEREMY EN FACE UCAD   Tél.: (221) 33 825 10 40  Email : Sepadcms@education.sn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60351" y="1116012"/>
            <a:ext cx="8632825" cy="5527675"/>
          </a:xfrm>
        </p:spPr>
        <p:txBody>
          <a:bodyPr>
            <a:normAutofit fontScale="92500" lnSpcReduction="20000"/>
          </a:bodyPr>
          <a:lstStyle/>
          <a:p>
            <a:pPr marL="109855" indent="0" fontAlgn="auto">
              <a:spcAft>
                <a:spcPts val="0"/>
              </a:spcAft>
              <a:buFont typeface="Wingdings 3" panose="05040102010807070707"/>
              <a:buNone/>
              <a:defRPr/>
            </a:pPr>
            <a:r>
              <a:rPr lang="fr-F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</a:t>
            </a:r>
            <a:r>
              <a:rPr lang="fr-F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fr-F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</a:t>
            </a:r>
          </a:p>
          <a:p>
            <a:pPr marL="365760" indent="-255905" fontAlgn="auto">
              <a:spcAft>
                <a:spcPts val="0"/>
              </a:spcAft>
              <a:buFont typeface="Wingdings 3" panose="05040102010807070707"/>
              <a:buChar char=""/>
              <a:defRPr/>
            </a:pPr>
            <a:endParaRPr lang="fr-F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 fontAlgn="auto">
              <a:spcAft>
                <a:spcPts val="0"/>
              </a:spcAft>
              <a:buFont typeface="Wingdings 3" panose="05040102010807070707"/>
              <a:buNone/>
              <a:defRPr/>
            </a:pPr>
            <a:endParaRPr lang="fr-F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 fontAlgn="auto">
              <a:spcAft>
                <a:spcPts val="0"/>
              </a:spcAft>
              <a:buFont typeface="Wingdings 3" panose="05040102010807070707"/>
              <a:buNone/>
              <a:defRPr/>
            </a:pPr>
            <a:endParaRPr lang="fr-F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indent="-255905" fontAlgn="auto">
              <a:spcAft>
                <a:spcPts val="0"/>
              </a:spcAft>
              <a:buFont typeface="Wingdings 3" panose="05040102010807070707"/>
              <a:buNone/>
              <a:defRPr/>
            </a:pPr>
            <a:endParaRPr lang="fr-F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indent="-255905" fontAlgn="auto">
              <a:spcAft>
                <a:spcPts val="0"/>
              </a:spcAft>
              <a:buFont typeface="Wingdings 3" panose="05040102010807070707"/>
              <a:buChar char=""/>
              <a:defRPr/>
            </a:pPr>
            <a:endParaRPr lang="fr-F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 fontAlgn="auto">
              <a:spcAft>
                <a:spcPts val="0"/>
              </a:spcAft>
              <a:buFont typeface="Wingdings 3" panose="05040102010807070707"/>
              <a:buNone/>
              <a:defRPr/>
            </a:pPr>
            <a:endParaRPr lang="fr-F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 fontAlgn="auto">
              <a:spcAft>
                <a:spcPts val="0"/>
              </a:spcAft>
              <a:buFont typeface="Wingdings 3" panose="05040102010807070707"/>
              <a:buNone/>
              <a:defRPr/>
            </a:pPr>
            <a:b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09855" indent="0" fontAlgn="auto">
              <a:spcAft>
                <a:spcPts val="0"/>
              </a:spcAft>
              <a:buFont typeface="Wingdings 3" panose="05040102010807070707"/>
              <a:buNone/>
              <a:defRPr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785106" y="93162"/>
            <a:ext cx="7878587" cy="409846"/>
          </a:xfrm>
          <a:solidFill>
            <a:srgbClr val="00B0F0"/>
          </a:solidFill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ORGANIGRAMME </a:t>
            </a:r>
            <a:br>
              <a:rPr lang="fr-FR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fr-FR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32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lèche vers le bas 8"/>
          <p:cNvSpPr/>
          <p:nvPr/>
        </p:nvSpPr>
        <p:spPr>
          <a:xfrm>
            <a:off x="4281488" y="1225550"/>
            <a:ext cx="230187" cy="5873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3" name="Flèche vers le bas 12"/>
          <p:cNvSpPr/>
          <p:nvPr/>
        </p:nvSpPr>
        <p:spPr>
          <a:xfrm>
            <a:off x="2428875" y="2339213"/>
            <a:ext cx="228600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4" name="Flèche vers le bas 13"/>
          <p:cNvSpPr/>
          <p:nvPr/>
        </p:nvSpPr>
        <p:spPr>
          <a:xfrm>
            <a:off x="6069012" y="2332467"/>
            <a:ext cx="228600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cxnSp>
        <p:nvCxnSpPr>
          <p:cNvPr id="61447" name="AutoShape 4"/>
          <p:cNvCxnSpPr>
            <a:cxnSpLocks noChangeShapeType="1"/>
          </p:cNvCxnSpPr>
          <p:nvPr/>
        </p:nvCxnSpPr>
        <p:spPr bwMode="auto">
          <a:xfrm>
            <a:off x="1632744" y="3890716"/>
            <a:ext cx="2857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sysDot"/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44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tabLst>
                <a:tab pos="1343025" algn="l"/>
              </a:tabLs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tabLst>
                <a:tab pos="1343025" algn="l"/>
              </a:tabLs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tabLst>
                <a:tab pos="1343025" algn="l"/>
              </a:tabLs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tabLst>
                <a:tab pos="1343025" algn="l"/>
              </a:tabLs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tabLst>
                <a:tab pos="1343025" algn="l"/>
              </a:tabLs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1343025" algn="l"/>
              </a:tabLs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1343025" algn="l"/>
              </a:tabLs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1343025" algn="l"/>
              </a:tabLs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1343025" algn="l"/>
              </a:tabLs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endParaRPr lang="fr-FR" altLang="fr-FR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1449" name="Rectangle 18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endParaRPr lang="fr-FR" altLang="fr-FR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8" name="AutoShape 19"/>
          <p:cNvSpPr>
            <a:spLocks noChangeArrowheads="1"/>
          </p:cNvSpPr>
          <p:nvPr/>
        </p:nvSpPr>
        <p:spPr bwMode="auto">
          <a:xfrm>
            <a:off x="6388012" y="3498167"/>
            <a:ext cx="2659149" cy="9748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D99594"/>
              </a:gs>
              <a:gs pos="50000">
                <a:srgbClr val="F2DBDB"/>
              </a:gs>
              <a:gs pos="100000">
                <a:srgbClr val="D99594"/>
              </a:gs>
            </a:gsLst>
            <a:lin ang="18900000" scaled="1"/>
          </a:gradFill>
          <a:ln w="12700">
            <a:solidFill>
              <a:srgbClr val="D99594"/>
            </a:solidFill>
            <a:rou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fr-FR" sz="1400" dirty="0">
                <a:solidFill>
                  <a:prstClr val="black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Lutte contre les maladies (Palu, TB, MTN)</a:t>
            </a:r>
          </a:p>
          <a:p>
            <a:pPr algn="ctr">
              <a:defRPr/>
            </a:pPr>
            <a:endParaRPr lang="fr-FR" sz="1400" dirty="0">
              <a:solidFill>
                <a:prstClr val="black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fr-FR" sz="1400" dirty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39" name="AutoShape 20"/>
          <p:cNvSpPr>
            <a:spLocks noChangeArrowheads="1"/>
          </p:cNvSpPr>
          <p:nvPr/>
        </p:nvSpPr>
        <p:spPr bwMode="auto">
          <a:xfrm>
            <a:off x="5173662" y="2764573"/>
            <a:ext cx="2019300" cy="3810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D99594"/>
              </a:gs>
              <a:gs pos="50000">
                <a:srgbClr val="F2DBDB"/>
              </a:gs>
              <a:gs pos="100000">
                <a:srgbClr val="D99594"/>
              </a:gs>
            </a:gsLst>
            <a:lin ang="18900000" scaled="1"/>
          </a:gradFill>
          <a:ln w="12700">
            <a:solidFill>
              <a:srgbClr val="D99594"/>
            </a:solidFill>
            <a:rou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>
                <a:solidFill>
                  <a:prstClr val="black"/>
                </a:solidFill>
                <a:latin typeface="+mn-lt"/>
                <a:cs typeface="+mn-cs"/>
              </a:rPr>
              <a:t>Bureau courrier</a:t>
            </a:r>
          </a:p>
        </p:txBody>
      </p:sp>
      <p:sp>
        <p:nvSpPr>
          <p:cNvPr id="61452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endParaRPr lang="fr-FR" altLang="fr-FR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1453" name="Rectangle 2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tabLst>
                <a:tab pos="1343025" algn="l"/>
                <a:tab pos="3171825" algn="l"/>
              </a:tabLs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tabLst>
                <a:tab pos="1343025" algn="l"/>
                <a:tab pos="3171825" algn="l"/>
              </a:tabLs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tabLst>
                <a:tab pos="1343025" algn="l"/>
                <a:tab pos="3171825" algn="l"/>
              </a:tabLs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tabLst>
                <a:tab pos="1343025" algn="l"/>
                <a:tab pos="3171825" algn="l"/>
              </a:tabLs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tabLst>
                <a:tab pos="1343025" algn="l"/>
                <a:tab pos="3171825" algn="l"/>
              </a:tabLs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1343025" algn="l"/>
                <a:tab pos="3171825" algn="l"/>
              </a:tabLs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1343025" algn="l"/>
                <a:tab pos="3171825" algn="l"/>
              </a:tabLs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1343025" algn="l"/>
                <a:tab pos="3171825" algn="l"/>
              </a:tabLs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1343025" algn="l"/>
                <a:tab pos="3171825" algn="l"/>
              </a:tabLs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fr-FR" sz="110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lang="fr-FR" altLang="fr-FR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2" name="AutoShape 20"/>
          <p:cNvSpPr>
            <a:spLocks noChangeArrowheads="1"/>
          </p:cNvSpPr>
          <p:nvPr/>
        </p:nvSpPr>
        <p:spPr bwMode="auto">
          <a:xfrm>
            <a:off x="1873892" y="1912227"/>
            <a:ext cx="5010150" cy="3810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D99594"/>
              </a:gs>
              <a:gs pos="50000">
                <a:srgbClr val="F2DBDB"/>
              </a:gs>
              <a:gs pos="100000">
                <a:srgbClr val="D99594"/>
              </a:gs>
            </a:gsLst>
            <a:lin ang="18900000" scaled="1"/>
          </a:gradFill>
          <a:ln w="12700">
            <a:solidFill>
              <a:srgbClr val="D99594"/>
            </a:solidFill>
            <a:rou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>
                <a:solidFill>
                  <a:prstClr val="black"/>
                </a:solidFill>
                <a:latin typeface="+mn-lt"/>
                <a:cs typeface="+mn-cs"/>
              </a:rPr>
              <a:t>Chef DCMS</a:t>
            </a:r>
          </a:p>
        </p:txBody>
      </p:sp>
      <p:cxnSp>
        <p:nvCxnSpPr>
          <p:cNvPr id="61455" name="AutoShape 4"/>
          <p:cNvCxnSpPr>
            <a:cxnSpLocks noChangeShapeType="1"/>
          </p:cNvCxnSpPr>
          <p:nvPr/>
        </p:nvCxnSpPr>
        <p:spPr bwMode="auto">
          <a:xfrm>
            <a:off x="3812381" y="3834687"/>
            <a:ext cx="2857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sysDot"/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56" name="AutoShape 4"/>
          <p:cNvCxnSpPr>
            <a:cxnSpLocks noChangeShapeType="1"/>
          </p:cNvCxnSpPr>
          <p:nvPr/>
        </p:nvCxnSpPr>
        <p:spPr bwMode="auto">
          <a:xfrm>
            <a:off x="6599372" y="5678450"/>
            <a:ext cx="2857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sysDot"/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57" name="AutoShape 4"/>
          <p:cNvCxnSpPr>
            <a:cxnSpLocks noChangeShapeType="1"/>
          </p:cNvCxnSpPr>
          <p:nvPr/>
        </p:nvCxnSpPr>
        <p:spPr bwMode="auto">
          <a:xfrm>
            <a:off x="4105097" y="3837886"/>
            <a:ext cx="1692275" cy="20637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sysDot"/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" name="AutoShape 20"/>
          <p:cNvSpPr>
            <a:spLocks noChangeArrowheads="1"/>
          </p:cNvSpPr>
          <p:nvPr/>
        </p:nvSpPr>
        <p:spPr bwMode="auto">
          <a:xfrm>
            <a:off x="2400300" y="723900"/>
            <a:ext cx="4052888" cy="3810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D99594"/>
              </a:gs>
              <a:gs pos="50000">
                <a:srgbClr val="F2DBDB"/>
              </a:gs>
              <a:gs pos="100000">
                <a:srgbClr val="D99594"/>
              </a:gs>
            </a:gsLst>
            <a:lin ang="18900000" scaled="1"/>
          </a:gradFill>
          <a:ln w="12700">
            <a:solidFill>
              <a:srgbClr val="D99594"/>
            </a:solidFill>
            <a:rou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>
                <a:solidFill>
                  <a:prstClr val="black"/>
                </a:solidFill>
                <a:latin typeface="+mn-lt"/>
                <a:cs typeface="+mn-cs"/>
              </a:rPr>
              <a:t>Cabinet  du MEN</a:t>
            </a:r>
          </a:p>
        </p:txBody>
      </p:sp>
      <p:sp>
        <p:nvSpPr>
          <p:cNvPr id="61459" name="Rectangle 30"/>
          <p:cNvSpPr>
            <a:spLocks noChangeArrowheads="1"/>
          </p:cNvSpPr>
          <p:nvPr/>
        </p:nvSpPr>
        <p:spPr bwMode="auto">
          <a:xfrm>
            <a:off x="827583" y="53030"/>
            <a:ext cx="79009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endParaRPr lang="fr-FR" altLang="fr-FR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1460" name="Rectangle 32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endParaRPr lang="fr-FR" altLang="fr-FR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cxnSp>
        <p:nvCxnSpPr>
          <p:cNvPr id="61461" name="AutoShape 4"/>
          <p:cNvCxnSpPr>
            <a:cxnSpLocks noChangeShapeType="1"/>
          </p:cNvCxnSpPr>
          <p:nvPr/>
        </p:nvCxnSpPr>
        <p:spPr bwMode="auto">
          <a:xfrm flipV="1">
            <a:off x="2082344" y="5698555"/>
            <a:ext cx="434101" cy="21574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sysDot"/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62" name="AutoShape 4"/>
          <p:cNvCxnSpPr>
            <a:cxnSpLocks noChangeShapeType="1"/>
          </p:cNvCxnSpPr>
          <p:nvPr/>
        </p:nvCxnSpPr>
        <p:spPr bwMode="auto">
          <a:xfrm>
            <a:off x="4348218" y="5733256"/>
            <a:ext cx="2857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sysDot"/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6" name="AutoShape 19"/>
          <p:cNvSpPr>
            <a:spLocks noChangeArrowheads="1"/>
          </p:cNvSpPr>
          <p:nvPr/>
        </p:nvSpPr>
        <p:spPr bwMode="auto">
          <a:xfrm>
            <a:off x="179387" y="3472088"/>
            <a:ext cx="1739107" cy="98414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D99594"/>
              </a:gs>
              <a:gs pos="50000">
                <a:srgbClr val="F2DBDB"/>
              </a:gs>
              <a:gs pos="100000">
                <a:srgbClr val="D99594"/>
              </a:gs>
            </a:gsLst>
            <a:lin ang="18900000" scaled="1"/>
          </a:gradFill>
          <a:ln w="12700">
            <a:solidFill>
              <a:srgbClr val="D99594"/>
            </a:solidFill>
            <a:rou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fr-FR" sz="1400" dirty="0">
                <a:solidFill>
                  <a:prstClr val="black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Pédagogie</a:t>
            </a:r>
            <a:r>
              <a:rPr lang="fr-FR" dirty="0">
                <a:solidFill>
                  <a:prstClr val="black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dirty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67" name="AutoShape 19"/>
          <p:cNvSpPr>
            <a:spLocks noChangeArrowheads="1"/>
          </p:cNvSpPr>
          <p:nvPr/>
        </p:nvSpPr>
        <p:spPr bwMode="auto">
          <a:xfrm>
            <a:off x="1956594" y="3487493"/>
            <a:ext cx="2391624" cy="97484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D99594"/>
              </a:gs>
              <a:gs pos="50000">
                <a:srgbClr val="F2DBDB"/>
              </a:gs>
              <a:gs pos="100000">
                <a:srgbClr val="D99594"/>
              </a:gs>
            </a:gsLst>
            <a:lin ang="18900000" scaled="1"/>
          </a:gradFill>
          <a:ln w="12700">
            <a:solidFill>
              <a:srgbClr val="D99594"/>
            </a:solidFill>
            <a:rou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 algn="ctr" eaLnBrk="0" hangingPunct="0">
              <a:defRPr/>
            </a:pPr>
            <a:r>
              <a:rPr lang="fr-FR" sz="1400" dirty="0">
                <a:solidFill>
                  <a:prstClr val="black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WASH</a:t>
            </a:r>
            <a:endParaRPr lang="fr-FR" sz="1400" dirty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68" name="AutoShape 19"/>
          <p:cNvSpPr>
            <a:spLocks noChangeArrowheads="1"/>
          </p:cNvSpPr>
          <p:nvPr/>
        </p:nvSpPr>
        <p:spPr bwMode="auto">
          <a:xfrm>
            <a:off x="1567552" y="2749138"/>
            <a:ext cx="2049462" cy="3810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D99594"/>
              </a:gs>
              <a:gs pos="50000">
                <a:srgbClr val="F2DBDB"/>
              </a:gs>
              <a:gs pos="100000">
                <a:srgbClr val="D99594"/>
              </a:gs>
            </a:gsLst>
            <a:lin ang="18900000" scaled="1"/>
          </a:gradFill>
          <a:ln w="12700">
            <a:solidFill>
              <a:srgbClr val="D99594"/>
            </a:solidFill>
            <a:rou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 algn="ctr" eaLnBrk="0" hangingPunct="0">
              <a:defRPr/>
            </a:pPr>
            <a:r>
              <a:rPr lang="fr-FR" sz="1400" dirty="0">
                <a:solidFill>
                  <a:prstClr val="black"/>
                </a:solidFill>
                <a:latin typeface="Arial Black" panose="020B0A04020102020204" pitchFamily="34" charset="0"/>
              </a:rPr>
              <a:t>Secrétariat</a:t>
            </a:r>
            <a:r>
              <a:rPr lang="fr-FR" dirty="0">
                <a:solidFill>
                  <a:prstClr val="black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69" name="AutoShape 19"/>
          <p:cNvSpPr>
            <a:spLocks noChangeArrowheads="1"/>
          </p:cNvSpPr>
          <p:nvPr/>
        </p:nvSpPr>
        <p:spPr bwMode="auto">
          <a:xfrm>
            <a:off x="6884042" y="4951325"/>
            <a:ext cx="1892300" cy="126936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D99594"/>
              </a:gs>
              <a:gs pos="50000">
                <a:srgbClr val="F2DBDB"/>
              </a:gs>
              <a:gs pos="100000">
                <a:srgbClr val="D99594"/>
              </a:gs>
            </a:gsLst>
            <a:lin ang="18900000" scaled="1"/>
          </a:gradFill>
          <a:ln w="12700">
            <a:solidFill>
              <a:srgbClr val="D99594"/>
            </a:solidFill>
            <a:rou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fr-FR" sz="1400" dirty="0">
                <a:solidFill>
                  <a:prstClr val="black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Bureau  lutte contre les substances psychoactives </a:t>
            </a:r>
            <a:endParaRPr lang="fr-FR" sz="1400" dirty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70" name="AutoShape 19"/>
          <p:cNvSpPr>
            <a:spLocks noChangeArrowheads="1"/>
          </p:cNvSpPr>
          <p:nvPr/>
        </p:nvSpPr>
        <p:spPr bwMode="auto">
          <a:xfrm>
            <a:off x="4511675" y="3515826"/>
            <a:ext cx="1839823" cy="97484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D99594"/>
              </a:gs>
              <a:gs pos="50000">
                <a:srgbClr val="F2DBDB"/>
              </a:gs>
              <a:gs pos="100000">
                <a:srgbClr val="D99594"/>
              </a:gs>
            </a:gsLst>
            <a:lin ang="18900000" scaled="1"/>
          </a:gradFill>
          <a:ln w="12700">
            <a:solidFill>
              <a:srgbClr val="D99594"/>
            </a:solidFill>
            <a:rou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 algn="ctr" eaLnBrk="0" hangingPunct="0">
              <a:defRPr/>
            </a:pPr>
            <a:r>
              <a:rPr lang="fr-FR" sz="1400" dirty="0">
                <a:solidFill>
                  <a:prstClr val="black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Gestion</a:t>
            </a:r>
            <a:r>
              <a:rPr lang="fr-FR" dirty="0">
                <a:solidFill>
                  <a:prstClr val="black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dirty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71" name="AutoShape 19"/>
          <p:cNvSpPr>
            <a:spLocks noChangeArrowheads="1"/>
          </p:cNvSpPr>
          <p:nvPr/>
        </p:nvSpPr>
        <p:spPr bwMode="auto">
          <a:xfrm>
            <a:off x="2505787" y="5221289"/>
            <a:ext cx="1816100" cy="98583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D99594"/>
              </a:gs>
              <a:gs pos="50000">
                <a:srgbClr val="F2DBDB"/>
              </a:gs>
              <a:gs pos="100000">
                <a:srgbClr val="D99594"/>
              </a:gs>
            </a:gsLst>
            <a:lin ang="18900000" scaled="1"/>
          </a:gradFill>
          <a:ln w="12700">
            <a:solidFill>
              <a:srgbClr val="D99594"/>
            </a:solidFill>
            <a:rou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fr-FR" sz="1400" dirty="0">
                <a:solidFill>
                  <a:prstClr val="black"/>
                </a:solidFill>
                <a:latin typeface="Arial Black" panose="020B0A04020102020204" pitchFamily="34" charset="0"/>
              </a:rPr>
              <a:t>Santé et Bien-être  </a:t>
            </a:r>
          </a:p>
          <a:p>
            <a:pPr algn="ctr">
              <a:defRPr/>
            </a:pPr>
            <a:endParaRPr lang="fr-FR" sz="1400" dirty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72" name="AutoShape 19"/>
          <p:cNvSpPr>
            <a:spLocks noChangeArrowheads="1"/>
          </p:cNvSpPr>
          <p:nvPr/>
        </p:nvSpPr>
        <p:spPr bwMode="auto">
          <a:xfrm>
            <a:off x="179386" y="5211334"/>
            <a:ext cx="1892300" cy="9429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D99594"/>
              </a:gs>
              <a:gs pos="50000">
                <a:srgbClr val="F2DBDB"/>
              </a:gs>
              <a:gs pos="100000">
                <a:srgbClr val="D99594"/>
              </a:gs>
            </a:gsLst>
            <a:lin ang="18900000" scaled="1"/>
          </a:gradFill>
          <a:ln w="12700">
            <a:solidFill>
              <a:srgbClr val="D99594"/>
            </a:solidFill>
            <a:rou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 algn="ctr" eaLnBrk="0" hangingPunct="0">
              <a:defRPr/>
            </a:pPr>
            <a:r>
              <a:rPr lang="fr-FR" sz="1400" dirty="0">
                <a:solidFill>
                  <a:prstClr val="black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Nutrition et VIH</a:t>
            </a:r>
            <a:endParaRPr lang="fr-FR" sz="1400" dirty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pPr algn="ctr" eaLnBrk="0" hangingPunct="0">
              <a:defRPr/>
            </a:pPr>
            <a:endParaRPr lang="fr-FR" sz="1400" dirty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73" name="AutoShape 19"/>
          <p:cNvSpPr>
            <a:spLocks noChangeArrowheads="1"/>
          </p:cNvSpPr>
          <p:nvPr/>
        </p:nvSpPr>
        <p:spPr bwMode="auto">
          <a:xfrm>
            <a:off x="4641389" y="5230088"/>
            <a:ext cx="1947863" cy="10033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D99594"/>
              </a:gs>
              <a:gs pos="50000">
                <a:srgbClr val="F2DBDB"/>
              </a:gs>
              <a:gs pos="100000">
                <a:srgbClr val="D99594"/>
              </a:gs>
            </a:gsLst>
            <a:lin ang="18900000" scaled="1"/>
          </a:gradFill>
          <a:ln w="12700">
            <a:solidFill>
              <a:srgbClr val="D99594"/>
            </a:solidFill>
            <a:rou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fr-FR" sz="1400" dirty="0">
                <a:solidFill>
                  <a:prstClr val="black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MNT et Suivi/Evaluation</a:t>
            </a:r>
          </a:p>
          <a:p>
            <a:pPr algn="ctr">
              <a:defRPr/>
            </a:pPr>
            <a:endParaRPr lang="fr-FR" sz="1400" dirty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61473" name="AutoShape 33"/>
          <p:cNvCxnSpPr>
            <a:cxnSpLocks noChangeShapeType="1"/>
          </p:cNvCxnSpPr>
          <p:nvPr/>
        </p:nvCxnSpPr>
        <p:spPr bwMode="auto">
          <a:xfrm>
            <a:off x="106363" y="2058988"/>
            <a:ext cx="0" cy="37465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74" name="AutoShape 34"/>
          <p:cNvCxnSpPr>
            <a:cxnSpLocks noChangeShapeType="1"/>
          </p:cNvCxnSpPr>
          <p:nvPr/>
        </p:nvCxnSpPr>
        <p:spPr bwMode="auto">
          <a:xfrm flipH="1">
            <a:off x="93663" y="2058988"/>
            <a:ext cx="1633537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75" name="AutoShape 35"/>
          <p:cNvCxnSpPr>
            <a:cxnSpLocks noChangeShapeType="1"/>
          </p:cNvCxnSpPr>
          <p:nvPr/>
        </p:nvCxnSpPr>
        <p:spPr bwMode="auto">
          <a:xfrm flipV="1">
            <a:off x="120649" y="4853978"/>
            <a:ext cx="1174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76" name="AutoShape 35"/>
          <p:cNvCxnSpPr>
            <a:cxnSpLocks noChangeShapeType="1"/>
          </p:cNvCxnSpPr>
          <p:nvPr/>
        </p:nvCxnSpPr>
        <p:spPr bwMode="auto">
          <a:xfrm flipV="1">
            <a:off x="78502" y="3892027"/>
            <a:ext cx="115887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77" name="AutoShape 36"/>
          <p:cNvCxnSpPr>
            <a:cxnSpLocks noChangeShapeType="1"/>
          </p:cNvCxnSpPr>
          <p:nvPr/>
        </p:nvCxnSpPr>
        <p:spPr bwMode="auto">
          <a:xfrm>
            <a:off x="9083675" y="2058988"/>
            <a:ext cx="0" cy="37988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78" name="AutoShape 37"/>
          <p:cNvCxnSpPr>
            <a:cxnSpLocks noChangeShapeType="1"/>
          </p:cNvCxnSpPr>
          <p:nvPr/>
        </p:nvCxnSpPr>
        <p:spPr bwMode="auto">
          <a:xfrm flipH="1">
            <a:off x="7029450" y="2074863"/>
            <a:ext cx="2089150" cy="142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79" name="AutoShape 38"/>
          <p:cNvCxnSpPr>
            <a:cxnSpLocks noChangeShapeType="1"/>
            <a:endCxn id="38" idx="3"/>
          </p:cNvCxnSpPr>
          <p:nvPr/>
        </p:nvCxnSpPr>
        <p:spPr bwMode="auto">
          <a:xfrm>
            <a:off x="8915401" y="3817135"/>
            <a:ext cx="131760" cy="16845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80" name="AutoShape 39"/>
          <p:cNvCxnSpPr>
            <a:cxnSpLocks noChangeShapeType="1"/>
          </p:cNvCxnSpPr>
          <p:nvPr/>
        </p:nvCxnSpPr>
        <p:spPr bwMode="auto">
          <a:xfrm flipH="1">
            <a:off x="8765381" y="5415338"/>
            <a:ext cx="255587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981869" y="6408738"/>
            <a:ext cx="6512719" cy="365125"/>
          </a:xfrm>
        </p:spPr>
        <p:txBody>
          <a:bodyPr/>
          <a:lstStyle/>
          <a:p>
            <a:pPr algn="ctr">
              <a:defRPr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CONTROLE MEDICAL SCOLAIRE CAMP JEREMY EN FACE UCAD   Tél.: (221) 33 825 10 40  Email : Sepadcms@education.sn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2070C-6705-4E70-A145-B749ED7D166F}" type="slidenum">
              <a:rPr lang="fr-FR" altLang="fr-FR" smtClean="0"/>
              <a:t>4</a:t>
            </a:fld>
            <a:endParaRPr lang="fr-FR" altLang="fr-FR"/>
          </a:p>
        </p:txBody>
      </p:sp>
      <p:sp>
        <p:nvSpPr>
          <p:cNvPr id="45" name="Flèche vers le bas 8"/>
          <p:cNvSpPr/>
          <p:nvPr/>
        </p:nvSpPr>
        <p:spPr>
          <a:xfrm>
            <a:off x="4292496" y="2343078"/>
            <a:ext cx="271601" cy="26350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46" name="Flèche vers le bas 8"/>
          <p:cNvSpPr/>
          <p:nvPr/>
        </p:nvSpPr>
        <p:spPr>
          <a:xfrm rot="16200000">
            <a:off x="6612474" y="999298"/>
            <a:ext cx="311667" cy="4583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47" name="Flèche vers le bas 8"/>
          <p:cNvSpPr/>
          <p:nvPr/>
        </p:nvSpPr>
        <p:spPr>
          <a:xfrm rot="5400000">
            <a:off x="1998411" y="1178079"/>
            <a:ext cx="481524" cy="4218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48" name="Flèche vers le bas 8"/>
          <p:cNvSpPr/>
          <p:nvPr/>
        </p:nvSpPr>
        <p:spPr>
          <a:xfrm rot="5400000" flipH="1">
            <a:off x="2126870" y="2799137"/>
            <a:ext cx="250680" cy="41072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49" name="Flèche vers le bas 8"/>
          <p:cNvSpPr/>
          <p:nvPr/>
        </p:nvSpPr>
        <p:spPr>
          <a:xfrm rot="16200000">
            <a:off x="6699160" y="2608087"/>
            <a:ext cx="288172" cy="44869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282351" y="620689"/>
            <a:ext cx="7715200" cy="54868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MISSIONS DE LA DCMS 1/2</a:t>
            </a:r>
          </a:p>
        </p:txBody>
      </p:sp>
      <p:sp>
        <p:nvSpPr>
          <p:cNvPr id="62466" name="Espace réservé du contenu 1"/>
          <p:cNvSpPr>
            <a:spLocks noGrp="1"/>
          </p:cNvSpPr>
          <p:nvPr>
            <p:ph idx="1"/>
          </p:nvPr>
        </p:nvSpPr>
        <p:spPr>
          <a:xfrm>
            <a:off x="457200" y="620689"/>
            <a:ext cx="8507288" cy="5788050"/>
          </a:xfrm>
        </p:spPr>
        <p:txBody>
          <a:bodyPr>
            <a:normAutofit lnSpcReduction="10000"/>
          </a:bodyPr>
          <a:lstStyle/>
          <a:p>
            <a:pPr lvl="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endParaRPr lang="fr-FR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Définir la politique nationale de la santé scolaire ;</a:t>
            </a:r>
            <a:endParaRPr lang="en-US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Développer des stratégies pour l’installation chez les apprenants des compétences en Santé et Nutrition, l’approvisionnement en eau potable et l’assainissement des écoles ;</a:t>
            </a:r>
          </a:p>
          <a:p>
            <a:pPr lvl="0" algn="just">
              <a:lnSpc>
                <a:spcPct val="2000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Assurer la mise en place d’un paquet de services en milieu scolaire (déparasitage, supplémentation,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MILDA, 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boites à pharmacie, blocs sanitaires, cantines, offre de services de santé…) ;</a:t>
            </a:r>
          </a:p>
          <a:p>
            <a:pPr marL="0" indent="0">
              <a:lnSpc>
                <a:spcPct val="200000"/>
              </a:lnSpc>
              <a:buNone/>
            </a:pPr>
            <a:endParaRPr lang="fr-FR" altLang="fr-F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971600" y="6408738"/>
            <a:ext cx="6336703" cy="365125"/>
          </a:xfrm>
        </p:spPr>
        <p:txBody>
          <a:bodyPr/>
          <a:lstStyle/>
          <a:p>
            <a:pPr algn="ctr">
              <a:defRPr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CONTROLE MEDICAL SCOLAIRE CAMP JEREMY EN FACE UCAD   Tél.: (221) 33 825 10 40  Email : Sepadcms@education.sn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2070C-6705-4E70-A145-B749ED7D166F}" type="slidenum">
              <a:rPr lang="fr-FR" altLang="fr-FR" smtClean="0"/>
              <a:t>5</a:t>
            </a:fld>
            <a:endParaRPr lang="fr-FR" alt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25151" y="426854"/>
            <a:ext cx="8229600" cy="620688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MISSIONS DE LA DCMS 2/2</a:t>
            </a:r>
          </a:p>
        </p:txBody>
      </p:sp>
      <p:sp>
        <p:nvSpPr>
          <p:cNvPr id="62466" name="Espace réservé du contenu 1"/>
          <p:cNvSpPr>
            <a:spLocks noGrp="1"/>
          </p:cNvSpPr>
          <p:nvPr>
            <p:ph idx="1"/>
          </p:nvPr>
        </p:nvSpPr>
        <p:spPr>
          <a:xfrm>
            <a:off x="439885" y="970345"/>
            <a:ext cx="8704115" cy="5228421"/>
          </a:xfrm>
        </p:spPr>
        <p:txBody>
          <a:bodyPr>
            <a:noAutofit/>
          </a:bodyPr>
          <a:lstStyle/>
          <a:p>
            <a:pPr lvl="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Mettre en place un dispositif de gestion des données de la santé scolaire ;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Assurer la systématisation des visites médicales et visites d’aptitude aux examens et concours ;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Coordonner les activités des Centres académiques de Santé scolaire ;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200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fr-FR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Assurer le suivi et l’évaluation des activités des centres académiques de Santé scolaire.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q"/>
            </a:pPr>
            <a:endParaRPr lang="fr-FR" altLang="fr-FR" sz="2200" dirty="0">
              <a:latin typeface="Garamond" panose="02020404030301010803" pitchFamily="18" charset="0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971600" y="6408738"/>
            <a:ext cx="6336703" cy="365125"/>
          </a:xfrm>
        </p:spPr>
        <p:txBody>
          <a:bodyPr/>
          <a:lstStyle/>
          <a:p>
            <a:pPr algn="ctr">
              <a:defRPr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CONTROLE MEDICAL SCOLAIRE CAMP JEREMY EN FACE UCAD   Tél.: (221) 33 825 10 40  Email : Sepadcms@education.sn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2070C-6705-4E70-A145-B749ED7D166F}" type="slidenum">
              <a:rPr lang="fr-FR" altLang="fr-FR" smtClean="0"/>
              <a:t>6</a:t>
            </a:fld>
            <a:endParaRPr lang="fr-FR" alt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83568" y="406503"/>
            <a:ext cx="8209036" cy="105273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32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CADRE INSTITUTIONNEL DE MULTISECTORIALITE 1/2</a:t>
            </a:r>
            <a:endParaRPr lang="fr-FR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634" name="Espace réservé du contenu 1"/>
          <p:cNvSpPr>
            <a:spLocks noGrp="1"/>
          </p:cNvSpPr>
          <p:nvPr>
            <p:ph idx="1"/>
          </p:nvPr>
        </p:nvSpPr>
        <p:spPr>
          <a:xfrm>
            <a:off x="179512" y="1152908"/>
            <a:ext cx="8507412" cy="5295343"/>
          </a:xfrm>
        </p:spPr>
        <p:txBody>
          <a:bodyPr>
            <a:normAutofit/>
          </a:bodyPr>
          <a:lstStyle/>
          <a:p>
            <a:pPr>
              <a:lnSpc>
                <a:spcPct val="250000"/>
              </a:lnSpc>
              <a:buFont typeface="Wingdings" panose="05000000000000000000" pitchFamily="2" charset="2"/>
              <a:buChar char="q"/>
            </a:pPr>
            <a:r>
              <a:rPr lang="fr-FR" alt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Signature  d’un protocole entre Ministère Education et Ministère de la santé et de l’Action Sociale  en 2002</a:t>
            </a:r>
          </a:p>
          <a:p>
            <a:pPr eaLnBrk="1" hangingPunct="1">
              <a:lnSpc>
                <a:spcPct val="250000"/>
              </a:lnSpc>
              <a:buFont typeface="Wingdings" panose="05000000000000000000" pitchFamily="2" charset="2"/>
              <a:buChar char="q"/>
            </a:pPr>
            <a:r>
              <a:rPr lang="en-GB" alt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 </a:t>
            </a:r>
            <a:r>
              <a:rPr lang="en-GB" alt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efficace</a:t>
            </a:r>
            <a:r>
              <a:rPr lang="en-GB" alt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avec les </a:t>
            </a:r>
            <a:r>
              <a:rPr lang="fr-CA" alt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secteurs ( santé, environnement, famille, jeunesse, universités….), Partenariat avec la communautés , PTF, ONG et le Privé</a:t>
            </a:r>
          </a:p>
        </p:txBody>
      </p:sp>
      <p:sp>
        <p:nvSpPr>
          <p:cNvPr id="69637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>
            <a:off x="755576" y="6448251"/>
            <a:ext cx="7560839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DIVISION CONTROLE MEDICAL SCOLAIRE CAMP JEREMY EN FACE UCAD   Tél.: (221) 33 825 10 40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 : Sepadcms@education.sn</a:t>
            </a:r>
          </a:p>
        </p:txBody>
      </p:sp>
      <p:sp>
        <p:nvSpPr>
          <p:cNvPr id="6963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fld id="{A09BA399-C5DB-4665-B917-F1ED0F3354B7}" type="slidenum">
              <a:rPr lang="en-GB" altLang="fr-FR">
                <a:solidFill>
                  <a:srgbClr val="000000"/>
                </a:solidFill>
                <a:latin typeface="Arial" panose="020B0604020202020204" pitchFamily="34" charset="0"/>
              </a:rPr>
              <a:t>7</a:t>
            </a:fld>
            <a:endParaRPr lang="en-GB" altLang="fr-FR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709867" y="253026"/>
            <a:ext cx="7724266" cy="110382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32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CADRE INSTITUTIONNEL DE MULTISECTORIALITE 2/2</a:t>
            </a:r>
            <a:endParaRPr lang="fr-FR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634" name="Espace réservé du contenu 1"/>
          <p:cNvSpPr>
            <a:spLocks noGrp="1"/>
          </p:cNvSpPr>
          <p:nvPr>
            <p:ph idx="1"/>
          </p:nvPr>
        </p:nvSpPr>
        <p:spPr>
          <a:xfrm>
            <a:off x="179450" y="1339376"/>
            <a:ext cx="8785100" cy="4896445"/>
          </a:xfrm>
        </p:spPr>
        <p:txBody>
          <a:bodyPr>
            <a:normAutofit/>
          </a:bodyPr>
          <a:lstStyle/>
          <a:p>
            <a:pPr eaLnBrk="1" hangingPunct="1">
              <a:lnSpc>
                <a:spcPct val="250000"/>
              </a:lnSpc>
              <a:buFont typeface="Wingdings" panose="05000000000000000000" pitchFamily="2" charset="2"/>
              <a:buChar char="q"/>
            </a:pPr>
            <a:r>
              <a:rPr lang="en-GB" altLang="fr-F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CA" altLang="fr-FR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ensibilisation</a:t>
            </a:r>
            <a:r>
              <a:rPr lang="fr-CA" altLang="fr-F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plaidoyer et implication  active des élèves/pairs éducateurs, APE, CT, Inspecteurs, Directeurs, CE, Enseignants et </a:t>
            </a:r>
            <a:r>
              <a:rPr lang="fr-CA" altLang="fr-FR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Borom</a:t>
            </a:r>
            <a:r>
              <a:rPr lang="fr-CA" altLang="fr-F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Daara…</a:t>
            </a:r>
          </a:p>
          <a:p>
            <a:pPr eaLnBrk="1" hangingPunct="1">
              <a:lnSpc>
                <a:spcPct val="250000"/>
              </a:lnSpc>
              <a:buFont typeface="Wingdings" panose="05000000000000000000" pitchFamily="2" charset="2"/>
              <a:buChar char="q"/>
            </a:pPr>
            <a:r>
              <a:rPr lang="fr-CA" altLang="fr-F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Décentralisation/déconcentration/Faire-faire/Capitalisation des expériences internes et externes  (DRS/IA, DS/IEF, PS/ECOLE )</a:t>
            </a:r>
            <a:endParaRPr lang="fr-FR" altLang="fr-FR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637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>
            <a:off x="755576" y="6448251"/>
            <a:ext cx="7560839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DIVISION CONTROLE MEDICAL SCOLAIRE CAMP JEREMY EN FACE UCAD   Tél.: (221) 33 825 10 40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 : Sepadcms@education.sn</a:t>
            </a:r>
          </a:p>
        </p:txBody>
      </p:sp>
      <p:sp>
        <p:nvSpPr>
          <p:cNvPr id="6963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fld id="{A09BA399-C5DB-4665-B917-F1ED0F3354B7}" type="slidenum">
              <a:rPr lang="en-GB" altLang="fr-FR">
                <a:solidFill>
                  <a:srgbClr val="000000"/>
                </a:solidFill>
                <a:latin typeface="Arial" panose="020B0604020202020204" pitchFamily="34" charset="0"/>
              </a:rPr>
              <a:t>8</a:t>
            </a:fld>
            <a:endParaRPr lang="en-GB" altLang="fr-FR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1043608" y="6408738"/>
            <a:ext cx="6768751" cy="365125"/>
          </a:xfrm>
        </p:spPr>
        <p:txBody>
          <a:bodyPr/>
          <a:lstStyle/>
          <a:p>
            <a:pPr algn="ctr">
              <a:defRPr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CONTROLE MEDICAL SCOLAIRE CAMP JEREMY EN FACE UCAD   Tél.: (221) 33 825 10 40  </a:t>
            </a:r>
          </a:p>
          <a:p>
            <a:pPr algn="ctr">
              <a:defRPr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 : Sepadcms@education.sn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2A319-22CD-4B9A-9987-1DFC767F841D}" type="slidenum">
              <a:rPr lang="en-GB" altLang="fr-FR" smtClean="0"/>
              <a:t>9</a:t>
            </a:fld>
            <a:endParaRPr lang="en-GB" altLang="fr-FR"/>
          </a:p>
        </p:txBody>
      </p:sp>
      <p:sp>
        <p:nvSpPr>
          <p:cNvPr id="7" name="Rectangle 6"/>
          <p:cNvSpPr/>
          <p:nvPr/>
        </p:nvSpPr>
        <p:spPr>
          <a:xfrm>
            <a:off x="467544" y="2705725"/>
            <a:ext cx="852526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QUELQUES REALISATIONS PHARES</a:t>
            </a:r>
            <a:endParaRPr lang="fr-FR" sz="4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965</Words>
  <Application>Microsoft Office PowerPoint</Application>
  <PresentationFormat>Affichage à l'écran (4:3)</PresentationFormat>
  <Paragraphs>130</Paragraphs>
  <Slides>14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13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8" baseType="lpstr">
      <vt:lpstr>Algerian</vt:lpstr>
      <vt:lpstr>Arial</vt:lpstr>
      <vt:lpstr>Arial Black</vt:lpstr>
      <vt:lpstr>Calibri</vt:lpstr>
      <vt:lpstr>Century Gothic</vt:lpstr>
      <vt:lpstr>Comic Sans MS</vt:lpstr>
      <vt:lpstr>Garamond</vt:lpstr>
      <vt:lpstr>Sitka Display</vt:lpstr>
      <vt:lpstr>Tahoma</vt:lpstr>
      <vt:lpstr>Times New Roman</vt:lpstr>
      <vt:lpstr>Trebuchet MS</vt:lpstr>
      <vt:lpstr>Wingdings</vt:lpstr>
      <vt:lpstr>Wingdings 3</vt:lpstr>
      <vt:lpstr>Brin</vt:lpstr>
      <vt:lpstr>Présentation PowerPoint</vt:lpstr>
      <vt:lpstr>Présentation PowerPoint</vt:lpstr>
      <vt:lpstr>PRESENTATION DE LA DCMS</vt:lpstr>
      <vt:lpstr>ORGANIGRAMME   </vt:lpstr>
      <vt:lpstr>MISSIONS DE LA DCMS 1/2</vt:lpstr>
      <vt:lpstr>MISSIONS DE LA DCMS 2/2</vt:lpstr>
      <vt:lpstr>CADRE INSTITUTIONNEL DE MULTISECTORIALITE 1/2</vt:lpstr>
      <vt:lpstr>CADRE INSTITUTIONNEL DE MULTISECTORIALITE 2/2</vt:lpstr>
      <vt:lpstr>Présentation PowerPoint</vt:lpstr>
      <vt:lpstr>ELABORATION D’OUTILS PEDAGOGIQUES (1/1) </vt:lpstr>
      <vt:lpstr>FORMATION PERSONNELS SUR LE PALUDISME (1/1) </vt:lpstr>
      <vt:lpstr>AUTRES ACTIVITES (1/1) </vt:lpstr>
      <vt:lpstr>PERSPECTIVES (1/1)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IEF</dc:creator>
  <cp:lastModifiedBy>Salimata Gueye</cp:lastModifiedBy>
  <cp:revision>302</cp:revision>
  <dcterms:created xsi:type="dcterms:W3CDTF">2016-03-26T05:21:00Z</dcterms:created>
  <dcterms:modified xsi:type="dcterms:W3CDTF">2023-09-13T14:55:20Z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27BFD631E4174E9F8F4EE5FAF4D45890_13</vt:lpwstr>
  </property>
  <property fmtid="{D5CDD505-2E9C-101B-9397-08002B2CF9AE}" pid="3" name="KSOProductBuildVer">
    <vt:lpwstr>1036-12.2.0.13201</vt:lpwstr>
  </property>
</Properties>
</file>