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258" r:id="rId4"/>
    <p:sldId id="327" r:id="rId5"/>
    <p:sldId id="259" r:id="rId6"/>
    <p:sldId id="330" r:id="rId7"/>
    <p:sldId id="260" r:id="rId8"/>
    <p:sldId id="325" r:id="rId9"/>
    <p:sldId id="329" r:id="rId10"/>
    <p:sldId id="328" r:id="rId11"/>
    <p:sldId id="326" r:id="rId12"/>
    <p:sldId id="277" r:id="rId13"/>
    <p:sldId id="281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5F24288-34DA-4857-8AB8-85C6C5637DB8}">
          <p14:sldIdLst>
            <p14:sldId id="256"/>
            <p14:sldId id="258"/>
            <p14:sldId id="327"/>
            <p14:sldId id="259"/>
            <p14:sldId id="330"/>
            <p14:sldId id="260"/>
            <p14:sldId id="325"/>
            <p14:sldId id="329"/>
          </p14:sldIdLst>
        </p14:section>
        <p14:section name="Section sans titre" id="{9499D66B-C30B-4304-9CF5-CB1D82C5B0AE}">
          <p14:sldIdLst>
            <p14:sldId id="328"/>
            <p14:sldId id="326"/>
            <p14:sldId id="277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4670" autoAdjust="0"/>
  </p:normalViewPr>
  <p:slideViewPr>
    <p:cSldViewPr>
      <p:cViewPr varScale="1">
        <p:scale>
          <a:sx n="103" d="100"/>
          <a:sy n="103" d="100"/>
        </p:scale>
        <p:origin x="177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55CC1-7CC2-4FB8-BE97-CFC4CF74E3AB}" type="datetimeFigureOut">
              <a:rPr lang="fr-FR" smtClean="0"/>
              <a:pPr/>
              <a:t>01/10/2023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C4EBF-4D4D-43FD-9F82-CF493F40609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557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849865-911F-4ADE-8F0C-3D30073F2F80}" type="slidenum">
              <a:rPr lang="fr-CA" smtClean="0"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fr-CA">
              <a:cs typeface="Times New Roman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366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CC4EBF-4D4D-43FD-9F82-CF493F406095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669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CC4EBF-4D4D-43FD-9F82-CF493F406095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126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95C63-FD02-40B7-99CC-5A2D7B9011A7}" type="datetime1">
              <a:rPr lang="fr-FR" smtClean="0"/>
              <a:pPr/>
              <a:t>01/10/2023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997918"/>
      </p:ext>
    </p:extLst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051F-F05F-42D7-8300-41B4D9B1ED8F}" type="datetime1">
              <a:rPr lang="fr-FR" smtClean="0"/>
              <a:pPr/>
              <a:t>01/10/2023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754294"/>
      </p:ext>
    </p:extLst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6EA0C-74AC-418F-AD46-008703015360}" type="datetime1">
              <a:rPr lang="fr-FR" smtClean="0"/>
              <a:pPr/>
              <a:t>01/10/2023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974074"/>
      </p:ext>
    </p:extLst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40458C"/>
                  </a:solidFill>
                </a:endParaRPr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40458C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40458C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40458C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40458C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40458C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40458C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40458C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40458C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pic>
        <p:nvPicPr>
          <p:cNvPr id="69" name="Picture 72" descr="logo_compl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10287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0" name="Object 73"/>
          <p:cNvGraphicFramePr>
            <a:graphicFrameLocks noChangeAspect="1"/>
          </p:cNvGraphicFramePr>
          <p:nvPr/>
        </p:nvGraphicFramePr>
        <p:xfrm>
          <a:off x="8027988" y="260350"/>
          <a:ext cx="8620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4" imgW="71999475" imgH="24326850" progId="">
                  <p:embed/>
                </p:oleObj>
              </mc:Choice>
              <mc:Fallback>
                <p:oleObj name="Document" r:id="rId4" imgW="71999475" imgH="24326850" progId="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63499"/>
                      <a:stretch>
                        <a:fillRect/>
                      </a:stretch>
                    </p:blipFill>
                    <p:spPr bwMode="auto">
                      <a:xfrm>
                        <a:off x="8027988" y="260350"/>
                        <a:ext cx="862012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904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63904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71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CC5F9-E457-4B2F-B2F0-880C232DD690}" type="datetime1">
              <a:rPr lang="fr-FR" smtClean="0">
                <a:solidFill>
                  <a:srgbClr val="40458C"/>
                </a:solidFill>
              </a:rPr>
              <a:pPr>
                <a:defRPr/>
              </a:pPr>
              <a:t>01/10/2023</a:t>
            </a:fld>
            <a:endParaRPr lang="fr-FR">
              <a:solidFill>
                <a:srgbClr val="40458C"/>
              </a:solidFill>
            </a:endParaRPr>
          </a:p>
        </p:txBody>
      </p:sp>
      <p:sp>
        <p:nvSpPr>
          <p:cNvPr id="72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40458C"/>
              </a:solidFill>
            </a:endParaRPr>
          </a:p>
        </p:txBody>
      </p:sp>
      <p:sp>
        <p:nvSpPr>
          <p:cNvPr id="73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19232-2D2E-4245-9B80-B699C1C5C739}" type="slidenum">
              <a:rPr lang="fr-FR">
                <a:solidFill>
                  <a:srgbClr val="40458C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852996"/>
      </p:ext>
    </p:extLst>
  </p:cSld>
  <p:clrMapOvr>
    <a:masterClrMapping/>
  </p:clrMapOvr>
  <p:transition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D6D7F-EEC9-44B7-BD26-FE844CF1A6C6}" type="datetime1">
              <a:rPr lang="fr-FR" smtClean="0">
                <a:solidFill>
                  <a:srgbClr val="40458C"/>
                </a:solidFill>
              </a:rPr>
              <a:pPr>
                <a:defRPr/>
              </a:pPr>
              <a:t>01/10/2023</a:t>
            </a:fld>
            <a:endParaRPr lang="fr-FR">
              <a:solidFill>
                <a:srgbClr val="40458C"/>
              </a:solidFill>
            </a:endParaRP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40458C"/>
              </a:solidFill>
            </a:endParaRP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E00A1-AC58-44CE-91D1-8F1F3AED0E83}" type="slidenum">
              <a:rPr lang="fr-FR">
                <a:solidFill>
                  <a:srgbClr val="40458C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122490"/>
      </p:ext>
    </p:extLst>
  </p:cSld>
  <p:clrMapOvr>
    <a:masterClrMapping/>
  </p:clrMapOvr>
  <p:transition>
    <p:blinds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68CD4-DDD8-4C7A-AFEA-F0EA13F42F1E}" type="datetime1">
              <a:rPr lang="fr-FR" smtClean="0">
                <a:solidFill>
                  <a:srgbClr val="40458C"/>
                </a:solidFill>
              </a:rPr>
              <a:pPr>
                <a:defRPr/>
              </a:pPr>
              <a:t>01/10/2023</a:t>
            </a:fld>
            <a:endParaRPr lang="fr-FR">
              <a:solidFill>
                <a:srgbClr val="40458C"/>
              </a:solidFill>
            </a:endParaRP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40458C"/>
              </a:solidFill>
            </a:endParaRP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FBFB7-51B3-4AEC-9218-ACEED5C0C445}" type="slidenum">
              <a:rPr lang="fr-FR">
                <a:solidFill>
                  <a:srgbClr val="40458C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542081"/>
      </p:ext>
    </p:extLst>
  </p:cSld>
  <p:clrMapOvr>
    <a:masterClrMapping/>
  </p:clrMapOvr>
  <p:transition>
    <p:blinds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F18C4-7D64-4938-9E16-C603A6C50AA7}" type="datetime1">
              <a:rPr lang="fr-FR" smtClean="0">
                <a:solidFill>
                  <a:srgbClr val="40458C"/>
                </a:solidFill>
              </a:rPr>
              <a:pPr>
                <a:defRPr/>
              </a:pPr>
              <a:t>01/10/2023</a:t>
            </a:fld>
            <a:endParaRPr lang="fr-FR">
              <a:solidFill>
                <a:srgbClr val="40458C"/>
              </a:solidFill>
            </a:endParaRPr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40458C"/>
              </a:solidFill>
            </a:endParaRP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60A3D-A76C-46C7-9DC0-4F36F0EB1315}" type="slidenum">
              <a:rPr lang="fr-FR">
                <a:solidFill>
                  <a:srgbClr val="40458C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573692"/>
      </p:ext>
    </p:extLst>
  </p:cSld>
  <p:clrMapOvr>
    <a:masterClrMapping/>
  </p:clrMapOvr>
  <p:transition>
    <p:blinds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4540C-937A-4BCC-B935-39C3D253135F}" type="datetime1">
              <a:rPr lang="fr-FR" smtClean="0">
                <a:solidFill>
                  <a:srgbClr val="40458C"/>
                </a:solidFill>
              </a:rPr>
              <a:pPr>
                <a:defRPr/>
              </a:pPr>
              <a:t>01/10/2023</a:t>
            </a:fld>
            <a:endParaRPr lang="fr-FR">
              <a:solidFill>
                <a:srgbClr val="40458C"/>
              </a:solidFill>
            </a:endParaRPr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40458C"/>
              </a:solidFill>
            </a:endParaRPr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3B176-3AD9-4B20-8B67-4090131565F4}" type="slidenum">
              <a:rPr lang="fr-FR">
                <a:solidFill>
                  <a:srgbClr val="40458C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185045"/>
      </p:ext>
    </p:extLst>
  </p:cSld>
  <p:clrMapOvr>
    <a:masterClrMapping/>
  </p:clrMapOvr>
  <p:transition>
    <p:blinds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BF9B6-6038-4507-B832-5DD7AD0672C3}" type="datetime1">
              <a:rPr lang="fr-FR" smtClean="0">
                <a:solidFill>
                  <a:srgbClr val="40458C"/>
                </a:solidFill>
              </a:rPr>
              <a:pPr>
                <a:defRPr/>
              </a:pPr>
              <a:t>01/10/2023</a:t>
            </a:fld>
            <a:endParaRPr lang="fr-FR">
              <a:solidFill>
                <a:srgbClr val="40458C"/>
              </a:solidFill>
            </a:endParaRP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40458C"/>
              </a:solidFill>
            </a:endParaRP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E0EEA-CDCD-47E5-8032-2B3A6CA8B489}" type="slidenum">
              <a:rPr lang="fr-FR">
                <a:solidFill>
                  <a:srgbClr val="40458C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468901"/>
      </p:ext>
    </p:extLst>
  </p:cSld>
  <p:clrMapOvr>
    <a:masterClrMapping/>
  </p:clrMapOvr>
  <p:transition>
    <p:blinds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33073-45ED-4A79-A338-4ED20A135732}" type="datetime1">
              <a:rPr lang="fr-FR" smtClean="0">
                <a:solidFill>
                  <a:srgbClr val="40458C"/>
                </a:solidFill>
              </a:rPr>
              <a:pPr>
                <a:defRPr/>
              </a:pPr>
              <a:t>01/10/2023</a:t>
            </a:fld>
            <a:endParaRPr lang="fr-FR">
              <a:solidFill>
                <a:srgbClr val="40458C"/>
              </a:solidFill>
            </a:endParaRPr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40458C"/>
              </a:solidFill>
            </a:endParaRP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20790-8A72-4D39-BA71-836441AD0488}" type="slidenum">
              <a:rPr lang="fr-FR">
                <a:solidFill>
                  <a:srgbClr val="40458C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951679"/>
      </p:ext>
    </p:extLst>
  </p:cSld>
  <p:clrMapOvr>
    <a:masterClrMapping/>
  </p:clrMapOvr>
  <p:transition>
    <p:blinds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A1D34-7C16-4C51-A68A-065DC881F491}" type="datetime1">
              <a:rPr lang="fr-FR" smtClean="0">
                <a:solidFill>
                  <a:srgbClr val="40458C"/>
                </a:solidFill>
              </a:rPr>
              <a:pPr>
                <a:defRPr/>
              </a:pPr>
              <a:t>01/10/2023</a:t>
            </a:fld>
            <a:endParaRPr lang="fr-FR">
              <a:solidFill>
                <a:srgbClr val="40458C"/>
              </a:solidFill>
            </a:endParaRPr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40458C"/>
              </a:solidFill>
            </a:endParaRP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CCEC7-CAEB-410C-8633-568EA5B529D9}" type="slidenum">
              <a:rPr lang="fr-FR">
                <a:solidFill>
                  <a:srgbClr val="40458C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35332"/>
      </p:ext>
    </p:extLst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EDA0-8FB9-4C05-9D2E-9A06BF274B7B}" type="datetime1">
              <a:rPr lang="fr-FR" smtClean="0"/>
              <a:pPr/>
              <a:t>01/10/2023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118028"/>
      </p:ext>
    </p:extLst>
  </p:cSld>
  <p:clrMapOvr>
    <a:masterClrMapping/>
  </p:clrMapOvr>
  <p:transition>
    <p:blinds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BD295-7ABF-4838-83EE-77BC9B569D3F}" type="datetime1">
              <a:rPr lang="fr-FR" smtClean="0">
                <a:solidFill>
                  <a:srgbClr val="40458C"/>
                </a:solidFill>
              </a:rPr>
              <a:pPr>
                <a:defRPr/>
              </a:pPr>
              <a:t>01/10/2023</a:t>
            </a:fld>
            <a:endParaRPr lang="fr-FR">
              <a:solidFill>
                <a:srgbClr val="40458C"/>
              </a:solidFill>
            </a:endParaRPr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40458C"/>
              </a:solidFill>
            </a:endParaRP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EC7AD-6FDD-4ECA-95CC-807F34005518}" type="slidenum">
              <a:rPr lang="fr-FR">
                <a:solidFill>
                  <a:srgbClr val="40458C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431404"/>
      </p:ext>
    </p:extLst>
  </p:cSld>
  <p:clrMapOvr>
    <a:masterClrMapping/>
  </p:clrMapOvr>
  <p:transition>
    <p:blinds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CE484-4736-4A5B-84E8-C3DF25AB25D6}" type="datetime1">
              <a:rPr lang="fr-FR" smtClean="0">
                <a:solidFill>
                  <a:srgbClr val="40458C"/>
                </a:solidFill>
              </a:rPr>
              <a:pPr>
                <a:defRPr/>
              </a:pPr>
              <a:t>01/10/2023</a:t>
            </a:fld>
            <a:endParaRPr lang="fr-FR">
              <a:solidFill>
                <a:srgbClr val="40458C"/>
              </a:solidFill>
            </a:endParaRP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40458C"/>
              </a:solidFill>
            </a:endParaRP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9EC87-1F1A-4081-B6F6-2A886CA14D4B}" type="slidenum">
              <a:rPr lang="fr-FR">
                <a:solidFill>
                  <a:srgbClr val="40458C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473427"/>
      </p:ext>
    </p:extLst>
  </p:cSld>
  <p:clrMapOvr>
    <a:masterClrMapping/>
  </p:clrMapOvr>
  <p:transition>
    <p:blinds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81527-F662-4A47-9966-AA51FBC3286A}" type="datetime1">
              <a:rPr lang="fr-FR" smtClean="0">
                <a:solidFill>
                  <a:srgbClr val="40458C"/>
                </a:solidFill>
              </a:rPr>
              <a:pPr>
                <a:defRPr/>
              </a:pPr>
              <a:t>01/10/2023</a:t>
            </a:fld>
            <a:endParaRPr lang="fr-FR">
              <a:solidFill>
                <a:srgbClr val="40458C"/>
              </a:solidFill>
            </a:endParaRP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40458C"/>
              </a:solidFill>
            </a:endParaRP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1293C-0640-4ED1-935D-5F698633E01C}" type="slidenum">
              <a:rPr lang="fr-FR">
                <a:solidFill>
                  <a:srgbClr val="40458C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86361"/>
      </p:ext>
    </p:extLst>
  </p:cSld>
  <p:clrMapOvr>
    <a:masterClrMapping/>
  </p:clrMapOvr>
  <p:transition>
    <p:blinds dir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 preserve="1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3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44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5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6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7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8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9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0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1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2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3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4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5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6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7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8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9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0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1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2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3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4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5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14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5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6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7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8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1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2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3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4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5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6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8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9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0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1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2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3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4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5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6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7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8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9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0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1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2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3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</p:grpSp>
        <p:sp>
          <p:nvSpPr>
            <p:cNvPr id="7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40458C"/>
                </a:solidFill>
              </a:endParaRPr>
            </a:p>
          </p:txBody>
        </p:sp>
        <p:sp>
          <p:nvSpPr>
            <p:cNvPr id="8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40458C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9" name="Group 59"/>
            <p:cNvGrpSpPr>
              <a:grpSpLocks/>
            </p:cNvGrpSpPr>
            <p:nvPr/>
          </p:nvGrpSpPr>
          <p:grpSpPr bwMode="auto">
            <a:xfrm>
              <a:off x="261" y="1342"/>
              <a:ext cx="1124" cy="2876"/>
              <a:chOff x="96" y="916"/>
              <a:chExt cx="2208" cy="2876"/>
            </a:xfrm>
          </p:grpSpPr>
          <p:sp>
            <p:nvSpPr>
              <p:cNvPr id="10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40458C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1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40458C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2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116 w 43195"/>
                  <a:gd name="T1" fmla="*/ 0 h 43200"/>
                  <a:gd name="T2" fmla="*/ 0 w 43195"/>
                  <a:gd name="T3" fmla="*/ 123 h 43200"/>
                  <a:gd name="T4" fmla="*/ 119 w 43195"/>
                  <a:gd name="T5" fmla="*/ 12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40458C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pic>
        <p:nvPicPr>
          <p:cNvPr id="66" name="Picture 68" descr="logo_compl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10287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7" name="Object 69"/>
          <p:cNvGraphicFramePr>
            <a:graphicFrameLocks noChangeAspect="1"/>
          </p:cNvGraphicFramePr>
          <p:nvPr/>
        </p:nvGraphicFramePr>
        <p:xfrm>
          <a:off x="8027988" y="260350"/>
          <a:ext cx="8620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4" imgW="71999475" imgH="24326850" progId="">
                  <p:embed/>
                </p:oleObj>
              </mc:Choice>
              <mc:Fallback>
                <p:oleObj name="Document" r:id="rId4" imgW="71999475" imgH="24326850" progId="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63499"/>
                      <a:stretch>
                        <a:fillRect/>
                      </a:stretch>
                    </p:blipFill>
                    <p:spPr bwMode="auto">
                      <a:xfrm>
                        <a:off x="8027988" y="260350"/>
                        <a:ext cx="862012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CD88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40458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B7C1EB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'image de la bibliothèque 2"/>
          <p:cNvSpPr>
            <a:spLocks noGrp="1"/>
          </p:cNvSpPr>
          <p:nvPr>
            <p:ph type="clipArt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 de la bibliothèque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8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D0EB5-4AEC-4945-BEE0-250AE10719F7}" type="datetime1">
              <a:rPr lang="fr-FR" smtClean="0">
                <a:solidFill>
                  <a:srgbClr val="40458C"/>
                </a:solidFill>
              </a:rPr>
              <a:pPr>
                <a:defRPr/>
              </a:pPr>
              <a:t>01/10/2023</a:t>
            </a:fld>
            <a:endParaRPr lang="fr-FR">
              <a:solidFill>
                <a:srgbClr val="40458C"/>
              </a:solidFill>
            </a:endParaRPr>
          </a:p>
        </p:txBody>
      </p:sp>
      <p:sp>
        <p:nvSpPr>
          <p:cNvPr id="69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40458C"/>
              </a:solidFill>
            </a:endParaRPr>
          </a:p>
        </p:txBody>
      </p:sp>
      <p:sp>
        <p:nvSpPr>
          <p:cNvPr id="70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1B1C0-42CA-45B5-96D8-96DF13D9DF8A}" type="slidenum">
              <a:rPr lang="fr-FR">
                <a:solidFill>
                  <a:srgbClr val="40458C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77466"/>
      </p:ext>
    </p:extLst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8A1D-6AE1-49AE-8408-2E5DDCBD46C5}" type="datetime1">
              <a:rPr lang="fr-FR" smtClean="0"/>
              <a:pPr/>
              <a:t>01/10/2023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7865637"/>
      </p:ext>
    </p:extLst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95436-7A2D-4920-9673-E8EF084B6E83}" type="datetime1">
              <a:rPr lang="fr-FR" smtClean="0"/>
              <a:pPr/>
              <a:t>01/10/2023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129659"/>
      </p:ext>
    </p:extLst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8218-BC60-4B72-B59A-7484F33D9F94}" type="datetime1">
              <a:rPr lang="fr-FR" smtClean="0"/>
              <a:pPr/>
              <a:t>01/10/2023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322799"/>
      </p:ext>
    </p:extLst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B6A3-685B-4E60-922F-8E463737CE7E}" type="datetime1">
              <a:rPr lang="fr-FR" smtClean="0"/>
              <a:pPr/>
              <a:t>01/10/2023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810549"/>
      </p:ext>
    </p:extLst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713ED-6C90-4C89-A82C-E22FEE9F64A0}" type="datetime1">
              <a:rPr lang="fr-FR" smtClean="0"/>
              <a:pPr/>
              <a:t>01/10/2023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152943"/>
      </p:ext>
    </p:extLst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03D7-B960-49D5-9DF6-DEEFE4EEC984}" type="datetime1">
              <a:rPr lang="fr-FR" smtClean="0"/>
              <a:pPr/>
              <a:t>01/10/2023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510433"/>
      </p:ext>
    </p:extLst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C530-E8D4-4D08-91EC-F98CC69B7A3D}" type="datetime1">
              <a:rPr lang="fr-FR" smtClean="0"/>
              <a:pPr/>
              <a:t>01/10/2023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976927"/>
      </p:ext>
    </p:extLst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EF94-2914-4C54-BF12-62CA86B1EA36}" type="datetime1">
              <a:rPr lang="fr-FR" smtClean="0"/>
              <a:pPr/>
              <a:t>01/10/2023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DECED-B7DA-4A5E-9F59-F1A65A4664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06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blinds dir="vert"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4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41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2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73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74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75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76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77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78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79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80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81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82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83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84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85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86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87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88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89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90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91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92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93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1042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3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44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45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46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47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48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49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0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1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2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3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4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6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7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8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9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60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61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62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63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64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65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66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67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68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69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70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71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FR">
                    <a:solidFill>
                      <a:srgbClr val="40458C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</p:grpSp>
        <p:sp>
          <p:nvSpPr>
            <p:cNvPr id="103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40458C"/>
                </a:solidFill>
              </a:endParaRPr>
            </a:p>
          </p:txBody>
        </p:sp>
        <p:sp>
          <p:nvSpPr>
            <p:cNvPr id="103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40458C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037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40458C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3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40458C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4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116 w 43195"/>
                  <a:gd name="T1" fmla="*/ 0 h 43200"/>
                  <a:gd name="T2" fmla="*/ 0 w 43195"/>
                  <a:gd name="T3" fmla="*/ 123 h 43200"/>
                  <a:gd name="T4" fmla="*/ 119 w 43195"/>
                  <a:gd name="T5" fmla="*/ 12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40458C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638015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638016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3801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56C9BB2-828D-40A0-9512-559690083E2E}" type="datetime1">
              <a:rPr lang="fr-FR" smtClean="0">
                <a:solidFill>
                  <a:srgbClr val="40458C"/>
                </a:solidFill>
              </a:rPr>
              <a:pPr>
                <a:defRPr/>
              </a:pPr>
              <a:t>01/10/2023</a:t>
            </a:fld>
            <a:endParaRPr lang="fr-FR">
              <a:solidFill>
                <a:srgbClr val="40458C"/>
              </a:solidFill>
            </a:endParaRPr>
          </a:p>
        </p:txBody>
      </p:sp>
      <p:sp>
        <p:nvSpPr>
          <p:cNvPr id="63801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>
              <a:solidFill>
                <a:srgbClr val="40458C"/>
              </a:solidFill>
            </a:endParaRPr>
          </a:p>
        </p:txBody>
      </p:sp>
      <p:sp>
        <p:nvSpPr>
          <p:cNvPr id="63801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B9B871E0-4E62-475A-8179-C5186B17D692}" type="slidenum">
              <a:rPr lang="fr-FR">
                <a:solidFill>
                  <a:srgbClr val="40458C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40458C"/>
              </a:solidFill>
            </a:endParaRPr>
          </a:p>
        </p:txBody>
      </p:sp>
      <p:pic>
        <p:nvPicPr>
          <p:cNvPr id="1032" name="Picture 68" descr="logo_complet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10287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33" name="Object 69"/>
          <p:cNvGraphicFramePr>
            <a:graphicFrameLocks noChangeAspect="1"/>
          </p:cNvGraphicFramePr>
          <p:nvPr/>
        </p:nvGraphicFramePr>
        <p:xfrm>
          <a:off x="8027988" y="260350"/>
          <a:ext cx="8620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16" imgW="71999475" imgH="24326850" progId="">
                  <p:embed/>
                </p:oleObj>
              </mc:Choice>
              <mc:Fallback>
                <p:oleObj name="Document" r:id="rId16" imgW="71999475" imgH="24326850" progId="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63499"/>
                      <a:stretch>
                        <a:fillRect/>
                      </a:stretch>
                    </p:blipFill>
                    <p:spPr bwMode="auto">
                      <a:xfrm>
                        <a:off x="8027988" y="260350"/>
                        <a:ext cx="862012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CD88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40458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B7C1EB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091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8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8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38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38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0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380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0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380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015" grpId="0"/>
      <p:bldP spid="638016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80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380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80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380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80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380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80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380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80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380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8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42848" y="1928480"/>
            <a:ext cx="8429684" cy="1860560"/>
          </a:xfr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81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fr-FR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40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COLLABORATION ANACIM/PNLP  </a:t>
            </a:r>
            <a:br>
              <a:rPr lang="fr-FR" sz="3600" dirty="0">
                <a:effectLst/>
                <a:latin typeface="Bookman Old Style" pitchFamily="18" charset="0"/>
              </a:rPr>
            </a:br>
            <a:endParaRPr lang="fr-FR" sz="3200" dirty="0">
              <a:latin typeface="Bookman Old Style" pitchFamily="18" charset="0"/>
            </a:endParaRPr>
          </a:p>
        </p:txBody>
      </p:sp>
      <p:sp>
        <p:nvSpPr>
          <p:cNvPr id="14" name="Sous-titre 13"/>
          <p:cNvSpPr>
            <a:spLocks noGrp="1"/>
          </p:cNvSpPr>
          <p:nvPr>
            <p:ph type="subTitle" idx="1"/>
          </p:nvPr>
        </p:nvSpPr>
        <p:spPr>
          <a:xfrm>
            <a:off x="1357290" y="4000504"/>
            <a:ext cx="6400800" cy="1752600"/>
          </a:xfrm>
        </p:spPr>
        <p:txBody>
          <a:bodyPr/>
          <a:lstStyle/>
          <a:p>
            <a:endParaRPr lang="fr-FR" b="1" dirty="0"/>
          </a:p>
          <a:p>
            <a:endParaRPr lang="fr-FR" b="1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>
          <a:xfrm>
            <a:off x="3124200" y="5753104"/>
            <a:ext cx="2887960" cy="633309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fr-CA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Dakar, </a:t>
            </a:r>
            <a:r>
              <a:rPr lang="fr-CA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le 13 Septembre 2023 </a:t>
            </a:r>
            <a:r>
              <a:rPr lang="fr-CA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Par Mariama Diouf </a:t>
            </a:r>
            <a:r>
              <a:rPr lang="fr-CA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Bathily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10" name="Imag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2" y="3857628"/>
            <a:ext cx="1552575" cy="103947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214546" y="4857760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Agence Nationale de l’Aviation Civile et de la Météorologie (ANACIM)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977786"/>
      </p:ext>
    </p:extLst>
  </p:cSld>
  <p:clrMapOvr>
    <a:masterClrMapping/>
  </p:clrMapOvr>
  <p:transition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fr-FR" sz="3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DEFIS?</a:t>
            </a:r>
          </a:p>
        </p:txBody>
      </p:sp>
      <p:sp>
        <p:nvSpPr>
          <p:cNvPr id="4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457200" y="1421014"/>
            <a:ext cx="8095515" cy="4114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Ø"/>
            </a:pPr>
            <a:r>
              <a:rPr lang="fr-FR" sz="2800" dirty="0"/>
              <a:t>Approches différentes</a:t>
            </a:r>
            <a:r>
              <a:rPr lang="fr-FR" sz="2800" i="1" dirty="0"/>
              <a:t>.</a:t>
            </a:r>
          </a:p>
          <a:p>
            <a:pPr>
              <a:buFont typeface="Wingdings" charset="2"/>
              <a:buChar char="Ø"/>
            </a:pPr>
            <a:r>
              <a:rPr lang="fr-FR" sz="2800" i="1" dirty="0"/>
              <a:t>Renforcer la recherche entre climat et santé </a:t>
            </a:r>
          </a:p>
          <a:p>
            <a:pPr>
              <a:buFont typeface="Wingdings" charset="2"/>
              <a:buChar char="Ø"/>
            </a:pPr>
            <a:r>
              <a:rPr lang="fr-FR" sz="2800" i="1" dirty="0"/>
              <a:t>Sortie périodique et diffusion large des alertes</a:t>
            </a:r>
          </a:p>
          <a:p>
            <a:pPr>
              <a:buFont typeface="Wingdings" charset="2"/>
              <a:buChar char="Ø"/>
            </a:pPr>
            <a:r>
              <a:rPr lang="fr-FR" sz="2800" i="1" dirty="0"/>
              <a:t>Engagement continu des parties prenantes</a:t>
            </a:r>
          </a:p>
          <a:p>
            <a:pPr marL="0" indent="0">
              <a:buNone/>
            </a:pPr>
            <a:endParaRPr lang="fr-FR" sz="2800" i="1" dirty="0"/>
          </a:p>
          <a:p>
            <a:pPr>
              <a:buFont typeface="Wingdings" charset="2"/>
              <a:buChar char="Ø"/>
            </a:pPr>
            <a:endParaRPr lang="fr-FR" sz="2800" i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624494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3315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ahoma"/>
                <a:ea typeface="+mj-ea"/>
                <a:cs typeface="Times New Roman"/>
              </a:rPr>
              <a:t>CONCLUSION</a:t>
            </a:r>
            <a:endParaRPr lang="fr-FR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323528" y="1249791"/>
            <a:ext cx="8280920" cy="560821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spcBef>
                <a:spcPts val="0"/>
              </a:spcBef>
              <a:buClr>
                <a:srgbClr val="6F89F7"/>
              </a:buClr>
              <a:buNone/>
              <a:defRPr/>
            </a:pPr>
            <a:endParaRPr lang="fr-FR" sz="28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un contexte de CC, il est 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nécessaire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d’intégrer la dimension climat: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la prise de décision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la planification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les objectifs de développement surtout dans un secteur aussi important que la santé</a:t>
            </a:r>
          </a:p>
          <a:p>
            <a:pPr marL="0" indent="0" algn="just">
              <a:buNone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fourniture de services climatiques </a:t>
            </a:r>
            <a:r>
              <a:rPr lang="fr-FR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fondés sur la science,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permet de mettre en place des systèmes d’alerte précoce qui mènent à l’action notamment la réduction des risques sanitaires</a:t>
            </a:r>
            <a:r>
              <a:rPr lang="fr-FR" sz="4000" dirty="0"/>
              <a:t>.</a:t>
            </a:r>
          </a:p>
          <a:p>
            <a:pPr algn="just" eaLnBrk="1" hangingPunct="1">
              <a:spcBef>
                <a:spcPts val="0"/>
              </a:spcBef>
              <a:buClr>
                <a:srgbClr val="6F89F7"/>
              </a:buClr>
              <a:buNone/>
              <a:defRPr/>
            </a:pPr>
            <a:endParaRPr lang="fr-FR" sz="4000" dirty="0">
              <a:solidFill>
                <a:schemeClr val="tx2">
                  <a:lumMod val="75000"/>
                </a:schemeClr>
              </a:solidFill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F89F7"/>
              </a:buClr>
              <a:buSzPct val="110000"/>
              <a:buNone/>
              <a:tabLst/>
              <a:defRPr/>
            </a:pPr>
            <a:endParaRPr kumimoji="0" lang="fr-FR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F89F7"/>
              </a:buClr>
              <a:buSzPct val="110000"/>
              <a:buFont typeface="Wingdings" pitchFamily="2" charset="2"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+mn-ea"/>
              <a:cs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F89F7"/>
              </a:buClr>
              <a:buSzPct val="110000"/>
              <a:buFont typeface="Wingdings" pitchFamily="2" charset="2"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+mn-ea"/>
              <a:cs typeface="Times New Roman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>
                <a:solidFill>
                  <a:schemeClr val="tx2"/>
                </a:solidFill>
              </a:rPr>
              <a:pPr/>
              <a:t>11</a:t>
            </a:fld>
            <a:endParaRPr lang="fr-F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57898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fr-F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548680"/>
            <a:ext cx="7632848" cy="5807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756947"/>
      </p:ext>
    </p:extLst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fr-FR" sz="3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COLLABORER</a:t>
            </a:r>
          </a:p>
        </p:txBody>
      </p:sp>
      <p:sp>
        <p:nvSpPr>
          <p:cNvPr id="2458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253124" y="1196752"/>
            <a:ext cx="8429684" cy="435771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b="1" dirty="0">
                <a:solidFill>
                  <a:schemeClr val="bg2"/>
                </a:solidFill>
              </a:rPr>
              <a:t>P</a:t>
            </a:r>
          </a:p>
        </p:txBody>
      </p:sp>
      <p:sp>
        <p:nvSpPr>
          <p:cNvPr id="24582" name="AutoShape 23"/>
          <p:cNvSpPr>
            <a:spLocks noChangeArrowheads="1"/>
          </p:cNvSpPr>
          <p:nvPr/>
        </p:nvSpPr>
        <p:spPr bwMode="auto">
          <a:xfrm rot="5400000">
            <a:off x="-2196306" y="1896269"/>
            <a:ext cx="4392612" cy="36004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1085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07" y="8299"/>
                </a:moveTo>
                <a:cubicBezTo>
                  <a:pt x="2540" y="4042"/>
                  <a:pt x="6394" y="1079"/>
                  <a:pt x="10800" y="1080"/>
                </a:cubicBezTo>
                <a:cubicBezTo>
                  <a:pt x="15205" y="1080"/>
                  <a:pt x="19059" y="4042"/>
                  <a:pt x="20192" y="8299"/>
                </a:cubicBezTo>
                <a:lnTo>
                  <a:pt x="21236" y="8021"/>
                </a:lnTo>
                <a:cubicBezTo>
                  <a:pt x="19977" y="3291"/>
                  <a:pt x="15694" y="-1"/>
                  <a:pt x="10799" y="0"/>
                </a:cubicBezTo>
                <a:cubicBezTo>
                  <a:pt x="5905" y="0"/>
                  <a:pt x="1622" y="3291"/>
                  <a:pt x="363" y="8021"/>
                </a:cubicBezTo>
                <a:lnTo>
                  <a:pt x="1407" y="8299"/>
                </a:lnTo>
                <a:close/>
              </a:path>
            </a:pathLst>
          </a:custGeom>
          <a:gradFill rotWithShape="1">
            <a:gsLst>
              <a:gs pos="0">
                <a:srgbClr val="DDDDDD">
                  <a:alpha val="89998"/>
                </a:srgbClr>
              </a:gs>
              <a:gs pos="100000">
                <a:srgbClr val="6666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4583" name="Oval 5"/>
          <p:cNvSpPr>
            <a:spLocks noChangeArrowheads="1"/>
          </p:cNvSpPr>
          <p:nvPr/>
        </p:nvSpPr>
        <p:spPr bwMode="auto">
          <a:xfrm>
            <a:off x="1285875" y="2000250"/>
            <a:ext cx="1081088" cy="287338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fr-FR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24584" name="Oval 6"/>
          <p:cNvSpPr>
            <a:spLocks noChangeArrowheads="1"/>
          </p:cNvSpPr>
          <p:nvPr/>
        </p:nvSpPr>
        <p:spPr bwMode="auto">
          <a:xfrm>
            <a:off x="1428750" y="2857500"/>
            <a:ext cx="1081088" cy="28733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fr-FR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  <a:t>II</a:t>
            </a:r>
          </a:p>
        </p:txBody>
      </p:sp>
      <p:sp>
        <p:nvSpPr>
          <p:cNvPr id="24585" name="Oval 7"/>
          <p:cNvSpPr>
            <a:spLocks noChangeArrowheads="1"/>
          </p:cNvSpPr>
          <p:nvPr/>
        </p:nvSpPr>
        <p:spPr bwMode="auto">
          <a:xfrm>
            <a:off x="1453275" y="3821229"/>
            <a:ext cx="1081087" cy="327157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  <a:t>III</a:t>
            </a:r>
          </a:p>
        </p:txBody>
      </p:sp>
      <p:sp>
        <p:nvSpPr>
          <p:cNvPr id="535561" name="Rectangle 9"/>
          <p:cNvSpPr>
            <a:spLocks noChangeArrowheads="1"/>
          </p:cNvSpPr>
          <p:nvPr/>
        </p:nvSpPr>
        <p:spPr bwMode="auto">
          <a:xfrm>
            <a:off x="2071688" y="1928813"/>
            <a:ext cx="624471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000" b="1" cap="small" dirty="0">
              <a:solidFill>
                <a:srgbClr val="0070C0"/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24587" name="Rectangle 10"/>
          <p:cNvSpPr>
            <a:spLocks noChangeArrowheads="1"/>
          </p:cNvSpPr>
          <p:nvPr/>
        </p:nvSpPr>
        <p:spPr bwMode="auto">
          <a:xfrm>
            <a:off x="2428860" y="2928934"/>
            <a:ext cx="5887541" cy="571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lvl="1"/>
            <a:r>
              <a:rPr lang="en-US" sz="1400" b="1" dirty="0">
                <a:latin typeface="Arial Black" pitchFamily="34" charset="0"/>
                <a:cs typeface="Times New Roman" pitchFamily="18" charset="0"/>
              </a:rPr>
              <a:t>  </a:t>
            </a:r>
            <a:endParaRPr lang="fr-FR" sz="1400" b="1" dirty="0">
              <a:solidFill>
                <a:srgbClr val="0070C0"/>
              </a:solidFill>
              <a:latin typeface="Arial Black" pitchFamily="34" charset="0"/>
            </a:endParaRPr>
          </a:p>
          <a:p>
            <a:pPr marL="0" lvl="1"/>
            <a:endParaRPr lang="fr-FR" sz="1600" b="1" dirty="0">
              <a:solidFill>
                <a:srgbClr val="0070C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588" name="Rectangle 11"/>
          <p:cNvSpPr>
            <a:spLocks noChangeArrowheads="1"/>
          </p:cNvSpPr>
          <p:nvPr/>
        </p:nvSpPr>
        <p:spPr bwMode="auto">
          <a:xfrm>
            <a:off x="2553208" y="3862636"/>
            <a:ext cx="631958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z="1400" b="1" dirty="0">
              <a:latin typeface="Arial Black" pitchFamily="34" charset="0"/>
            </a:endParaRPr>
          </a:p>
          <a:p>
            <a:endParaRPr lang="fr-FR" sz="1400" b="1" dirty="0">
              <a:latin typeface="Arial Black" pitchFamily="34" charset="0"/>
            </a:endParaRPr>
          </a:p>
          <a:p>
            <a:endParaRPr lang="fr-FR" sz="1400" b="1" dirty="0">
              <a:solidFill>
                <a:srgbClr val="0070C0"/>
              </a:solidFill>
              <a:latin typeface="Arial Black" pitchFamily="34" charset="0"/>
            </a:endParaRPr>
          </a:p>
          <a:p>
            <a:endParaRPr lang="fr-FR" sz="1400" b="1" dirty="0"/>
          </a:p>
          <a:p>
            <a:pPr>
              <a:buFont typeface="Arial" charset="0"/>
              <a:buChar char="•"/>
            </a:pPr>
            <a:endParaRPr lang="fr-FR" sz="1400" b="1" dirty="0">
              <a:solidFill>
                <a:srgbClr val="40458C"/>
              </a:solidFill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535565" name="Rectangle 13"/>
          <p:cNvSpPr>
            <a:spLocks noChangeArrowheads="1"/>
          </p:cNvSpPr>
          <p:nvPr/>
        </p:nvSpPr>
        <p:spPr bwMode="auto">
          <a:xfrm>
            <a:off x="1643042" y="5013176"/>
            <a:ext cx="6230937" cy="3603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fr-FR" sz="2000" b="1" dirty="0">
                <a:solidFill>
                  <a:srgbClr val="C00000"/>
                </a:solidFill>
                <a:latin typeface="Tahoma" pitchFamily="34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428414" y="2568609"/>
            <a:ext cx="3888432" cy="642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QUI?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85547" y="3460926"/>
            <a:ext cx="3888432" cy="642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569192" y="1670185"/>
            <a:ext cx="3888432" cy="642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POURQUOI?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1285878" y="4617111"/>
            <a:ext cx="1081087" cy="28733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  <a:t>IV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796372" y="4284196"/>
            <a:ext cx="3888432" cy="642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DEFIS</a:t>
            </a:r>
          </a:p>
        </p:txBody>
      </p:sp>
    </p:spTree>
    <p:extLst>
      <p:ext uri="{BB962C8B-B14F-4D97-AF65-F5344CB8AC3E}">
        <p14:creationId xmlns:p14="http://schemas.microsoft.com/office/powerpoint/2010/main" val="1977213794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5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0" dur="2000"/>
                                        <p:tgtEl>
                                          <p:spTgt spid="535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554" grpId="0" animBg="1"/>
      <p:bldP spid="53556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32656"/>
            <a:ext cx="7200799" cy="602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2727"/>
      </p:ext>
    </p:extLst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fr-FR" sz="3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POURQUOI? </a:t>
            </a:r>
          </a:p>
        </p:txBody>
      </p:sp>
      <p:sp>
        <p:nvSpPr>
          <p:cNvPr id="4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457200" y="1785938"/>
            <a:ext cx="8363272" cy="45704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Le climat influence considérablement la répartition géographique et l’épidémiologie du Paludisme</a:t>
            </a:r>
          </a:p>
          <a:p>
            <a:r>
              <a:rPr lang="fr-FR" dirty="0">
                <a:cs typeface="Times New Roman" panose="02020603050405020304" pitchFamily="18" charset="0"/>
              </a:rPr>
              <a:t>Il influe également sur la répartition et l’abondance des anophèles vecteurs, de même que sur la modulation du contact homme- vecteur.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z="1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fr-FR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21345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fr-FR" sz="3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POURQUOI? </a:t>
            </a:r>
          </a:p>
        </p:txBody>
      </p:sp>
      <p:sp>
        <p:nvSpPr>
          <p:cNvPr id="4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457200" y="1785938"/>
            <a:ext cx="8363272" cy="45704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dirty="0"/>
              <a:t>Améliorer la connaissance du risque sanitaire d’ordre climatique</a:t>
            </a:r>
          </a:p>
          <a:p>
            <a:r>
              <a:rPr lang="fr-FR" sz="2400" dirty="0"/>
              <a:t>Améliorer les capacités de résilience des communautés face aux vulnérabilités, risques sanitaires liés au climat </a:t>
            </a:r>
          </a:p>
          <a:p>
            <a:r>
              <a:rPr lang="fr-FR" sz="2400" dirty="0">
                <a:cs typeface="Times New Roman" panose="02020603050405020304" pitchFamily="18" charset="0"/>
              </a:rPr>
              <a:t>Réduire  les impacts sur la santé liés au climat et réduire les risques de pertes en vies humaines, matérielles et économiques</a:t>
            </a:r>
          </a:p>
          <a:p>
            <a:r>
              <a:rPr lang="fr-FR" sz="2400" dirty="0">
                <a:cs typeface="Times New Roman" panose="02020603050405020304" pitchFamily="18" charset="0"/>
              </a:rPr>
              <a:t>Assurer une meilleure prévention et gestion des aléas climatiques</a:t>
            </a:r>
          </a:p>
          <a:p>
            <a:r>
              <a:rPr lang="fr-FR" sz="2400" dirty="0">
                <a:cs typeface="Times New Roman" panose="02020603050405020304" pitchFamily="18" charset="0"/>
              </a:rPr>
              <a:t>Faciliter les interventions d’urgence sanitaire</a:t>
            </a:r>
          </a:p>
          <a:p>
            <a:endParaRPr lang="fr-FR" sz="24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z="1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fr-FR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046484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fr-FR" sz="3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PAR QUI?</a:t>
            </a:r>
          </a:p>
        </p:txBody>
      </p:sp>
      <p:sp>
        <p:nvSpPr>
          <p:cNvPr id="4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457200" y="1556792"/>
            <a:ext cx="8095515" cy="4114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/>
              <a:t>Agence Nationale de l’aviation civile et de la Météorologie</a:t>
            </a:r>
          </a:p>
          <a:p>
            <a:r>
              <a:rPr lang="fr-FR" sz="2800" dirty="0"/>
              <a:t>Direction Générale de la Santé Publique</a:t>
            </a:r>
          </a:p>
          <a:p>
            <a:r>
              <a:rPr lang="fr-FR" sz="2800" dirty="0"/>
              <a:t>Direction de Lutte contre la Maladie</a:t>
            </a:r>
          </a:p>
          <a:p>
            <a:r>
              <a:rPr lang="fr-FR" sz="2800" dirty="0"/>
              <a:t> PNLP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6847849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fr-FR" sz="3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COMMENT?</a:t>
            </a:r>
          </a:p>
        </p:txBody>
      </p:sp>
      <p:sp>
        <p:nvSpPr>
          <p:cNvPr id="4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457200" y="1556792"/>
            <a:ext cx="8095515" cy="49685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800" dirty="0"/>
          </a:p>
          <a:p>
            <a:pPr>
              <a:buFont typeface="Wingdings" charset="2"/>
              <a:buChar char="Ø"/>
            </a:pPr>
            <a:r>
              <a:rPr lang="fr-FR" sz="2800" dirty="0"/>
              <a:t>Fournissant des </a:t>
            </a:r>
            <a:r>
              <a:rPr lang="fr-FR" sz="2800" i="1" dirty="0">
                <a:solidFill>
                  <a:srgbClr val="FF0000"/>
                </a:solidFill>
              </a:rPr>
              <a:t>services  climatologiques </a:t>
            </a:r>
            <a:r>
              <a:rPr lang="fr-FR" sz="2800" i="1" dirty="0"/>
              <a:t>adaptés aux besoins des acteurs pour des prises de décisions efficientes: paramètres climatiques, prévision du temps, du climat et des projections climatiques</a:t>
            </a:r>
          </a:p>
          <a:p>
            <a:pPr>
              <a:buFont typeface="Wingdings" charset="2"/>
              <a:buChar char="Ø"/>
            </a:pPr>
            <a:r>
              <a:rPr lang="fr-FR" sz="2800" i="1" dirty="0"/>
              <a:t>Jouant un rôle important dans la prévention et la surveillance du paludisme ( participation régulière au cours « Facteurs de risque du paludisme)</a:t>
            </a:r>
          </a:p>
          <a:p>
            <a:pPr>
              <a:buFont typeface="Wingdings" charset="2"/>
              <a:buChar char="Ø"/>
            </a:pPr>
            <a:r>
              <a:rPr lang="fr-FR" sz="2800" i="1" dirty="0"/>
              <a:t>Renforçant la formation et la sensibilisation des acteurs de la santé et des communautés sur les risques sanitaires </a:t>
            </a:r>
          </a:p>
          <a:p>
            <a:pPr marL="0" indent="0">
              <a:buNone/>
            </a:pPr>
            <a:endParaRPr lang="fr-FR" sz="2800" i="1" dirty="0"/>
          </a:p>
          <a:p>
            <a:pPr marL="0" indent="0">
              <a:buNone/>
            </a:pPr>
            <a:endParaRPr lang="fr-FR" sz="2800" i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2629592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paramètres impliqués dans le processus</a:t>
            </a:r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température qui joue sur la durée de développement sporogonique du parasite,</a:t>
            </a:r>
          </a:p>
          <a:p>
            <a:r>
              <a:rPr lang="fr-FR" dirty="0"/>
              <a:t>La pluviométrie qui influence la disponibilité et la qualité des gites larvaires,</a:t>
            </a:r>
          </a:p>
          <a:p>
            <a:r>
              <a:rPr lang="fr-FR" dirty="0"/>
              <a:t>L’humidité qui influe sur la survie des adultes</a:t>
            </a:r>
          </a:p>
          <a:p>
            <a:r>
              <a:rPr lang="fr-FR" dirty="0"/>
              <a:t>Les vents qui influencent de manière positive ou négative selon la vitesse et la direction les déplacements des adultes.</a:t>
            </a:r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913839"/>
      </p:ext>
    </p:extLst>
  </p:cSld>
  <p:clrMapOvr>
    <a:masterClrMapping/>
  </p:clrMapOvr>
  <p:transition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400" dirty="0"/>
              <a:t>Exemple de corrélation entre la pluviométrie et le nombre de décès dans une étude du Dr Ousmane Ndiaye et al à </a:t>
            </a:r>
            <a:r>
              <a:rPr lang="fr-FR" sz="2400" dirty="0" err="1"/>
              <a:t>Niakhar</a:t>
            </a:r>
            <a:r>
              <a:rPr lang="fr-FR" sz="2400" dirty="0"/>
              <a:t> entre 1984 et 1996</a:t>
            </a:r>
            <a:endParaRPr lang="en-US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ECED-B7DA-4A5E-9F59-F1A65A466463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589659"/>
            <a:ext cx="756084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034955"/>
      </p:ext>
    </p:extLst>
  </p:cSld>
  <p:clrMapOvr>
    <a:masterClrMapping/>
  </p:clrMapOvr>
  <p:transition>
    <p:blinds dir="vert"/>
  </p:transition>
</p:sld>
</file>

<file path=ppt/theme/theme1.xml><?xml version="1.0" encoding="utf-8"?>
<a:theme xmlns:a="http://schemas.openxmlformats.org/drawingml/2006/main" name="Thème Office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2">
  <a:themeElements>
    <a:clrScheme name="Default Design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Default Design">
      <a:majorFont>
        <a:latin typeface="Tahoma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1596</TotalTime>
  <Words>433</Words>
  <Application>Microsoft Office PowerPoint</Application>
  <PresentationFormat>Affichage à l'écran (4:3)</PresentationFormat>
  <Paragraphs>72</Paragraphs>
  <Slides>12</Slides>
  <Notes>3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2" baseType="lpstr">
      <vt:lpstr>Arial</vt:lpstr>
      <vt:lpstr>Arial Black</vt:lpstr>
      <vt:lpstr>Bookman Old Style</vt:lpstr>
      <vt:lpstr>Calibri</vt:lpstr>
      <vt:lpstr>Tahoma</vt:lpstr>
      <vt:lpstr>Times New Roman</vt:lpstr>
      <vt:lpstr>Wingdings</vt:lpstr>
      <vt:lpstr>Thème Office</vt:lpstr>
      <vt:lpstr>Thème2</vt:lpstr>
      <vt:lpstr>Document</vt:lpstr>
      <vt:lpstr> COLLABORATION ANACIM/PNLP   </vt:lpstr>
      <vt:lpstr>COLLABORER</vt:lpstr>
      <vt:lpstr>Présentation PowerPoint</vt:lpstr>
      <vt:lpstr>POURQUOI? </vt:lpstr>
      <vt:lpstr>POURQUOI? </vt:lpstr>
      <vt:lpstr>PAR QUI?</vt:lpstr>
      <vt:lpstr>COMMENT?</vt:lpstr>
      <vt:lpstr>Les paramètres impliqués dans le processus</vt:lpstr>
      <vt:lpstr>Exemple de corrélation entre la pluviométrie et le nombre de décès dans une étude du Dr Ousmane Ndiaye et al à Niakhar entre 1984 et 1996</vt:lpstr>
      <vt:lpstr>DEFIS?</vt:lpstr>
      <vt:lpstr>CONCLUSION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DE LA PERFORMANCE DE  L’ANACIM EXERCICE 2017</dc:title>
  <dc:creator>panda</dc:creator>
  <cp:lastModifiedBy>Gildas</cp:lastModifiedBy>
  <cp:revision>192</cp:revision>
  <dcterms:created xsi:type="dcterms:W3CDTF">2018-06-23T12:14:50Z</dcterms:created>
  <dcterms:modified xsi:type="dcterms:W3CDTF">2023-10-01T15:50:36Z</dcterms:modified>
</cp:coreProperties>
</file>