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17"/>
  </p:notesMasterIdLst>
  <p:sldIdLst>
    <p:sldId id="287" r:id="rId5"/>
    <p:sldId id="367" r:id="rId6"/>
    <p:sldId id="3348" r:id="rId7"/>
    <p:sldId id="359" r:id="rId8"/>
    <p:sldId id="3340" r:id="rId9"/>
    <p:sldId id="358" r:id="rId10"/>
    <p:sldId id="297" r:id="rId11"/>
    <p:sldId id="3350" r:id="rId12"/>
    <p:sldId id="361" r:id="rId13"/>
    <p:sldId id="364" r:id="rId14"/>
    <p:sldId id="3351" r:id="rId15"/>
    <p:sldId id="334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12"/>
    <p:restoredTop sz="94607"/>
  </p:normalViewPr>
  <p:slideViewPr>
    <p:cSldViewPr snapToGrid="0" snapToObjects="1" showGuides="1">
      <p:cViewPr>
        <p:scale>
          <a:sx n="81" d="100"/>
          <a:sy n="81" d="100"/>
        </p:scale>
        <p:origin x="2072" y="720"/>
      </p:cViewPr>
      <p:guideLst>
        <p:guide orient="horz" pos="3997"/>
        <p:guide pos="3840"/>
        <p:guide orient="horz" pos="41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92F2-3479-D64D-9CCA-F4F99793887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5CFE-25AD-D249-B721-E1D19B6C1B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8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4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9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9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4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25CFE-25AD-D249-B721-E1D19B6C1B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DD36-863C-3F4A-9A59-051B2004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E0350-D5AC-3D4B-9871-F484890B2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4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95">
          <p15:clr>
            <a:srgbClr val="FBAE40"/>
          </p15:clr>
        </p15:guide>
        <p15:guide id="4" pos="3885">
          <p15:clr>
            <a:srgbClr val="FBAE40"/>
          </p15:clr>
        </p15:guide>
        <p15:guide id="5" pos="7446">
          <p15:clr>
            <a:srgbClr val="FBAE40"/>
          </p15:clr>
        </p15:guide>
        <p15:guide id="6" orient="horz" pos="3838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809625"/>
            <a:ext cx="5653087" cy="5289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2CA45F1-F903-6C45-BAF3-5EE9CF317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84" y="4081018"/>
            <a:ext cx="11455400" cy="18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D1925-7F81-A140-B0F3-B1DF7459B050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0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809625"/>
            <a:ext cx="5653087" cy="5289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BF166-F0B9-C140-B704-F163F27B1177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6116" y="1523999"/>
            <a:ext cx="5608171" cy="409687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71D919-368D-384B-8B35-74FEFF7222E0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3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F8283-E91C-B34F-97A0-381EE3AE276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3CBEC46-BA74-BC4E-AC57-A04871C6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3999"/>
            <a:ext cx="5653088" cy="4568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96C4D72-7E0B-8644-830A-D0AAD5771A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8641" y="1523999"/>
            <a:ext cx="5653088" cy="4568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188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  <p15:guide id="6" orient="horz" pos="95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FFE2F0-7348-A641-983E-90A764E99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5505266"/>
            <a:ext cx="5653088" cy="434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Ubuntu Light" panose="020B0304030602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4493133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B8BC7-B0D5-944C-8B6F-9DA367D6F93D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2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1"/>
            <a:ext cx="5653088" cy="4318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19518"/>
            <a:ext cx="2700338" cy="4573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BAE05C-30FE-A840-802A-F2620422F1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87713" y="1519518"/>
            <a:ext cx="8532812" cy="45598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F678E-E335-7247-86B1-BE9928AC794E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4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1"/>
            <a:ext cx="5653088" cy="43180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19518"/>
            <a:ext cx="2700338" cy="457330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5D6CB7-48DA-A646-B53E-5BEBCBE5E7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87713" y="1506538"/>
            <a:ext cx="8532812" cy="45862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A757A-E21A-A745-93B4-B4DD1B2B4E2C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D970E-388B-9246-899B-6A4897961DF9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EE299-5A84-6B44-A2C2-C9A9056E9DBD}"/>
              </a:ext>
            </a:extLst>
          </p:cNvPr>
          <p:cNvSpPr/>
          <p:nvPr userDrawn="1"/>
        </p:nvSpPr>
        <p:spPr>
          <a:xfrm>
            <a:off x="423598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1E528-BE74-894C-9AFC-EBFCB1308D4A}"/>
              </a:ext>
            </a:extLst>
          </p:cNvPr>
          <p:cNvSpPr/>
          <p:nvPr userDrawn="1"/>
        </p:nvSpPr>
        <p:spPr>
          <a:xfrm>
            <a:off x="811222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782824"/>
            <a:ext cx="3671888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359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791" y="2782824"/>
            <a:ext cx="3743871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627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8DEEED-B9C4-1749-8024-6E22AFC27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9848" y="2782824"/>
            <a:ext cx="3671888" cy="64617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0F39200-64F5-D147-B561-51B8D262D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0161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4C81F-B5F2-6046-B8C1-6A6518E474F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8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/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D970E-388B-9246-899B-6A4897961DF9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0EE299-5A84-6B44-A2C2-C9A9056E9DBD}"/>
              </a:ext>
            </a:extLst>
          </p:cNvPr>
          <p:cNvSpPr/>
          <p:nvPr userDrawn="1"/>
        </p:nvSpPr>
        <p:spPr>
          <a:xfrm>
            <a:off x="423598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1E528-BE74-894C-9AFC-EBFCB1308D4A}"/>
              </a:ext>
            </a:extLst>
          </p:cNvPr>
          <p:cNvSpPr/>
          <p:nvPr userDrawn="1"/>
        </p:nvSpPr>
        <p:spPr>
          <a:xfrm>
            <a:off x="8112224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666404"/>
            <a:ext cx="3671888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23791" y="1666404"/>
            <a:ext cx="3743871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8DEEED-B9C4-1749-8024-6E22AFC27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9848" y="1666404"/>
            <a:ext cx="3671888" cy="1762595"/>
          </a:xfrm>
        </p:spPr>
        <p:txBody>
          <a:bodyPr lIns="180000" rIns="180000">
            <a:no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4C81F-B5F2-6046-B8C1-6A6518E474F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7C9FC3-2965-3744-9997-0DB2326CB5F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1475" y="3587750"/>
            <a:ext cx="3671888" cy="25050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5D7701-0619-E744-BD8E-1CC007EA32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24338" y="3587750"/>
            <a:ext cx="3743325" cy="25050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FBFBD1-69B3-2D4D-8E67-8F2C372FAC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8638" y="3587750"/>
            <a:ext cx="3671887" cy="2505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141951"/>
            <a:ext cx="3671888" cy="128704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342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1369" y="2129425"/>
            <a:ext cx="7596734" cy="129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74103" y="3550984"/>
            <a:ext cx="7380000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171E4-89A7-934B-9734-6D59652BA253}"/>
              </a:ext>
            </a:extLst>
          </p:cNvPr>
          <p:cNvSpPr/>
          <p:nvPr userDrawn="1"/>
        </p:nvSpPr>
        <p:spPr>
          <a:xfrm>
            <a:off x="4303776" y="1572768"/>
            <a:ext cx="755904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9210B6-1F25-AB4D-A8D1-B728E094CC7C}"/>
              </a:ext>
            </a:extLst>
          </p:cNvPr>
          <p:cNvSpPr/>
          <p:nvPr userDrawn="1"/>
        </p:nvSpPr>
        <p:spPr>
          <a:xfrm>
            <a:off x="353568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A14AE9-D5E6-584A-A231-1D6F26E62EF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3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1" name="Picture 10" descr="A picture containing text, keyboard, electronics, typewriter&#10;&#10;Description automatically generated">
            <a:extLst>
              <a:ext uri="{FF2B5EF4-FFF2-40B4-BE49-F238E27FC236}">
                <a16:creationId xmlns:a16="http://schemas.microsoft.com/office/drawing/2014/main" id="{88412026-6A4A-AC42-9B4B-463453EFBF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90" y="4591050"/>
            <a:ext cx="6870700" cy="13335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629E880-08D8-EA46-884D-07F3E19EA082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4BE8D76-3461-4246-9BDB-F97C9B5A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8001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4430" y="798992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81074-F7D6-F441-9F66-665D76A39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6272990"/>
            <a:ext cx="3913446" cy="3079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</a:t>
            </a:r>
            <a:r>
              <a:rPr lang="en-GB" dirty="0" err="1"/>
              <a:t>Maste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B36404-CB42-284E-9058-D1B9B32AD000}"/>
              </a:ext>
            </a:extLst>
          </p:cNvPr>
          <p:cNvSpPr/>
          <p:nvPr userDrawn="1"/>
        </p:nvSpPr>
        <p:spPr>
          <a:xfrm>
            <a:off x="377952" y="1572768"/>
            <a:ext cx="755904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DAD60-46BD-A34C-A27C-E72D5365CC6F}"/>
              </a:ext>
            </a:extLst>
          </p:cNvPr>
          <p:cNvSpPr/>
          <p:nvPr userDrawn="1"/>
        </p:nvSpPr>
        <p:spPr>
          <a:xfrm>
            <a:off x="8119872" y="1572768"/>
            <a:ext cx="371172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4" y="2141951"/>
            <a:ext cx="7560413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7364512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3273" y="2129425"/>
            <a:ext cx="3734829" cy="129957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41D8D1-B391-7E43-BFFD-2C1AD63610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9599" y="3550984"/>
            <a:ext cx="3524503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ABACB-7CDD-E545-AFB6-3AD4C1F3634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93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547" userDrawn="1">
          <p15:clr>
            <a:srgbClr val="FBAE40"/>
          </p15:clr>
        </p15:guide>
        <p15:guide id="3" pos="2661" userDrawn="1">
          <p15:clr>
            <a:srgbClr val="FBAE40"/>
          </p15:clr>
        </p15:guide>
        <p15:guide id="4" pos="5019" userDrawn="1">
          <p15:clr>
            <a:srgbClr val="FBAE40"/>
          </p15:clr>
        </p15:guide>
        <p15:guide id="5" pos="513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2276-EFBA-E545-98E2-B5F772B224F6}"/>
              </a:ext>
            </a:extLst>
          </p:cNvPr>
          <p:cNvSpPr/>
          <p:nvPr userDrawn="1"/>
        </p:nvSpPr>
        <p:spPr>
          <a:xfrm>
            <a:off x="377952" y="1572768"/>
            <a:ext cx="11448288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3" y="2141951"/>
            <a:ext cx="11449051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11240705" cy="244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C3F44D-719F-C94D-B345-2DDD67DBC352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6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C967C3-2A66-D44A-BE64-C5585B9BC27F}"/>
              </a:ext>
            </a:extLst>
          </p:cNvPr>
          <p:cNvSpPr/>
          <p:nvPr userDrawn="1"/>
        </p:nvSpPr>
        <p:spPr>
          <a:xfrm>
            <a:off x="377952" y="1572768"/>
            <a:ext cx="560832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7C78C8-8C18-704C-A0F6-BFC3AECA33C7}"/>
              </a:ext>
            </a:extLst>
          </p:cNvPr>
          <p:cNvSpPr/>
          <p:nvPr userDrawn="1"/>
        </p:nvSpPr>
        <p:spPr>
          <a:xfrm>
            <a:off x="6168008" y="1572768"/>
            <a:ext cx="5608320" cy="4523232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3" y="2141951"/>
            <a:ext cx="5625915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FF9002-0084-3A4A-8CBD-A10758854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83" y="3550984"/>
            <a:ext cx="5418129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FB5A38F6-DD9C-E042-BCB5-ADB257CD82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8367" y="2141951"/>
            <a:ext cx="5625915" cy="128704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chemeClr val="accent1"/>
              </a:buClr>
              <a:buFontTx/>
              <a:buNone/>
              <a:defRPr sz="4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55D1AA6-405A-AB43-9306-45BA2A9776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98577" y="3550984"/>
            <a:ext cx="5418129" cy="2448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aseline="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865791-46DB-DD47-BC8A-3B4E5CDAF9D9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8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80B205-B61A-BA4E-851F-ED147E0303CC}"/>
              </a:ext>
            </a:extLst>
          </p:cNvPr>
          <p:cNvSpPr/>
          <p:nvPr userDrawn="1"/>
        </p:nvSpPr>
        <p:spPr>
          <a:xfrm>
            <a:off x="0" y="0"/>
            <a:ext cx="12289536" cy="612038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800" y="1522799"/>
            <a:ext cx="5653088" cy="1435553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7438" y="1522800"/>
            <a:ext cx="5653086" cy="14583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35769F66-D687-B04D-9847-CE8CB6A28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92" y="3178556"/>
            <a:ext cx="11455400" cy="276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B791D-92F1-0640-AFFF-6FC4C3F06AC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9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/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800" y="1522799"/>
            <a:ext cx="3672563" cy="143555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9D281E3-731F-D14E-8D50-D44E11656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1026" y="1522800"/>
            <a:ext cx="3671886" cy="14583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Clr>
                <a:schemeClr val="accent1"/>
              </a:buClr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B791D-92F1-0640-AFFF-6FC4C3F06AC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2C45E1-2967-8E49-BF50-65AD69BC8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3429000"/>
            <a:ext cx="5653088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63BAEB-8448-9F41-8677-B39CC76C57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7438" y="3429000"/>
            <a:ext cx="5653087" cy="2663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547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picture containing text, keyboard, electronics, typewriter&#10;&#10;Description automatically generated">
            <a:extLst>
              <a:ext uri="{FF2B5EF4-FFF2-40B4-BE49-F238E27FC236}">
                <a16:creationId xmlns:a16="http://schemas.microsoft.com/office/drawing/2014/main" id="{A36818AC-A9DC-C744-97FC-B4999D1E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90" y="4591050"/>
            <a:ext cx="6870700" cy="133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FCD6C6-3409-2E43-AE3D-C3BC1DC8CFC6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0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FAB976-ADCC-F945-AE10-72BF42860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800100"/>
            <a:ext cx="5653088" cy="122008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bg1"/>
                </a:solidFill>
                <a:latin typeface="Ubuntu Medium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396C07D-EB1D-B44F-9E86-69659ECEA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4" y="4037076"/>
            <a:ext cx="6817536" cy="1900800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D91D64F-F192-FE42-973E-DFA0C2DBA050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809625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AC6C5-170C-F34A-89EE-F54B57CD55A5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6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DFE9BD27-E645-B74F-8ABD-3C43D6A7D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36" y="4024884"/>
            <a:ext cx="6832600" cy="190500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994E5341-C7BF-8F49-B8A1-93257270206F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809625"/>
            <a:ext cx="3959225" cy="39592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FAB976-ADCC-F945-AE10-72BF42860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800100"/>
            <a:ext cx="5653088" cy="122008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bg1"/>
                </a:solidFill>
                <a:latin typeface="Ubuntu Medium" panose="020B05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2565400"/>
            <a:ext cx="5653088" cy="863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93409-7C0B-6847-AD78-6E8F57755192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2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4517517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 descr="Icon, calendar&#10;&#10;Description automatically generated">
            <a:extLst>
              <a:ext uri="{FF2B5EF4-FFF2-40B4-BE49-F238E27FC236}">
                <a16:creationId xmlns:a16="http://schemas.microsoft.com/office/drawing/2014/main" id="{817248D0-32BB-B145-9149-F4D770EAD8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39" y="4028853"/>
            <a:ext cx="6832600" cy="1905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22A2BF3-92E3-B64E-9007-94CCEAC55293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E3C0C1F-4396-C047-BE40-57E14B64B3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797433"/>
            <a:ext cx="3961319" cy="39940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285A2694-DFB0-8745-9DA5-BB253CDC6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4493133" cy="3633216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4609-1857-4347-A30D-17665774FAB4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3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1935">
          <p15:clr>
            <a:srgbClr val="FBAE40"/>
          </p15:clr>
        </p15:guide>
        <p15:guide id="3" pos="2071">
          <p15:clr>
            <a:srgbClr val="FBAE40"/>
          </p15:clr>
        </p15:guide>
        <p15:guide id="4" pos="5609">
          <p15:clr>
            <a:srgbClr val="FBAE40"/>
          </p15:clr>
        </p15:guide>
        <p15:guide id="5" pos="572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CE1DA73-85CA-4F4C-BF39-41F455837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44" y="4037076"/>
            <a:ext cx="7442200" cy="1905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87A4993-434C-8A4C-B51E-9F74A1213076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809625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CC4AE-1044-9849-B67C-F7894BAB517A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F87A4993-434C-8A4C-B51E-9F74A1213076}"/>
              </a:ext>
            </a:extLst>
          </p:cNvPr>
          <p:cNvSpPr/>
          <p:nvPr userDrawn="1"/>
        </p:nvSpPr>
        <p:spPr>
          <a:xfrm>
            <a:off x="6199807" y="800849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0776" y="809625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A7F27-AE71-1843-84B7-65EDB91ED33F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bg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E897AA1-1F72-A44D-8D43-5BDE97C14A9D}"/>
              </a:ext>
            </a:extLst>
          </p:cNvPr>
          <p:cNvSpPr/>
          <p:nvPr userDrawn="1"/>
        </p:nvSpPr>
        <p:spPr>
          <a:xfrm>
            <a:off x="6187615" y="764273"/>
            <a:ext cx="6004385" cy="6093727"/>
          </a:xfrm>
          <a:custGeom>
            <a:avLst/>
            <a:gdLst>
              <a:gd name="connsiteX0" fmla="*/ 0 w 6031026"/>
              <a:gd name="connsiteY0" fmla="*/ 0 h 6093726"/>
              <a:gd name="connsiteX1" fmla="*/ 5025835 w 6031026"/>
              <a:gd name="connsiteY1" fmla="*/ 0 h 6093726"/>
              <a:gd name="connsiteX2" fmla="*/ 6031026 w 6031026"/>
              <a:gd name="connsiteY2" fmla="*/ 1005191 h 6093726"/>
              <a:gd name="connsiteX3" fmla="*/ 6031026 w 6031026"/>
              <a:gd name="connsiteY3" fmla="*/ 6093726 h 6093726"/>
              <a:gd name="connsiteX4" fmla="*/ 6031026 w 6031026"/>
              <a:gd name="connsiteY4" fmla="*/ 6093726 h 6093726"/>
              <a:gd name="connsiteX5" fmla="*/ 1005191 w 6031026"/>
              <a:gd name="connsiteY5" fmla="*/ 6093726 h 6093726"/>
              <a:gd name="connsiteX6" fmla="*/ 0 w 6031026"/>
              <a:gd name="connsiteY6" fmla="*/ 5088535 h 6093726"/>
              <a:gd name="connsiteX7" fmla="*/ 0 w 6031026"/>
              <a:gd name="connsiteY7" fmla="*/ 0 h 6093726"/>
              <a:gd name="connsiteX0" fmla="*/ 0 w 7095552"/>
              <a:gd name="connsiteY0" fmla="*/ 0 h 6093726"/>
              <a:gd name="connsiteX1" fmla="*/ 5025835 w 7095552"/>
              <a:gd name="connsiteY1" fmla="*/ 0 h 6093726"/>
              <a:gd name="connsiteX2" fmla="*/ 7095552 w 7095552"/>
              <a:gd name="connsiteY2" fmla="*/ 2083364 h 6093726"/>
              <a:gd name="connsiteX3" fmla="*/ 6031026 w 7095552"/>
              <a:gd name="connsiteY3" fmla="*/ 6093726 h 6093726"/>
              <a:gd name="connsiteX4" fmla="*/ 6031026 w 7095552"/>
              <a:gd name="connsiteY4" fmla="*/ 6093726 h 6093726"/>
              <a:gd name="connsiteX5" fmla="*/ 1005191 w 7095552"/>
              <a:gd name="connsiteY5" fmla="*/ 6093726 h 6093726"/>
              <a:gd name="connsiteX6" fmla="*/ 0 w 7095552"/>
              <a:gd name="connsiteY6" fmla="*/ 5088535 h 6093726"/>
              <a:gd name="connsiteX7" fmla="*/ 0 w 7095552"/>
              <a:gd name="connsiteY7" fmla="*/ 0 h 6093726"/>
              <a:gd name="connsiteX0" fmla="*/ 0 w 7095552"/>
              <a:gd name="connsiteY0" fmla="*/ 0 h 6107373"/>
              <a:gd name="connsiteX1" fmla="*/ 5025835 w 7095552"/>
              <a:gd name="connsiteY1" fmla="*/ 0 h 6107373"/>
              <a:gd name="connsiteX2" fmla="*/ 7095552 w 7095552"/>
              <a:gd name="connsiteY2" fmla="*/ 2083364 h 6107373"/>
              <a:gd name="connsiteX3" fmla="*/ 6031026 w 7095552"/>
              <a:gd name="connsiteY3" fmla="*/ 6093726 h 6107373"/>
              <a:gd name="connsiteX4" fmla="*/ 6672471 w 7095552"/>
              <a:gd name="connsiteY4" fmla="*/ 6107373 h 6107373"/>
              <a:gd name="connsiteX5" fmla="*/ 1005191 w 7095552"/>
              <a:gd name="connsiteY5" fmla="*/ 6093726 h 6107373"/>
              <a:gd name="connsiteX6" fmla="*/ 0 w 7095552"/>
              <a:gd name="connsiteY6" fmla="*/ 5088535 h 6107373"/>
              <a:gd name="connsiteX7" fmla="*/ 0 w 7095552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83364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0 w 7109199"/>
              <a:gd name="connsiteY6" fmla="*/ 5088535 h 6107373"/>
              <a:gd name="connsiteX7" fmla="*/ 0 w 7109199"/>
              <a:gd name="connsiteY7" fmla="*/ 0 h 6107373"/>
              <a:gd name="connsiteX0" fmla="*/ 0 w 7109199"/>
              <a:gd name="connsiteY0" fmla="*/ 0 h 6107373"/>
              <a:gd name="connsiteX1" fmla="*/ 5025835 w 7109199"/>
              <a:gd name="connsiteY1" fmla="*/ 0 h 6107373"/>
              <a:gd name="connsiteX2" fmla="*/ 7095552 w 7109199"/>
              <a:gd name="connsiteY2" fmla="*/ 2097012 h 6107373"/>
              <a:gd name="connsiteX3" fmla="*/ 7109199 w 7109199"/>
              <a:gd name="connsiteY3" fmla="*/ 6093726 h 6107373"/>
              <a:gd name="connsiteX4" fmla="*/ 6672471 w 7109199"/>
              <a:gd name="connsiteY4" fmla="*/ 6107373 h 6107373"/>
              <a:gd name="connsiteX5" fmla="*/ 1005191 w 7109199"/>
              <a:gd name="connsiteY5" fmla="*/ 6093726 h 6107373"/>
              <a:gd name="connsiteX6" fmla="*/ 832513 w 7109199"/>
              <a:gd name="connsiteY6" fmla="*/ 3027723 h 6107373"/>
              <a:gd name="connsiteX7" fmla="*/ 0 w 7109199"/>
              <a:gd name="connsiteY7" fmla="*/ 0 h 6107373"/>
              <a:gd name="connsiteX0" fmla="*/ 696037 w 6276686"/>
              <a:gd name="connsiteY0" fmla="*/ 245660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696037 w 6276686"/>
              <a:gd name="connsiteY7" fmla="*/ 245660 h 6107373"/>
              <a:gd name="connsiteX0" fmla="*/ 232013 w 6276686"/>
              <a:gd name="connsiteY0" fmla="*/ 27296 h 6107373"/>
              <a:gd name="connsiteX1" fmla="*/ 4193322 w 6276686"/>
              <a:gd name="connsiteY1" fmla="*/ 0 h 6107373"/>
              <a:gd name="connsiteX2" fmla="*/ 6263039 w 6276686"/>
              <a:gd name="connsiteY2" fmla="*/ 2097012 h 6107373"/>
              <a:gd name="connsiteX3" fmla="*/ 6276686 w 6276686"/>
              <a:gd name="connsiteY3" fmla="*/ 6093726 h 6107373"/>
              <a:gd name="connsiteX4" fmla="*/ 5839958 w 6276686"/>
              <a:gd name="connsiteY4" fmla="*/ 6107373 h 6107373"/>
              <a:gd name="connsiteX5" fmla="*/ 172678 w 6276686"/>
              <a:gd name="connsiteY5" fmla="*/ 6093726 h 6107373"/>
              <a:gd name="connsiteX6" fmla="*/ 0 w 6276686"/>
              <a:gd name="connsiteY6" fmla="*/ 3027723 h 6107373"/>
              <a:gd name="connsiteX7" fmla="*/ 232013 w 6276686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550653 w 6104008"/>
              <a:gd name="connsiteY6" fmla="*/ 3027723 h 6107373"/>
              <a:gd name="connsiteX7" fmla="*/ 59335 w 6104008"/>
              <a:gd name="connsiteY7" fmla="*/ 27296 h 6107373"/>
              <a:gd name="connsiteX0" fmla="*/ 59335 w 6104008"/>
              <a:gd name="connsiteY0" fmla="*/ 27296 h 6107373"/>
              <a:gd name="connsiteX1" fmla="*/ 4020644 w 6104008"/>
              <a:gd name="connsiteY1" fmla="*/ 0 h 6107373"/>
              <a:gd name="connsiteX2" fmla="*/ 6090361 w 6104008"/>
              <a:gd name="connsiteY2" fmla="*/ 2097012 h 6107373"/>
              <a:gd name="connsiteX3" fmla="*/ 6104008 w 6104008"/>
              <a:gd name="connsiteY3" fmla="*/ 6093726 h 6107373"/>
              <a:gd name="connsiteX4" fmla="*/ 5667280 w 6104008"/>
              <a:gd name="connsiteY4" fmla="*/ 6107373 h 6107373"/>
              <a:gd name="connsiteX5" fmla="*/ 0 w 6104008"/>
              <a:gd name="connsiteY5" fmla="*/ 6093726 h 6107373"/>
              <a:gd name="connsiteX6" fmla="*/ 72981 w 6104008"/>
              <a:gd name="connsiteY6" fmla="*/ 3996714 h 6107373"/>
              <a:gd name="connsiteX7" fmla="*/ 59335 w 6104008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738456 w 6044673"/>
              <a:gd name="connsiteY5" fmla="*/ 5206622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44673"/>
              <a:gd name="connsiteY0" fmla="*/ 27296 h 6107373"/>
              <a:gd name="connsiteX1" fmla="*/ 3961309 w 6044673"/>
              <a:gd name="connsiteY1" fmla="*/ 0 h 6107373"/>
              <a:gd name="connsiteX2" fmla="*/ 6031026 w 6044673"/>
              <a:gd name="connsiteY2" fmla="*/ 2097012 h 6107373"/>
              <a:gd name="connsiteX3" fmla="*/ 6044673 w 6044673"/>
              <a:gd name="connsiteY3" fmla="*/ 6093726 h 6107373"/>
              <a:gd name="connsiteX4" fmla="*/ 5607945 w 6044673"/>
              <a:gd name="connsiteY4" fmla="*/ 6107373 h 6107373"/>
              <a:gd name="connsiteX5" fmla="*/ 2124307 w 6044673"/>
              <a:gd name="connsiteY5" fmla="*/ 6093727 h 6107373"/>
              <a:gd name="connsiteX6" fmla="*/ 13646 w 6044673"/>
              <a:gd name="connsiteY6" fmla="*/ 3996714 h 6107373"/>
              <a:gd name="connsiteX7" fmla="*/ 0 w 6044673"/>
              <a:gd name="connsiteY7" fmla="*/ 27296 h 6107373"/>
              <a:gd name="connsiteX0" fmla="*/ 0 w 6071969"/>
              <a:gd name="connsiteY0" fmla="*/ 27296 h 6107373"/>
              <a:gd name="connsiteX1" fmla="*/ 3961309 w 6071969"/>
              <a:gd name="connsiteY1" fmla="*/ 0 h 6107373"/>
              <a:gd name="connsiteX2" fmla="*/ 6071969 w 6071969"/>
              <a:gd name="connsiteY2" fmla="*/ 2083365 h 6107373"/>
              <a:gd name="connsiteX3" fmla="*/ 6044673 w 6071969"/>
              <a:gd name="connsiteY3" fmla="*/ 6093726 h 6107373"/>
              <a:gd name="connsiteX4" fmla="*/ 5607945 w 6071969"/>
              <a:gd name="connsiteY4" fmla="*/ 6107373 h 6107373"/>
              <a:gd name="connsiteX5" fmla="*/ 2124307 w 6071969"/>
              <a:gd name="connsiteY5" fmla="*/ 6093727 h 6107373"/>
              <a:gd name="connsiteX6" fmla="*/ 13646 w 6071969"/>
              <a:gd name="connsiteY6" fmla="*/ 3996714 h 6107373"/>
              <a:gd name="connsiteX7" fmla="*/ 0 w 6071969"/>
              <a:gd name="connsiteY7" fmla="*/ 27296 h 6107373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27296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27296 h 6093727"/>
              <a:gd name="connsiteX0" fmla="*/ 0 w 6071969"/>
              <a:gd name="connsiteY0" fmla="*/ 1653 h 6109027"/>
              <a:gd name="connsiteX1" fmla="*/ 3961309 w 6071969"/>
              <a:gd name="connsiteY1" fmla="*/ 15300 h 6109027"/>
              <a:gd name="connsiteX2" fmla="*/ 6071969 w 6071969"/>
              <a:gd name="connsiteY2" fmla="*/ 2098665 h 6109027"/>
              <a:gd name="connsiteX3" fmla="*/ 6044673 w 6071969"/>
              <a:gd name="connsiteY3" fmla="*/ 6109026 h 6109027"/>
              <a:gd name="connsiteX4" fmla="*/ 2124307 w 6071969"/>
              <a:gd name="connsiteY4" fmla="*/ 6109027 h 6109027"/>
              <a:gd name="connsiteX5" fmla="*/ 13646 w 6071969"/>
              <a:gd name="connsiteY5" fmla="*/ 4012014 h 6109027"/>
              <a:gd name="connsiteX6" fmla="*/ 0 w 6071969"/>
              <a:gd name="connsiteY6" fmla="*/ 1653 h 6109027"/>
              <a:gd name="connsiteX0" fmla="*/ 0 w 6071969"/>
              <a:gd name="connsiteY0" fmla="*/ 7618 h 6093727"/>
              <a:gd name="connsiteX1" fmla="*/ 3961309 w 6071969"/>
              <a:gd name="connsiteY1" fmla="*/ 0 h 6093727"/>
              <a:gd name="connsiteX2" fmla="*/ 6071969 w 6071969"/>
              <a:gd name="connsiteY2" fmla="*/ 2083365 h 6093727"/>
              <a:gd name="connsiteX3" fmla="*/ 6044673 w 6071969"/>
              <a:gd name="connsiteY3" fmla="*/ 6093726 h 6093727"/>
              <a:gd name="connsiteX4" fmla="*/ 2124307 w 6071969"/>
              <a:gd name="connsiteY4" fmla="*/ 6093727 h 6093727"/>
              <a:gd name="connsiteX5" fmla="*/ 13646 w 6071969"/>
              <a:gd name="connsiteY5" fmla="*/ 3996714 h 6093727"/>
              <a:gd name="connsiteX6" fmla="*/ 0 w 6071969"/>
              <a:gd name="connsiteY6" fmla="*/ 7618 h 6093727"/>
              <a:gd name="connsiteX0" fmla="*/ 5568 w 6077537"/>
              <a:gd name="connsiteY0" fmla="*/ 7618 h 6093727"/>
              <a:gd name="connsiteX1" fmla="*/ 3966877 w 6077537"/>
              <a:gd name="connsiteY1" fmla="*/ 0 h 6093727"/>
              <a:gd name="connsiteX2" fmla="*/ 6077537 w 6077537"/>
              <a:gd name="connsiteY2" fmla="*/ 2083365 h 6093727"/>
              <a:gd name="connsiteX3" fmla="*/ 6050241 w 6077537"/>
              <a:gd name="connsiteY3" fmla="*/ 6093726 h 6093727"/>
              <a:gd name="connsiteX4" fmla="*/ 2129875 w 6077537"/>
              <a:gd name="connsiteY4" fmla="*/ 6093727 h 6093727"/>
              <a:gd name="connsiteX5" fmla="*/ 19214 w 6077537"/>
              <a:gd name="connsiteY5" fmla="*/ 3996714 h 6093727"/>
              <a:gd name="connsiteX6" fmla="*/ 5568 w 6077537"/>
              <a:gd name="connsiteY6" fmla="*/ 7618 h 6093727"/>
              <a:gd name="connsiteX0" fmla="*/ 5568 w 6050985"/>
              <a:gd name="connsiteY0" fmla="*/ 7618 h 6093727"/>
              <a:gd name="connsiteX1" fmla="*/ 3966877 w 6050985"/>
              <a:gd name="connsiteY1" fmla="*/ 0 h 6093727"/>
              <a:gd name="connsiteX2" fmla="*/ 6004385 w 6050985"/>
              <a:gd name="connsiteY2" fmla="*/ 2010213 h 6093727"/>
              <a:gd name="connsiteX3" fmla="*/ 6050241 w 6050985"/>
              <a:gd name="connsiteY3" fmla="*/ 6093726 h 6093727"/>
              <a:gd name="connsiteX4" fmla="*/ 2129875 w 6050985"/>
              <a:gd name="connsiteY4" fmla="*/ 6093727 h 6093727"/>
              <a:gd name="connsiteX5" fmla="*/ 19214 w 6050985"/>
              <a:gd name="connsiteY5" fmla="*/ 3996714 h 6093727"/>
              <a:gd name="connsiteX6" fmla="*/ 5568 w 6050985"/>
              <a:gd name="connsiteY6" fmla="*/ 7618 h 6093727"/>
              <a:gd name="connsiteX0" fmla="*/ 5568 w 6004385"/>
              <a:gd name="connsiteY0" fmla="*/ 7618 h 6093727"/>
              <a:gd name="connsiteX1" fmla="*/ 3966877 w 6004385"/>
              <a:gd name="connsiteY1" fmla="*/ 0 h 6093727"/>
              <a:gd name="connsiteX2" fmla="*/ 6004385 w 6004385"/>
              <a:gd name="connsiteY2" fmla="*/ 2010213 h 6093727"/>
              <a:gd name="connsiteX3" fmla="*/ 5977089 w 6004385"/>
              <a:gd name="connsiteY3" fmla="*/ 6093726 h 6093727"/>
              <a:gd name="connsiteX4" fmla="*/ 2129875 w 6004385"/>
              <a:gd name="connsiteY4" fmla="*/ 6093727 h 6093727"/>
              <a:gd name="connsiteX5" fmla="*/ 19214 w 6004385"/>
              <a:gd name="connsiteY5" fmla="*/ 3996714 h 6093727"/>
              <a:gd name="connsiteX6" fmla="*/ 5568 w 6004385"/>
              <a:gd name="connsiteY6" fmla="*/ 7618 h 609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385" h="6093727">
                <a:moveTo>
                  <a:pt x="5568" y="7618"/>
                </a:moveTo>
                <a:cubicBezTo>
                  <a:pt x="1326004" y="-1481"/>
                  <a:pt x="53366" y="9099"/>
                  <a:pt x="3966877" y="0"/>
                </a:cubicBezTo>
                <a:lnTo>
                  <a:pt x="6004385" y="2010213"/>
                </a:lnTo>
                <a:cubicBezTo>
                  <a:pt x="5981638" y="6035609"/>
                  <a:pt x="5986188" y="4756939"/>
                  <a:pt x="5977089" y="6093726"/>
                </a:cubicBezTo>
                <a:lnTo>
                  <a:pt x="2129875" y="6093727"/>
                </a:lnTo>
                <a:lnTo>
                  <a:pt x="19214" y="3996714"/>
                </a:lnTo>
                <a:cubicBezTo>
                  <a:pt x="14665" y="2673575"/>
                  <a:pt x="-11149" y="-30210"/>
                  <a:pt x="5568" y="7618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C7295-F9A5-1040-8D8E-5981A509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5653088" cy="99524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5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9A0945-CA23-D044-9902-62B1BCE4A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5063" y="785241"/>
            <a:ext cx="3959225" cy="3959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DA1E40-1917-9D45-9B94-5563C65AF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524000"/>
            <a:ext cx="5653088" cy="190500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DC1CE-0F44-034C-A5A6-F649036407C6}"/>
              </a:ext>
            </a:extLst>
          </p:cNvPr>
          <p:cNvSpPr txBox="1"/>
          <p:nvPr userDrawn="1"/>
        </p:nvSpPr>
        <p:spPr>
          <a:xfrm>
            <a:off x="371475" y="6326965"/>
            <a:ext cx="36718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EA02523F-5686-1C43-8584-3727B1F2606E}" type="slidenum">
              <a:rPr lang="en-US" sz="1200" baseline="0" smtClean="0">
                <a:solidFill>
                  <a:schemeClr val="accent1"/>
                </a:solidFill>
                <a:latin typeface="Ubuntu" panose="020B0504030602030204" pitchFamily="34" charset="0"/>
              </a:rPr>
              <a:t>‹N°›</a:t>
            </a:fld>
            <a:endParaRPr lang="en-US" sz="1200" baseline="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956B2-4CC0-F448-BB22-3225038D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449050" cy="13223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989FB-D9B3-894C-B717-60EDC540E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0" cy="4267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74" r:id="rId3"/>
    <p:sldLayoutId id="2147483676" r:id="rId4"/>
    <p:sldLayoutId id="2147483663" r:id="rId5"/>
    <p:sldLayoutId id="2147483675" r:id="rId6"/>
    <p:sldLayoutId id="2147483655" r:id="rId7"/>
    <p:sldLayoutId id="2147483677" r:id="rId8"/>
    <p:sldLayoutId id="2147483656" r:id="rId9"/>
    <p:sldLayoutId id="2147483660" r:id="rId10"/>
    <p:sldLayoutId id="2147483665" r:id="rId11"/>
    <p:sldLayoutId id="2147483666" r:id="rId12"/>
    <p:sldLayoutId id="2147483672" r:id="rId13"/>
    <p:sldLayoutId id="2147483673" r:id="rId14"/>
    <p:sldLayoutId id="2147483667" r:id="rId15"/>
    <p:sldLayoutId id="2147483669" r:id="rId16"/>
    <p:sldLayoutId id="2147483657" r:id="rId17"/>
    <p:sldLayoutId id="2147483679" r:id="rId18"/>
    <p:sldLayoutId id="2147483658" r:id="rId19"/>
    <p:sldLayoutId id="2147483661" r:id="rId20"/>
    <p:sldLayoutId id="2147483668" r:id="rId21"/>
    <p:sldLayoutId id="2147483670" r:id="rId22"/>
    <p:sldLayoutId id="2147483659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85">
          <p15:clr>
            <a:srgbClr val="F26B43"/>
          </p15:clr>
        </p15:guide>
        <p15:guide id="4" pos="3795">
          <p15:clr>
            <a:srgbClr val="F26B43"/>
          </p15:clr>
        </p15:guide>
        <p15:guide id="5" pos="7446">
          <p15:clr>
            <a:srgbClr val="F26B43"/>
          </p15:clr>
        </p15:guide>
        <p15:guide id="6" pos="234">
          <p15:clr>
            <a:srgbClr val="F26B43"/>
          </p15:clr>
        </p15:guide>
        <p15:guide id="7" orient="horz" pos="232">
          <p15:clr>
            <a:srgbClr val="F26B43"/>
          </p15:clr>
        </p15:guide>
        <p15:guide id="8" orient="horz" pos="3838">
          <p15:clr>
            <a:srgbClr val="F26B43"/>
          </p15:clr>
        </p15:guide>
        <p15:guide id="9" orient="horz" pos="22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48EB7A-B27F-8241-A355-A7E00894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908462"/>
            <a:ext cx="5507811" cy="4132930"/>
          </a:xfrm>
        </p:spPr>
        <p:txBody>
          <a:bodyPr>
            <a:noAutofit/>
          </a:bodyPr>
          <a:lstStyle/>
          <a:p>
            <a:r>
              <a:rPr lang="en-US" sz="3600" b="1" dirty="0"/>
              <a:t>TRAINING WORKSHOP </a:t>
            </a:r>
            <a:br>
              <a:rPr lang="en-US" sz="3600" b="1" dirty="0"/>
            </a:br>
            <a:r>
              <a:rPr lang="en-US" sz="3600" b="1" dirty="0"/>
              <a:t>ON MULTISECTORAL APPROACHES AGAINST MALARIA</a:t>
            </a:r>
            <a:br>
              <a:rPr lang="en-US" sz="3600" b="1" dirty="0"/>
            </a:br>
            <a:r>
              <a:rPr lang="en-US" sz="2800" b="1" i="1" dirty="0"/>
              <a:t>Introduction and Objectives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99DE9E-FDD1-3544-957E-DA4163BA7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3782148"/>
            <a:ext cx="4669757" cy="100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Florence </a:t>
            </a:r>
            <a:r>
              <a:rPr lang="en-US" i="1" dirty="0" err="1"/>
              <a:t>Fouque</a:t>
            </a:r>
            <a:r>
              <a:rPr lang="en-US" i="1" dirty="0"/>
              <a:t> - IMP/TDR/WHO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BFE39-C661-C847-86C6-8EDC4951B7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4753" y="6219651"/>
            <a:ext cx="6901079" cy="64633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0" i="1" u="none" strike="noStrike" baseline="0" dirty="0">
                <a:latin typeface="+mn-lt"/>
              </a:rPr>
              <a:t>UNPDF project, </a:t>
            </a:r>
            <a:r>
              <a:rPr lang="en-US" sz="2000" b="0" i="1" u="none" strike="noStrike" baseline="0" dirty="0" err="1">
                <a:latin typeface="+mn-lt"/>
              </a:rPr>
              <a:t>Saly</a:t>
            </a:r>
            <a:r>
              <a:rPr lang="en-US" sz="2000" b="0" i="1" u="none" strike="noStrike" baseline="0" dirty="0">
                <a:latin typeface="+mn-lt"/>
              </a:rPr>
              <a:t>, Senegal, 11 to 14 September 2023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192E2D-85B6-81B9-CC0E-6BE06EEBEFF8}"/>
              </a:ext>
            </a:extLst>
          </p:cNvPr>
          <p:cNvSpPr txBox="1"/>
          <p:nvPr/>
        </p:nvSpPr>
        <p:spPr>
          <a:xfrm>
            <a:off x="7418332" y="5447585"/>
            <a:ext cx="487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Joint activity in Manga, Burkina Faso, to eliminate the malaria vectors breeding sites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F8B102-0009-996E-A0A7-EAC412450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5"/>
          <a:stretch/>
        </p:blipFill>
        <p:spPr>
          <a:xfrm>
            <a:off x="6178853" y="765662"/>
            <a:ext cx="5300481" cy="4548616"/>
          </a:xfrm>
          <a:prstGeom prst="rect">
            <a:avLst/>
          </a:prstGeom>
        </p:spPr>
      </p:pic>
      <p:pic>
        <p:nvPicPr>
          <p:cNvPr id="4" name="Image 13">
            <a:extLst>
              <a:ext uri="{FF2B5EF4-FFF2-40B4-BE49-F238E27FC236}">
                <a16:creationId xmlns:a16="http://schemas.microsoft.com/office/drawing/2014/main" id="{1B4EC87B-0A79-B6B9-59B3-C537D78DA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87"/>
          <a:stretch/>
        </p:blipFill>
        <p:spPr>
          <a:xfrm>
            <a:off x="371475" y="4589817"/>
            <a:ext cx="5505169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E3B79A-52E6-422E-98FE-7415AE4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349470" cy="780561"/>
          </a:xfrm>
        </p:spPr>
        <p:txBody>
          <a:bodyPr>
            <a:noAutofit/>
          </a:bodyPr>
          <a:lstStyle/>
          <a:p>
            <a:r>
              <a:rPr lang="en-US" sz="4000" b="1" dirty="0"/>
              <a:t> Module 3 - Coordination Pathways and Incentives </a:t>
            </a:r>
            <a:br>
              <a:rPr lang="en-US" sz="4000" b="1" dirty="0"/>
            </a:br>
            <a:r>
              <a:rPr lang="en-US" sz="4000" b="1" dirty="0"/>
              <a:t>				</a:t>
            </a:r>
            <a:r>
              <a:rPr lang="en-US" sz="3200" b="1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DA16E-45BB-4B44-AB5E-7CCF738B1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99"/>
          <a:stretch/>
        </p:blipFill>
        <p:spPr>
          <a:xfrm>
            <a:off x="221149" y="1544557"/>
            <a:ext cx="6101082" cy="4218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47179-58A1-4308-AC62-8845B191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895" y="2443425"/>
            <a:ext cx="4887229" cy="3519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72C86-8223-4A53-AFFE-298A9D97D43D}"/>
              </a:ext>
            </a:extLst>
          </p:cNvPr>
          <p:cNvSpPr txBox="1"/>
          <p:nvPr/>
        </p:nvSpPr>
        <p:spPr>
          <a:xfrm>
            <a:off x="6898895" y="1629949"/>
            <a:ext cx="454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Example of incentives and collaborative actions with the </a:t>
            </a:r>
            <a:r>
              <a:rPr lang="en-US" b="1" dirty="0">
                <a:solidFill>
                  <a:srgbClr val="0070C0"/>
                </a:solidFill>
              </a:rPr>
              <a:t>Housing sector</a:t>
            </a:r>
          </a:p>
        </p:txBody>
      </p:sp>
      <p:pic>
        <p:nvPicPr>
          <p:cNvPr id="2" name="Image 13">
            <a:extLst>
              <a:ext uri="{FF2B5EF4-FFF2-40B4-BE49-F238E27FC236}">
                <a16:creationId xmlns:a16="http://schemas.microsoft.com/office/drawing/2014/main" id="{9E938394-D786-9A34-019A-77BE65B690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9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7BAF-34DF-7044-9366-D1CC044E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8" y="342050"/>
            <a:ext cx="11515725" cy="1151217"/>
          </a:xfrm>
        </p:spPr>
        <p:txBody>
          <a:bodyPr>
            <a:noAutofit/>
          </a:bodyPr>
          <a:lstStyle/>
          <a:p>
            <a:r>
              <a:rPr lang="en-US" sz="4000" b="1" dirty="0"/>
              <a:t>Module 4   - Sectoral Guidance</a:t>
            </a:r>
            <a:endParaRPr lang="en-US" sz="4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302993-FCEB-ED8A-3280-B56EDFAA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58" y="1267029"/>
            <a:ext cx="4990759" cy="465622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F69C4C-A921-BCF3-56B6-56C63348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1274"/>
            <a:ext cx="5514736" cy="5147730"/>
          </a:xfrm>
          <a:prstGeom prst="rect">
            <a:avLst/>
          </a:prstGeom>
        </p:spPr>
      </p:pic>
      <p:pic>
        <p:nvPicPr>
          <p:cNvPr id="5" name="Image 13">
            <a:extLst>
              <a:ext uri="{FF2B5EF4-FFF2-40B4-BE49-F238E27FC236}">
                <a16:creationId xmlns:a16="http://schemas.microsoft.com/office/drawing/2014/main" id="{124669DD-A7B3-79A4-1FCB-7CF2A632D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7BAF-34DF-7044-9366-D1CC044E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8" y="342050"/>
            <a:ext cx="11515725" cy="1151217"/>
          </a:xfrm>
        </p:spPr>
        <p:txBody>
          <a:bodyPr>
            <a:noAutofit/>
          </a:bodyPr>
          <a:lstStyle/>
          <a:p>
            <a:r>
              <a:rPr lang="en-US" sz="4000" b="1" dirty="0"/>
              <a:t>Expected Outcomes</a:t>
            </a:r>
            <a:endParaRPr lang="en-US" sz="4000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482354-6809-9E6D-C6A4-E02991F759E1}"/>
              </a:ext>
            </a:extLst>
          </p:cNvPr>
          <p:cNvSpPr/>
          <p:nvPr/>
        </p:nvSpPr>
        <p:spPr>
          <a:xfrm>
            <a:off x="615869" y="1160290"/>
            <a:ext cx="1706137" cy="178419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id="{6F8FAD66-9721-DB75-68E3-4B3B89AAC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87"/>
          <a:stretch/>
        </p:blipFill>
        <p:spPr>
          <a:xfrm>
            <a:off x="8662946" y="5871815"/>
            <a:ext cx="2840043" cy="4659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657776B-27C2-5371-2A78-86C3077C2D8A}"/>
              </a:ext>
            </a:extLst>
          </p:cNvPr>
          <p:cNvSpPr txBox="1"/>
          <p:nvPr/>
        </p:nvSpPr>
        <p:spPr>
          <a:xfrm>
            <a:off x="531648" y="1374217"/>
            <a:ext cx="109713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Better knowledge of the processes and components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 of a multisectoral approach. 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Ubuntu" panose="020B0504030602030204" pitchFamily="34" charset="0"/>
              </a:rPr>
              <a:t>Capacity to develop and implement 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joint activities with different sectors and aiming at the prevention and control of malaria. 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Understandin</a:t>
            </a:r>
            <a:r>
              <a:rPr lang="en-US" sz="2800" b="1" dirty="0">
                <a:solidFill>
                  <a:schemeClr val="tx2"/>
                </a:solidFill>
                <a:latin typeface="Ubuntu" panose="020B0504030602030204" pitchFamily="34" charset="0"/>
              </a:rPr>
              <a:t>g on how to work with specific sectors </a:t>
            </a:r>
            <a:r>
              <a:rPr lang="en-US" sz="2800" dirty="0">
                <a:solidFill>
                  <a:schemeClr val="tx2"/>
                </a:solidFill>
                <a:latin typeface="Ubuntu" panose="020B0504030602030204" pitchFamily="34" charset="0"/>
              </a:rPr>
              <a:t>such as Water and Sanitation, Environment and Agriculture</a:t>
            </a:r>
            <a:r>
              <a:rPr lang="en-US" sz="2800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. 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Plan and projects for MSA activities 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Ubuntu" panose="020B0504030602030204" pitchFamily="34" charset="0"/>
              </a:rPr>
              <a:t>fitting to different context in different countries.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0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E3B79A-52E6-422E-98FE-7415AE4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349470" cy="780561"/>
          </a:xfrm>
        </p:spPr>
        <p:txBody>
          <a:bodyPr>
            <a:noAutofit/>
          </a:bodyPr>
          <a:lstStyle/>
          <a:p>
            <a:r>
              <a:rPr lang="en-US" sz="4000" b="1" dirty="0"/>
              <a:t>Multisectoral Approach is the First Pillar of the GVCR				</a:t>
            </a:r>
            <a:r>
              <a:rPr lang="en-US" sz="3200" b="1" i="1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5FD708-BCE2-41ED-93BD-2AEF5DBDFAC2}"/>
              </a:ext>
            </a:extLst>
          </p:cNvPr>
          <p:cNvSpPr/>
          <p:nvPr/>
        </p:nvSpPr>
        <p:spPr>
          <a:xfrm>
            <a:off x="371475" y="1710619"/>
            <a:ext cx="1706137" cy="1784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buntu" panose="020B0504030602030204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5CFC39-C841-4450-910C-0E08C5C8BFE1}"/>
              </a:ext>
            </a:extLst>
          </p:cNvPr>
          <p:cNvSpPr txBox="1">
            <a:spLocks/>
          </p:cNvSpPr>
          <p:nvPr/>
        </p:nvSpPr>
        <p:spPr>
          <a:xfrm>
            <a:off x="546670" y="2307656"/>
            <a:ext cx="2819235" cy="414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67"/>
              </a:spcBef>
              <a:spcAft>
                <a:spcPts val="1067"/>
              </a:spcAft>
              <a:buFont typeface="Arial" panose="020B0604020202020204" pitchFamily="34" charset="0"/>
              <a:buNone/>
            </a:pPr>
            <a:r>
              <a:rPr lang="en-US" sz="1733" b="1" dirty="0">
                <a:solidFill>
                  <a:srgbClr val="2484BF"/>
                </a:solidFill>
              </a:rPr>
              <a:t>REDUCE THE BURDEN AND THREAT OF VECTOR-BORNE DISEASES THAT AFFECT HUMANS</a:t>
            </a:r>
          </a:p>
          <a:p>
            <a:pPr marL="0" indent="0">
              <a:spcBef>
                <a:spcPts val="267"/>
              </a:spcBef>
              <a:buFont typeface="Arial" panose="020B0604020202020204" pitchFamily="34" charset="0"/>
              <a:buNone/>
            </a:pPr>
            <a:r>
              <a:rPr lang="en-US" sz="1733" b="1" dirty="0"/>
              <a:t>ENABLING FACTORS</a:t>
            </a:r>
          </a:p>
          <a:p>
            <a:pPr marL="0" indent="0">
              <a:spcBef>
                <a:spcPts val="267"/>
              </a:spcBef>
              <a:buFont typeface="Arial" panose="020B0604020202020204" pitchFamily="34" charset="0"/>
              <a:buNone/>
            </a:pPr>
            <a:r>
              <a:rPr lang="en-US" sz="1733" dirty="0"/>
              <a:t>Country leadership</a:t>
            </a:r>
          </a:p>
          <a:p>
            <a:pPr marL="0" indent="0">
              <a:spcBef>
                <a:spcPts val="267"/>
              </a:spcBef>
              <a:buFont typeface="Arial" panose="020B0604020202020204" pitchFamily="34" charset="0"/>
              <a:buNone/>
            </a:pPr>
            <a:r>
              <a:rPr lang="en-US" sz="1733" dirty="0"/>
              <a:t>Advocacy, resource </a:t>
            </a:r>
            <a:br>
              <a:rPr lang="en-US" sz="1733" dirty="0"/>
            </a:br>
            <a:r>
              <a:rPr lang="en-US" sz="1733" dirty="0"/>
              <a:t>mobilization and partner coordination </a:t>
            </a:r>
          </a:p>
          <a:p>
            <a:pPr marL="0" indent="0">
              <a:spcBef>
                <a:spcPts val="267"/>
              </a:spcBef>
              <a:buFont typeface="Arial" panose="020B0604020202020204" pitchFamily="34" charset="0"/>
              <a:buNone/>
            </a:pPr>
            <a:r>
              <a:rPr lang="en-US" sz="1733" dirty="0"/>
              <a:t>Regulatory, policy</a:t>
            </a:r>
            <a:br>
              <a:rPr lang="en-US" sz="1733" dirty="0"/>
            </a:br>
            <a:r>
              <a:rPr lang="en-US" sz="1733" dirty="0"/>
              <a:t> and normative support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7C8D7-2B56-4FAD-A7C2-FD74F4235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20" y="1663428"/>
            <a:ext cx="6968067" cy="42887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B222CB-A77E-4AAF-9228-61C6BA31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7463" y="4686263"/>
            <a:ext cx="1275115" cy="177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00F6C67-7BF1-41FA-9B87-C0910006507B}"/>
              </a:ext>
            </a:extLst>
          </p:cNvPr>
          <p:cNvSpPr/>
          <p:nvPr/>
        </p:nvSpPr>
        <p:spPr>
          <a:xfrm>
            <a:off x="5303097" y="3892031"/>
            <a:ext cx="1486225" cy="114929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3">
            <a:extLst>
              <a:ext uri="{FF2B5EF4-FFF2-40B4-BE49-F238E27FC236}">
                <a16:creationId xmlns:a16="http://schemas.microsoft.com/office/drawing/2014/main" id="{BA9C4003-6363-1861-69D8-388356133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6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7E51B337-318F-FAB7-72FC-79E3F2CF7734}"/>
              </a:ext>
            </a:extLst>
          </p:cNvPr>
          <p:cNvSpPr txBox="1">
            <a:spLocks/>
          </p:cNvSpPr>
          <p:nvPr/>
        </p:nvSpPr>
        <p:spPr>
          <a:xfrm>
            <a:off x="473242" y="387684"/>
            <a:ext cx="11718758" cy="16048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RBM/UNDP Framework for Multisectoral approach against Malaria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3E6980-3E78-9F0E-32F7-02786052F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45" y="1369999"/>
            <a:ext cx="3929753" cy="51003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080D80-1B5B-1D47-BFDA-9978B294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306" y="1369999"/>
            <a:ext cx="3934781" cy="5100317"/>
          </a:xfrm>
          <a:prstGeom prst="rect">
            <a:avLst/>
          </a:prstGeom>
        </p:spPr>
      </p:pic>
      <p:pic>
        <p:nvPicPr>
          <p:cNvPr id="5" name="Image 13">
            <a:extLst>
              <a:ext uri="{FF2B5EF4-FFF2-40B4-BE49-F238E27FC236}">
                <a16:creationId xmlns:a16="http://schemas.microsoft.com/office/drawing/2014/main" id="{FAAFC602-B2EA-B21C-6CBF-CF0F127332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147401" y="6237354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E3B79A-52E6-422E-98FE-7415AE4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61" y="262787"/>
            <a:ext cx="11349470" cy="780561"/>
          </a:xfrm>
        </p:spPr>
        <p:txBody>
          <a:bodyPr>
            <a:noAutofit/>
          </a:bodyPr>
          <a:lstStyle/>
          <a:p>
            <a:r>
              <a:rPr lang="en-US" sz="4000" b="1" dirty="0"/>
              <a:t>Multisectoral approach work in TDR </a:t>
            </a:r>
            <a:br>
              <a:rPr lang="en-US" sz="4000" b="1" dirty="0"/>
            </a:br>
            <a:r>
              <a:rPr lang="en-US" sz="4000" b="1" dirty="0"/>
              <a:t>				</a:t>
            </a:r>
            <a:r>
              <a:rPr lang="en-US" sz="3200" b="1" i="1" dirty="0"/>
              <a:t> </a:t>
            </a:r>
          </a:p>
        </p:txBody>
      </p:sp>
      <p:pic>
        <p:nvPicPr>
          <p:cNvPr id="4" name="Image 17">
            <a:extLst>
              <a:ext uri="{FF2B5EF4-FFF2-40B4-BE49-F238E27FC236}">
                <a16:creationId xmlns:a16="http://schemas.microsoft.com/office/drawing/2014/main" id="{0B4785EB-32C9-4026-930E-6039AA2DA9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93428" y="2642248"/>
            <a:ext cx="6980520" cy="3921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EE508-6004-454C-AB19-106E5BA3B9C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92" y="4275137"/>
            <a:ext cx="1706136" cy="2066940"/>
          </a:xfrm>
          <a:prstGeom prst="rect">
            <a:avLst/>
          </a:prstGeom>
          <a:ln w="8255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847F6-8559-4606-9144-A13E24E5A78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72" y="1284382"/>
            <a:ext cx="1261745" cy="1755775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E7316-DD5A-4B34-A706-9991F958B65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5" y="1284382"/>
            <a:ext cx="2040479" cy="2501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4E6C3E0E-8FD7-4BE2-8FED-57B3C0A7DAD5}"/>
              </a:ext>
            </a:extLst>
          </p:cNvPr>
          <p:cNvGrpSpPr>
            <a:grpSpLocks/>
          </p:cNvGrpSpPr>
          <p:nvPr/>
        </p:nvGrpSpPr>
        <p:grpSpPr bwMode="auto">
          <a:xfrm>
            <a:off x="9054739" y="907161"/>
            <a:ext cx="2882900" cy="1295400"/>
            <a:chOff x="0" y="0"/>
            <a:chExt cx="2883763" cy="1295959"/>
          </a:xfrm>
        </p:grpSpPr>
        <p:pic>
          <p:nvPicPr>
            <p:cNvPr id="1027" name="image8.png">
              <a:extLst>
                <a:ext uri="{FF2B5EF4-FFF2-40B4-BE49-F238E27FC236}">
                  <a16:creationId xmlns:a16="http://schemas.microsoft.com/office/drawing/2014/main" id="{71848CBE-FA00-40B0-A2BB-7899C0306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713" y="0"/>
              <a:ext cx="1289050" cy="1173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image7.png">
              <a:extLst>
                <a:ext uri="{FF2B5EF4-FFF2-40B4-BE49-F238E27FC236}">
                  <a16:creationId xmlns:a16="http://schemas.microsoft.com/office/drawing/2014/main" id="{CBBC0709-C40A-44A1-9951-D75D12914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3985" cy="11734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CF8950BE-4BFF-4449-AAAF-E30D7BB68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053389"/>
              <a:ext cx="2883535" cy="242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Figure 1</a:t>
              </a:r>
              <a:r>
                <a: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: Rice plots showing water supply and release.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8800A3-B772-48B8-B09E-AA08D7B88338}"/>
              </a:ext>
            </a:extLst>
          </p:cNvPr>
          <p:cNvSpPr txBox="1"/>
          <p:nvPr/>
        </p:nvSpPr>
        <p:spPr>
          <a:xfrm>
            <a:off x="9025839" y="407015"/>
            <a:ext cx="316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Multisectoral proposal in Mali-Benin-Burkina Faso and Nigeria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E93CB-87BE-43CD-AFEE-608DCFE54ED7}"/>
              </a:ext>
            </a:extLst>
          </p:cNvPr>
          <p:cNvSpPr txBox="1"/>
          <p:nvPr/>
        </p:nvSpPr>
        <p:spPr>
          <a:xfrm>
            <a:off x="9698572" y="3998138"/>
            <a:ext cx="2418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Multisectoral proposal in Ecuador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B08B2A4-F608-475B-9AEF-7A4A2B12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56" y="4742314"/>
            <a:ext cx="2427927" cy="15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797DD3-79AF-4B19-B74E-FBFDD54859B6}"/>
              </a:ext>
            </a:extLst>
          </p:cNvPr>
          <p:cNvSpPr txBox="1"/>
          <p:nvPr/>
        </p:nvSpPr>
        <p:spPr>
          <a:xfrm>
            <a:off x="9698571" y="4464338"/>
            <a:ext cx="2418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Multisectoral proposal in Brazil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6E8C2E-05DA-A156-95D1-6D962921B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4511" y="2307758"/>
            <a:ext cx="2919780" cy="151751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80740AB-5623-5725-6253-6FC197ADACC7}"/>
              </a:ext>
            </a:extLst>
          </p:cNvPr>
          <p:cNvSpPr/>
          <p:nvPr/>
        </p:nvSpPr>
        <p:spPr>
          <a:xfrm>
            <a:off x="8375712" y="4944672"/>
            <a:ext cx="1098236" cy="95900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Training</a:t>
            </a:r>
          </a:p>
        </p:txBody>
      </p:sp>
      <p:pic>
        <p:nvPicPr>
          <p:cNvPr id="12" name="Image 13">
            <a:extLst>
              <a:ext uri="{FF2B5EF4-FFF2-40B4-BE49-F238E27FC236}">
                <a16:creationId xmlns:a16="http://schemas.microsoft.com/office/drawing/2014/main" id="{CC3EC2E3-50AB-4BB3-2DC1-EA136DB8BF8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1387"/>
          <a:stretch/>
        </p:blipFill>
        <p:spPr>
          <a:xfrm>
            <a:off x="9134248" y="6320645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7E51B337-318F-FAB7-72FC-79E3F2CF7734}"/>
              </a:ext>
            </a:extLst>
          </p:cNvPr>
          <p:cNvSpPr txBox="1">
            <a:spLocks/>
          </p:cNvSpPr>
          <p:nvPr/>
        </p:nvSpPr>
        <p:spPr>
          <a:xfrm>
            <a:off x="473242" y="387684"/>
            <a:ext cx="11718758" cy="16048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kern="1200" baseline="0">
                <a:solidFill>
                  <a:schemeClr val="tx2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i="1" dirty="0"/>
              <a:t>TDR Guidance Document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7A427-24F2-F8B3-EA28-20F37410F3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3" y="1190122"/>
            <a:ext cx="3753240" cy="476961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41674E-5E79-E756-C61E-31B67950D042}"/>
              </a:ext>
            </a:extLst>
          </p:cNvPr>
          <p:cNvSpPr txBox="1"/>
          <p:nvPr/>
        </p:nvSpPr>
        <p:spPr>
          <a:xfrm>
            <a:off x="4559298" y="1551563"/>
            <a:ext cx="69753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Evolution of malaria situation worldwide with stagnation of progress since 2015.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Context for COVID-19 pandemic and disruption of services.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In 2020 and 2021, increases in number of cases and numbers of fatalities (World Malaria Report, 2021, 2022).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Dual situation with countries achieving eradication and countries losing the progress from previous years.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How the other sectors can help on malaria control and receive benefits from malaria control.</a:t>
            </a:r>
          </a:p>
          <a:p>
            <a:endParaRPr lang="en-US" dirty="0"/>
          </a:p>
        </p:txBody>
      </p:sp>
      <p:pic>
        <p:nvPicPr>
          <p:cNvPr id="2" name="Image 13">
            <a:extLst>
              <a:ext uri="{FF2B5EF4-FFF2-40B4-BE49-F238E27FC236}">
                <a16:creationId xmlns:a16="http://schemas.microsoft.com/office/drawing/2014/main" id="{C8D7AEFF-DDB3-36B3-F48E-52AC85BDB2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E3B79A-52E6-422E-98FE-7415AE4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349470" cy="780561"/>
          </a:xfrm>
        </p:spPr>
        <p:txBody>
          <a:bodyPr>
            <a:noAutofit/>
          </a:bodyPr>
          <a:lstStyle/>
          <a:p>
            <a:r>
              <a:rPr lang="en-US" sz="4000" b="1" dirty="0"/>
              <a:t>What is a Multisectoral approach ?  				</a:t>
            </a:r>
            <a:r>
              <a:rPr lang="en-US" sz="3200" b="1" i="1" dirty="0"/>
              <a:t> </a:t>
            </a:r>
          </a:p>
        </p:txBody>
      </p:sp>
      <p:pic>
        <p:nvPicPr>
          <p:cNvPr id="4" name="Content Placeholder 4" descr="A rainbow in the background&#10;&#10;Description automatically generated">
            <a:extLst>
              <a:ext uri="{FF2B5EF4-FFF2-40B4-BE49-F238E27FC236}">
                <a16:creationId xmlns:a16="http://schemas.microsoft.com/office/drawing/2014/main" id="{19DAE835-D077-4E2A-8569-775FDF52CE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2241818"/>
            <a:ext cx="4336837" cy="269994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7114B3-C6BA-42C2-AFD0-D3558E3F71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70803" y="2241818"/>
            <a:ext cx="4336838" cy="27096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A5D0B-684C-4D1B-9AA2-6101ABA4897E}"/>
              </a:ext>
            </a:extLst>
          </p:cNvPr>
          <p:cNvSpPr txBox="1"/>
          <p:nvPr/>
        </p:nvSpPr>
        <p:spPr>
          <a:xfrm>
            <a:off x="5169743" y="3575530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4834F-B20A-43E3-8E58-6B19A6A67779}"/>
              </a:ext>
            </a:extLst>
          </p:cNvPr>
          <p:cNvSpPr txBox="1"/>
          <p:nvPr/>
        </p:nvSpPr>
        <p:spPr>
          <a:xfrm>
            <a:off x="5043186" y="2809071"/>
            <a:ext cx="144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B5F99-3F2D-470E-B423-944F7B9C383D}"/>
              </a:ext>
            </a:extLst>
          </p:cNvPr>
          <p:cNvSpPr txBox="1"/>
          <p:nvPr/>
        </p:nvSpPr>
        <p:spPr>
          <a:xfrm>
            <a:off x="4816882" y="521593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Finance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FE6A4-7B5C-4673-812D-64096E687B3B}"/>
              </a:ext>
            </a:extLst>
          </p:cNvPr>
          <p:cNvSpPr txBox="1"/>
          <p:nvPr/>
        </p:nvSpPr>
        <p:spPr>
          <a:xfrm>
            <a:off x="6281297" y="1279707"/>
            <a:ext cx="16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Agriculture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275A4BA-1CDE-4B1C-8DBE-D39B8CF24D1E}"/>
              </a:ext>
            </a:extLst>
          </p:cNvPr>
          <p:cNvCxnSpPr>
            <a:cxnSpLocks/>
          </p:cNvCxnSpPr>
          <p:nvPr/>
        </p:nvCxnSpPr>
        <p:spPr>
          <a:xfrm flipH="1" flipV="1">
            <a:off x="3668227" y="4867692"/>
            <a:ext cx="1541191" cy="443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AD7C39F-B5F6-4B8D-9451-1FFF11BAEF42}"/>
              </a:ext>
            </a:extLst>
          </p:cNvPr>
          <p:cNvCxnSpPr>
            <a:cxnSpLocks/>
          </p:cNvCxnSpPr>
          <p:nvPr/>
        </p:nvCxnSpPr>
        <p:spPr>
          <a:xfrm flipV="1">
            <a:off x="5199578" y="4042661"/>
            <a:ext cx="2755563" cy="126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614879-E228-443D-881C-73549ECAB760}"/>
              </a:ext>
            </a:extLst>
          </p:cNvPr>
          <p:cNvCxnSpPr>
            <a:cxnSpLocks/>
          </p:cNvCxnSpPr>
          <p:nvPr/>
        </p:nvCxnSpPr>
        <p:spPr>
          <a:xfrm flipH="1" flipV="1">
            <a:off x="1520362" y="3080434"/>
            <a:ext cx="3719994" cy="755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3063D5-3191-4437-B0FE-A08E1DD1E7C9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6345065" y="3156548"/>
            <a:ext cx="1539300" cy="6805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79BA5E-6562-4413-A135-66FD1BE36606}"/>
              </a:ext>
            </a:extLst>
          </p:cNvPr>
          <p:cNvCxnSpPr>
            <a:cxnSpLocks/>
          </p:cNvCxnSpPr>
          <p:nvPr/>
        </p:nvCxnSpPr>
        <p:spPr>
          <a:xfrm>
            <a:off x="7884365" y="1556378"/>
            <a:ext cx="1961599" cy="916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AC9BC4-17B3-4D8D-A7BB-9EC2105FF129}"/>
              </a:ext>
            </a:extLst>
          </p:cNvPr>
          <p:cNvCxnSpPr>
            <a:cxnSpLocks/>
          </p:cNvCxnSpPr>
          <p:nvPr/>
        </p:nvCxnSpPr>
        <p:spPr>
          <a:xfrm flipH="1">
            <a:off x="4292559" y="1635469"/>
            <a:ext cx="2018821" cy="7100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74FABBB-BB4B-45E0-B671-1705B51AF33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493070" y="2753690"/>
            <a:ext cx="1863465" cy="286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3E5BB85-4F02-4E42-BB46-D5B3391DF312}"/>
              </a:ext>
            </a:extLst>
          </p:cNvPr>
          <p:cNvSpPr txBox="1"/>
          <p:nvPr/>
        </p:nvSpPr>
        <p:spPr>
          <a:xfrm>
            <a:off x="5583315" y="5794243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Housing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46445B-7240-446E-8FB3-96003B9140ED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167415" y="4305430"/>
            <a:ext cx="4415900" cy="1719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092B3C1-0FAD-4DE7-BC3F-DACA72E1AB75}"/>
              </a:ext>
            </a:extLst>
          </p:cNvPr>
          <p:cNvCxnSpPr>
            <a:cxnSpLocks/>
          </p:cNvCxnSpPr>
          <p:nvPr/>
        </p:nvCxnSpPr>
        <p:spPr>
          <a:xfrm flipV="1">
            <a:off x="6725647" y="4675148"/>
            <a:ext cx="3120317" cy="1417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5E25D0A-E791-4461-BEAB-E736AC5EDA7C}"/>
              </a:ext>
            </a:extLst>
          </p:cNvPr>
          <p:cNvCxnSpPr>
            <a:cxnSpLocks/>
          </p:cNvCxnSpPr>
          <p:nvPr/>
        </p:nvCxnSpPr>
        <p:spPr>
          <a:xfrm flipH="1" flipV="1">
            <a:off x="2690289" y="2823864"/>
            <a:ext cx="2363179" cy="221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9254568-97E6-431C-B1F4-D583E03E9C97}"/>
              </a:ext>
            </a:extLst>
          </p:cNvPr>
          <p:cNvSpPr txBox="1"/>
          <p:nvPr/>
        </p:nvSpPr>
        <p:spPr>
          <a:xfrm>
            <a:off x="2147457" y="1547449"/>
            <a:ext cx="289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Water and Sanitation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E627E5-15AC-4A98-99CE-6A9EDEE2D9C0}"/>
              </a:ext>
            </a:extLst>
          </p:cNvPr>
          <p:cNvSpPr txBox="1"/>
          <p:nvPr/>
        </p:nvSpPr>
        <p:spPr>
          <a:xfrm>
            <a:off x="8511912" y="5636862"/>
            <a:ext cx="155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Legislation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A3AE6D1-F0E3-46AF-B783-0C82644B678F}"/>
              </a:ext>
            </a:extLst>
          </p:cNvPr>
          <p:cNvSpPr txBox="1"/>
          <p:nvPr/>
        </p:nvSpPr>
        <p:spPr>
          <a:xfrm>
            <a:off x="2760360" y="5549549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Energy</a:t>
            </a:r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id="{32E8FB2D-D1D2-9244-9315-4D978DFB5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7BAF-34DF-7044-9366-D1CC044E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8" y="342050"/>
            <a:ext cx="11515725" cy="1151217"/>
          </a:xfrm>
        </p:spPr>
        <p:txBody>
          <a:bodyPr>
            <a:noAutofit/>
          </a:bodyPr>
          <a:lstStyle/>
          <a:p>
            <a:r>
              <a:rPr lang="en-US" sz="4000" b="1" dirty="0"/>
              <a:t>Objectives of the training workshop</a:t>
            </a:r>
            <a:endParaRPr lang="en-US" sz="4000" b="1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482354-6809-9E6D-C6A4-E02991F759E1}"/>
              </a:ext>
            </a:extLst>
          </p:cNvPr>
          <p:cNvSpPr/>
          <p:nvPr/>
        </p:nvSpPr>
        <p:spPr>
          <a:xfrm>
            <a:off x="615869" y="1160290"/>
            <a:ext cx="1706137" cy="178419"/>
          </a:xfrm>
          <a:prstGeom prst="rect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69CC4F-7776-89B5-25EA-B085F1EB3E63}"/>
              </a:ext>
            </a:extLst>
          </p:cNvPr>
          <p:cNvSpPr txBox="1"/>
          <p:nvPr/>
        </p:nvSpPr>
        <p:spPr>
          <a:xfrm>
            <a:off x="604790" y="1338709"/>
            <a:ext cx="1097134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 rtl="0" fontAlgn="base">
              <a:buFont typeface="+mj-lt"/>
              <a:buAutoNum type="arabicPeriod"/>
            </a:pP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To provide and explain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the basic theoretical principles 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and components of a multisectoral approach. </a:t>
            </a:r>
          </a:p>
          <a:p>
            <a:pPr algn="just" rtl="0" fontAlgn="base">
              <a:buFont typeface="+mj-lt"/>
              <a:buAutoNum type="arabicPeriod" startAt="2"/>
            </a:pP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To illustrate the concepts 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through sharing experiences and case studies of joint activities implemented by different sectors and aiming at the prevention and control of malaria in specific countries. </a:t>
            </a:r>
          </a:p>
          <a:p>
            <a:pPr algn="just" rtl="0" fontAlgn="base">
              <a:buFont typeface="+mj-lt"/>
              <a:buAutoNum type="arabicPeriod" startAt="3"/>
            </a:pP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To focus on specific sectors 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for which the joint collaboration is already well engaged within WHO, such as the Water and sanitation sector. </a:t>
            </a:r>
          </a:p>
          <a:p>
            <a:pPr algn="just" rtl="0" fontAlgn="base">
              <a:buFont typeface="+mj-lt"/>
              <a:buAutoNum type="arabicPeriod" startAt="4"/>
            </a:pP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To help the participants in designing draft MSA activities 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Ubuntu" panose="020B0504030602030204" pitchFamily="34" charset="0"/>
              </a:rPr>
              <a:t>fitting to their own context and pick up a specific MSA activity for implementation in their own country. </a:t>
            </a:r>
          </a:p>
          <a:p>
            <a:endParaRPr lang="en-US" dirty="0"/>
          </a:p>
        </p:txBody>
      </p:sp>
      <p:pic>
        <p:nvPicPr>
          <p:cNvPr id="4" name="Image 13">
            <a:extLst>
              <a:ext uri="{FF2B5EF4-FFF2-40B4-BE49-F238E27FC236}">
                <a16:creationId xmlns:a16="http://schemas.microsoft.com/office/drawing/2014/main" id="{368E5C4E-344B-199B-98ED-C99128062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7BAF-34DF-7044-9366-D1CC044E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48" y="342050"/>
            <a:ext cx="11515725" cy="1151217"/>
          </a:xfrm>
        </p:spPr>
        <p:txBody>
          <a:bodyPr>
            <a:noAutofit/>
          </a:bodyPr>
          <a:lstStyle/>
          <a:p>
            <a:r>
              <a:rPr lang="en-US" sz="4000" b="1" dirty="0"/>
              <a:t>MOOC on MSA – Module 1 - Introduction</a:t>
            </a:r>
            <a:endParaRPr lang="en-US" sz="4000" b="1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72212F-E3B1-6BB3-3855-183BE8E38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714" y="1293008"/>
            <a:ext cx="7594638" cy="4271983"/>
          </a:xfrm>
          <a:prstGeom prst="rect">
            <a:avLst/>
          </a:prstGeom>
        </p:spPr>
      </p:pic>
      <p:pic>
        <p:nvPicPr>
          <p:cNvPr id="4" name="Image 13">
            <a:extLst>
              <a:ext uri="{FF2B5EF4-FFF2-40B4-BE49-F238E27FC236}">
                <a16:creationId xmlns:a16="http://schemas.microsoft.com/office/drawing/2014/main" id="{27478C6F-E62F-5D15-1ED4-96EA8600B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6A146C-CA0E-5DF5-5F37-A010DF0B1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840"/>
          <a:stretch/>
        </p:blipFill>
        <p:spPr>
          <a:xfrm>
            <a:off x="0" y="1293008"/>
            <a:ext cx="3912188" cy="43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5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E3B79A-52E6-422E-98FE-7415AE40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8300"/>
            <a:ext cx="11349470" cy="780561"/>
          </a:xfrm>
        </p:spPr>
        <p:txBody>
          <a:bodyPr>
            <a:noAutofit/>
          </a:bodyPr>
          <a:lstStyle/>
          <a:p>
            <a:r>
              <a:rPr lang="en-US" sz="4000" b="1" dirty="0"/>
              <a:t> Module 2 - Components of Multi-Sectoral Approach</a:t>
            </a:r>
            <a:br>
              <a:rPr lang="en-US" sz="4000" b="1" dirty="0"/>
            </a:br>
            <a:r>
              <a:rPr lang="en-US" sz="4000" b="1" dirty="0"/>
              <a:t>				</a:t>
            </a:r>
            <a:r>
              <a:rPr lang="en-US" sz="3200" b="1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1167B-6B6C-4EB3-A0D4-FDEDDDB95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9" t="10178" r="9353" b="8902"/>
          <a:stretch/>
        </p:blipFill>
        <p:spPr>
          <a:xfrm>
            <a:off x="6160489" y="2105292"/>
            <a:ext cx="5569005" cy="4025122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4CCA8AC6-F6FB-485D-8AE0-90CA24DB4F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475" y="2172404"/>
            <a:ext cx="5660038" cy="3523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6A762-1227-48BB-A0E6-3DA0240A2699}"/>
              </a:ext>
            </a:extLst>
          </p:cNvPr>
          <p:cNvSpPr txBox="1"/>
          <p:nvPr/>
        </p:nvSpPr>
        <p:spPr>
          <a:xfrm>
            <a:off x="4379053" y="1542099"/>
            <a:ext cx="2394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Zhong et al., 2020, J Infect Dis.</a:t>
            </a:r>
            <a:endParaRPr lang="en-US" sz="1400" i="1" dirty="0"/>
          </a:p>
        </p:txBody>
      </p:sp>
      <p:pic>
        <p:nvPicPr>
          <p:cNvPr id="3" name="Image 13">
            <a:extLst>
              <a:ext uri="{FF2B5EF4-FFF2-40B4-BE49-F238E27FC236}">
                <a16:creationId xmlns:a16="http://schemas.microsoft.com/office/drawing/2014/main" id="{E5653B1E-2E0C-2041-BC0D-46A274F16A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7"/>
          <a:stretch/>
        </p:blipFill>
        <p:spPr>
          <a:xfrm>
            <a:off x="9021277" y="6265953"/>
            <a:ext cx="2840043" cy="4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1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DR Colours 1">
      <a:dk1>
        <a:srgbClr val="000000"/>
      </a:dk1>
      <a:lt1>
        <a:srgbClr val="FFFFFF"/>
      </a:lt1>
      <a:dk2>
        <a:srgbClr val="1E7FB8"/>
      </a:dk2>
      <a:lt2>
        <a:srgbClr val="E7E6E6"/>
      </a:lt2>
      <a:accent1>
        <a:srgbClr val="0B2876"/>
      </a:accent1>
      <a:accent2>
        <a:srgbClr val="695BE5"/>
      </a:accent2>
      <a:accent3>
        <a:srgbClr val="F37449"/>
      </a:accent3>
      <a:accent4>
        <a:srgbClr val="4FBD91"/>
      </a:accent4>
      <a:accent5>
        <a:srgbClr val="5BD7E5"/>
      </a:accent5>
      <a:accent6>
        <a:srgbClr val="D7E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0F69FFE9A9D418E6B3F363E9CC33B" ma:contentTypeVersion="13" ma:contentTypeDescription="Create a new document." ma:contentTypeScope="" ma:versionID="40a9a33dc2521e9c4f66d9f0c18487ba">
  <xsd:schema xmlns:xsd="http://www.w3.org/2001/XMLSchema" xmlns:xs="http://www.w3.org/2001/XMLSchema" xmlns:p="http://schemas.microsoft.com/office/2006/metadata/properties" xmlns:ns3="f793b078-82a0-4d35-898c-fad86823c3cf" xmlns:ns4="d0be0fec-8d0c-4212-ac02-430393c78385" targetNamespace="http://schemas.microsoft.com/office/2006/metadata/properties" ma:root="true" ma:fieldsID="7b8287fa00d563320878cca41bff89dc" ns3:_="" ns4:_="">
    <xsd:import namespace="f793b078-82a0-4d35-898c-fad86823c3cf"/>
    <xsd:import namespace="d0be0fec-8d0c-4212-ac02-430393c78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3b078-82a0-4d35-898c-fad86823c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e0fec-8d0c-4212-ac02-430393c78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160C2-7DDA-4023-9674-491387CC1A60}">
  <ds:schemaRefs>
    <ds:schemaRef ds:uri="http://purl.org/dc/dcmitype/"/>
    <ds:schemaRef ds:uri="http://schemas.microsoft.com/office/2006/documentManagement/types"/>
    <ds:schemaRef ds:uri="f793b078-82a0-4d35-898c-fad86823c3c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0be0fec-8d0c-4212-ac02-430393c78385"/>
  </ds:schemaRefs>
</ds:datastoreItem>
</file>

<file path=customXml/itemProps2.xml><?xml version="1.0" encoding="utf-8"?>
<ds:datastoreItem xmlns:ds="http://schemas.openxmlformats.org/officeDocument/2006/customXml" ds:itemID="{BC3D04DD-7BB6-4C6D-BDD7-9FBCC6DE2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93b078-82a0-4d35-898c-fad86823c3cf"/>
    <ds:schemaRef ds:uri="d0be0fec-8d0c-4212-ac02-430393c78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D146B8-823E-4016-8ED6-C99A6443AB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479</Words>
  <Application>Microsoft Office PowerPoint</Application>
  <PresentationFormat>Grand écran</PresentationFormat>
  <Paragraphs>59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Ubuntu</vt:lpstr>
      <vt:lpstr>Ubuntu Light</vt:lpstr>
      <vt:lpstr>Ubuntu Medium</vt:lpstr>
      <vt:lpstr>Office Theme</vt:lpstr>
      <vt:lpstr>TRAINING WORKSHOP  ON MULTISECTORAL APPROACHES AGAINST MALARIA Introduction and Objectives </vt:lpstr>
      <vt:lpstr>Multisectoral Approach is the First Pillar of the GVCR     </vt:lpstr>
      <vt:lpstr>Présentation PowerPoint</vt:lpstr>
      <vt:lpstr>Multisectoral approach work in TDR       </vt:lpstr>
      <vt:lpstr>Présentation PowerPoint</vt:lpstr>
      <vt:lpstr>What is a Multisectoral approach ?       </vt:lpstr>
      <vt:lpstr>Objectives of the training workshop</vt:lpstr>
      <vt:lpstr>MOOC on MSA – Module 1 - Introduction</vt:lpstr>
      <vt:lpstr> Module 2 - Components of Multi-Sectoral Approach      </vt:lpstr>
      <vt:lpstr> Module 3 - Coordination Pathways and Incentives       </vt:lpstr>
      <vt:lpstr>Module 4   - Sectoral Guidance</vt:lpstr>
      <vt:lpstr>Expected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TESTING OF THE VECTOR CONTROL TECHNOLOGY USING IRRADIATED STERILE INSECTS (SIT) AGAINST DISEASES</dc:title>
  <dc:creator>FF</dc:creator>
  <cp:lastModifiedBy>Salimata Gueye</cp:lastModifiedBy>
  <cp:revision>16</cp:revision>
  <dcterms:created xsi:type="dcterms:W3CDTF">2021-02-17T11:35:49Z</dcterms:created>
  <dcterms:modified xsi:type="dcterms:W3CDTF">2023-09-11T08:57:10Z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0x0101000360F69FFE9A9D418E6B3F363E9CC33B</vt:lpwstr>
  </property>
</Properties>
</file>