
<file path=[Content_Types].xml><?xml version="1.0" encoding="utf-8"?>
<Types xmlns="http://schemas.openxmlformats.org/package/2006/content-types">
  <Default Extension="af2fc6f34c5dda56c04385551e8a5a5a" ContentType="image/jpeg"/>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2"/>
    <p:sldMasterId id="2147483726" r:id="rId3"/>
    <p:sldMasterId id="2147483738" r:id="rId4"/>
    <p:sldMasterId id="2147483750" r:id="rId5"/>
    <p:sldMasterId id="2147483762" r:id="rId6"/>
    <p:sldMasterId id="2147483774" r:id="rId7"/>
  </p:sldMasterIdLst>
  <p:notesMasterIdLst>
    <p:notesMasterId r:id="rId67"/>
  </p:notesMasterIdLst>
  <p:handoutMasterIdLst>
    <p:handoutMasterId r:id="rId68"/>
  </p:handoutMasterIdLst>
  <p:sldIdLst>
    <p:sldId id="4847" r:id="rId8"/>
    <p:sldId id="4950" r:id="rId9"/>
    <p:sldId id="4916" r:id="rId10"/>
    <p:sldId id="257" r:id="rId11"/>
    <p:sldId id="5074" r:id="rId12"/>
    <p:sldId id="11090181" r:id="rId13"/>
    <p:sldId id="5018" r:id="rId14"/>
    <p:sldId id="334" r:id="rId15"/>
    <p:sldId id="294" r:id="rId16"/>
    <p:sldId id="4951" r:id="rId17"/>
    <p:sldId id="258" r:id="rId18"/>
    <p:sldId id="259" r:id="rId19"/>
    <p:sldId id="5019" r:id="rId20"/>
    <p:sldId id="267" r:id="rId21"/>
    <p:sldId id="5022" r:id="rId22"/>
    <p:sldId id="5023" r:id="rId23"/>
    <p:sldId id="309" r:id="rId24"/>
    <p:sldId id="345" r:id="rId25"/>
    <p:sldId id="348" r:id="rId26"/>
    <p:sldId id="318" r:id="rId27"/>
    <p:sldId id="319" r:id="rId28"/>
    <p:sldId id="5070" r:id="rId29"/>
    <p:sldId id="320" r:id="rId30"/>
    <p:sldId id="323" r:id="rId31"/>
    <p:sldId id="322" r:id="rId32"/>
    <p:sldId id="272" r:id="rId33"/>
    <p:sldId id="5071" r:id="rId34"/>
    <p:sldId id="5004" r:id="rId35"/>
    <p:sldId id="4952" r:id="rId36"/>
    <p:sldId id="5072" r:id="rId37"/>
    <p:sldId id="277" r:id="rId38"/>
    <p:sldId id="279" r:id="rId39"/>
    <p:sldId id="5073" r:id="rId40"/>
    <p:sldId id="5075" r:id="rId41"/>
    <p:sldId id="421" r:id="rId42"/>
    <p:sldId id="1369" r:id="rId43"/>
    <p:sldId id="971" r:id="rId44"/>
    <p:sldId id="1005" r:id="rId45"/>
    <p:sldId id="1006" r:id="rId46"/>
    <p:sldId id="1033" r:id="rId47"/>
    <p:sldId id="1011" r:id="rId48"/>
    <p:sldId id="497" r:id="rId49"/>
    <p:sldId id="11090182" r:id="rId50"/>
    <p:sldId id="498" r:id="rId51"/>
    <p:sldId id="505" r:id="rId52"/>
    <p:sldId id="506" r:id="rId53"/>
    <p:sldId id="508" r:id="rId54"/>
    <p:sldId id="509" r:id="rId55"/>
    <p:sldId id="510" r:id="rId56"/>
    <p:sldId id="511" r:id="rId57"/>
    <p:sldId id="512" r:id="rId58"/>
    <p:sldId id="458" r:id="rId59"/>
    <p:sldId id="428" r:id="rId60"/>
    <p:sldId id="261" r:id="rId61"/>
    <p:sldId id="11090183" r:id="rId62"/>
    <p:sldId id="11090184" r:id="rId63"/>
    <p:sldId id="1064" r:id="rId64"/>
    <p:sldId id="11090180" r:id="rId65"/>
    <p:sldId id="4846" r:id="rId66"/>
  </p:sldIdLst>
  <p:sldSz cx="9144000" cy="5143500" type="screen16x9"/>
  <p:notesSz cx="6858000" cy="9144000"/>
  <p:custDataLst>
    <p:tags r:id="rId6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660" indent="-12954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1860" indent="-26162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060" indent="-3937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260" indent="-5257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60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085"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5205"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0325"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3">
          <p15:clr>
            <a:srgbClr val="A4A3A4"/>
          </p15:clr>
        </p15:guide>
        <p15:guide id="2" orient="horz" pos="4155">
          <p15:clr>
            <a:srgbClr val="A4A3A4"/>
          </p15:clr>
        </p15:guide>
        <p15:guide id="3" orient="horz" pos="2863">
          <p15:clr>
            <a:srgbClr val="A4A3A4"/>
          </p15:clr>
        </p15:guide>
        <p15:guide id="4" pos="4059">
          <p15:clr>
            <a:srgbClr val="A4A3A4"/>
          </p15:clr>
        </p15:guide>
        <p15:guide id="5" pos="662">
          <p15:clr>
            <a:srgbClr val="A4A3A4"/>
          </p15:clr>
        </p15:guide>
        <p15:guide id="6" pos="7496">
          <p15:clr>
            <a:srgbClr val="A4A3A4"/>
          </p15:clr>
        </p15:guide>
        <p15:guide id="7" pos="6907">
          <p15:clr>
            <a:srgbClr val="A4A3A4"/>
          </p15:clr>
        </p15:guide>
        <p15:guide id="8" pos="2993">
          <p15:clr>
            <a:srgbClr val="A4A3A4"/>
          </p15:clr>
        </p15:guide>
        <p15:guide id="9" pos="340">
          <p15:clr>
            <a:srgbClr val="A4A3A4"/>
          </p15:clr>
        </p15:guide>
        <p15:guide id="10" pos="5364">
          <p15:clr>
            <a:srgbClr val="A4A3A4"/>
          </p15:clr>
        </p15:guide>
        <p15:guide id="11" pos="493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9ABE2"/>
    <a:srgbClr val="3333CC"/>
    <a:srgbClr val="FFFFFF"/>
    <a:srgbClr val="1C6AA4"/>
    <a:srgbClr val="1C3CA4"/>
    <a:srgbClr val="262626"/>
    <a:srgbClr val="00CCFF"/>
    <a:srgbClr val="27B6B9"/>
    <a:srgbClr val="F66E4F"/>
    <a:srgbClr val="73DB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7" autoAdjust="0"/>
    <p:restoredTop sz="95274" autoAdjust="0"/>
  </p:normalViewPr>
  <p:slideViewPr>
    <p:cSldViewPr>
      <p:cViewPr varScale="1">
        <p:scale>
          <a:sx n="156" d="100"/>
          <a:sy n="156" d="100"/>
        </p:scale>
        <p:origin x="754" y="110"/>
      </p:cViewPr>
      <p:guideLst>
        <p:guide orient="horz" pos="323"/>
        <p:guide orient="horz" pos="4155"/>
        <p:guide orient="horz" pos="2863"/>
        <p:guide pos="4059"/>
        <p:guide pos="662"/>
        <p:guide pos="7496"/>
        <p:guide pos="6907"/>
        <p:guide pos="2993"/>
        <p:guide pos="340"/>
        <p:guide pos="5364"/>
        <p:guide pos="4930"/>
      </p:guideLst>
    </p:cSldViewPr>
  </p:slideViewPr>
  <p:outlineViewPr>
    <p:cViewPr>
      <p:scale>
        <a:sx n="100" d="100"/>
        <a:sy n="100" d="100"/>
      </p:scale>
      <p:origin x="0" y="-10374"/>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Desktop\&#24188;&#34411;&#21644;&#25104;&#34411;&#20316;&#2227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or\Desktop\&#24188;&#34411;&#21644;&#25104;&#34411;&#20316;&#2227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62527173186301"/>
          <c:y val="0.14738216669361501"/>
          <c:w val="0.80168865354712804"/>
          <c:h val="0.45954894303344401"/>
        </c:manualLayout>
      </c:layout>
      <c:lineChart>
        <c:grouping val="standard"/>
        <c:varyColors val="0"/>
        <c:ser>
          <c:idx val="0"/>
          <c:order val="0"/>
          <c:tx>
            <c:strRef>
              <c:f>[幼虫和成虫作图.xlsx]幼虫!$A$2</c:f>
              <c:strCache>
                <c:ptCount val="1"/>
                <c:pt idx="0">
                  <c:v>control group
</c:v>
                </c:pt>
              </c:strCache>
            </c:strRef>
          </c:tx>
          <c:spPr>
            <a:ln w="28575" cap="rnd">
              <a:solidFill>
                <a:schemeClr val="accent1"/>
              </a:solidFill>
              <a:round/>
            </a:ln>
            <a:effectLst/>
          </c:spPr>
          <c:marker>
            <c:symbol val="none"/>
          </c:marker>
          <c:cat>
            <c:strRef>
              <c:f>[幼虫和成虫作图.xlsx]幼虫!$B$1:$I$1</c:f>
              <c:strCache>
                <c:ptCount val="8"/>
                <c:pt idx="0">
                  <c:v>1 day before
1st implementation</c:v>
                </c:pt>
                <c:pt idx="1">
                  <c:v>2 days after 
1st implementation</c:v>
                </c:pt>
                <c:pt idx="2">
                  <c:v>1 day before 
2nd implementation</c:v>
                </c:pt>
                <c:pt idx="3">
                  <c:v>2 days after  
2nd implementation</c:v>
                </c:pt>
                <c:pt idx="4">
                  <c:v>1 day before 
3rd implementation</c:v>
                </c:pt>
                <c:pt idx="5">
                  <c:v>2 days after 
3rd implementation</c:v>
                </c:pt>
                <c:pt idx="6">
                  <c:v>1 day before 
4th implementation</c:v>
                </c:pt>
                <c:pt idx="7">
                  <c:v>2 days after 
4th implementation</c:v>
                </c:pt>
              </c:strCache>
            </c:strRef>
          </c:cat>
          <c:val>
            <c:numRef>
              <c:f>[幼虫和成虫作图.xlsx]幼虫!$B$2:$I$2</c:f>
              <c:numCache>
                <c:formatCode>General</c:formatCode>
                <c:ptCount val="8"/>
                <c:pt idx="0">
                  <c:v>1.7</c:v>
                </c:pt>
                <c:pt idx="1">
                  <c:v>1.5</c:v>
                </c:pt>
                <c:pt idx="2">
                  <c:v>1.2</c:v>
                </c:pt>
                <c:pt idx="3">
                  <c:v>0.7</c:v>
                </c:pt>
                <c:pt idx="4">
                  <c:v>0.4</c:v>
                </c:pt>
                <c:pt idx="5">
                  <c:v>0.4</c:v>
                </c:pt>
                <c:pt idx="6">
                  <c:v>0.8</c:v>
                </c:pt>
                <c:pt idx="7">
                  <c:v>0.1</c:v>
                </c:pt>
              </c:numCache>
            </c:numRef>
          </c:val>
          <c:smooth val="0"/>
          <c:extLst>
            <c:ext xmlns:c16="http://schemas.microsoft.com/office/drawing/2014/chart" uri="{C3380CC4-5D6E-409C-BE32-E72D297353CC}">
              <c16:uniqueId val="{00000000-66E5-4696-8D18-F7BE88410AF2}"/>
            </c:ext>
          </c:extLst>
        </c:ser>
        <c:ser>
          <c:idx val="1"/>
          <c:order val="1"/>
          <c:tx>
            <c:strRef>
              <c:f>[幼虫和成虫作图.xlsx]幼虫!$A$3</c:f>
              <c:strCache>
                <c:ptCount val="1"/>
                <c:pt idx="0">
                  <c:v>treatment group </c:v>
                </c:pt>
              </c:strCache>
            </c:strRef>
          </c:tx>
          <c:spPr>
            <a:ln w="28575" cap="rnd">
              <a:solidFill>
                <a:schemeClr val="accent2"/>
              </a:solidFill>
              <a:round/>
            </a:ln>
            <a:effectLst/>
          </c:spPr>
          <c:marker>
            <c:symbol val="none"/>
          </c:marker>
          <c:cat>
            <c:strRef>
              <c:f>[幼虫和成虫作图.xlsx]幼虫!$B$1:$I$1</c:f>
              <c:strCache>
                <c:ptCount val="8"/>
                <c:pt idx="0">
                  <c:v>1 day before
1st implementation</c:v>
                </c:pt>
                <c:pt idx="1">
                  <c:v>2 days after 
1st implementation</c:v>
                </c:pt>
                <c:pt idx="2">
                  <c:v>1 day before 
2nd implementation</c:v>
                </c:pt>
                <c:pt idx="3">
                  <c:v>2 days after  
2nd implementation</c:v>
                </c:pt>
                <c:pt idx="4">
                  <c:v>1 day before 
3rd implementation</c:v>
                </c:pt>
                <c:pt idx="5">
                  <c:v>2 days after 
3rd implementation</c:v>
                </c:pt>
                <c:pt idx="6">
                  <c:v>1 day before 
4th implementation</c:v>
                </c:pt>
                <c:pt idx="7">
                  <c:v>2 days after 
4th implementation</c:v>
                </c:pt>
              </c:strCache>
            </c:strRef>
          </c:cat>
          <c:val>
            <c:numRef>
              <c:f>[幼虫和成虫作图.xlsx]幼虫!$B$3:$I$3</c:f>
              <c:numCache>
                <c:formatCode>General</c:formatCode>
                <c:ptCount val="8"/>
                <c:pt idx="0">
                  <c:v>2.2000000000000002</c:v>
                </c:pt>
                <c:pt idx="1">
                  <c:v>0.5</c:v>
                </c:pt>
                <c:pt idx="2">
                  <c:v>1.2</c:v>
                </c:pt>
                <c:pt idx="3">
                  <c:v>0.5</c:v>
                </c:pt>
                <c:pt idx="4">
                  <c:v>0.8</c:v>
                </c:pt>
                <c:pt idx="5">
                  <c:v>0.2</c:v>
                </c:pt>
                <c:pt idx="6">
                  <c:v>0.2</c:v>
                </c:pt>
                <c:pt idx="7">
                  <c:v>0</c:v>
                </c:pt>
              </c:numCache>
            </c:numRef>
          </c:val>
          <c:smooth val="0"/>
          <c:extLst>
            <c:ext xmlns:c16="http://schemas.microsoft.com/office/drawing/2014/chart" uri="{C3380CC4-5D6E-409C-BE32-E72D297353CC}">
              <c16:uniqueId val="{00000001-66E5-4696-8D18-F7BE88410AF2}"/>
            </c:ext>
          </c:extLst>
        </c:ser>
        <c:dLbls>
          <c:showLegendKey val="0"/>
          <c:showVal val="0"/>
          <c:showCatName val="0"/>
          <c:showSerName val="0"/>
          <c:showPercent val="0"/>
          <c:showBubbleSize val="0"/>
        </c:dLbls>
        <c:smooth val="0"/>
        <c:axId val="388189760"/>
        <c:axId val="388192056"/>
      </c:lineChart>
      <c:catAx>
        <c:axId val="388189760"/>
        <c:scaling>
          <c:orientation val="minMax"/>
        </c:scaling>
        <c:delete val="0"/>
        <c:axPos val="b"/>
        <c:numFmt formatCode="General" sourceLinked="1"/>
        <c:majorTickMark val="out"/>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crossAx val="388192056"/>
        <c:crosses val="autoZero"/>
        <c:auto val="1"/>
        <c:lblAlgn val="ctr"/>
        <c:lblOffset val="100"/>
        <c:noMultiLvlLbl val="0"/>
      </c:catAx>
      <c:valAx>
        <c:axId val="388192056"/>
        <c:scaling>
          <c:orientation val="minMax"/>
        </c:scaling>
        <c:delete val="0"/>
        <c:axPos val="l"/>
        <c:numFmt formatCode="General" sourceLinked="1"/>
        <c:majorTickMark val="out"/>
        <c:minorTickMark val="in"/>
        <c:tickLblPos val="nextTo"/>
        <c:spPr>
          <a:noFill/>
          <a:ln>
            <a:solidFill>
              <a:schemeClr val="tx1"/>
            </a:solid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crossAx val="388189760"/>
        <c:crosses val="autoZero"/>
        <c:crossBetween val="between"/>
      </c:valAx>
      <c:spPr>
        <a:noFill/>
        <a:ln>
          <a:noFill/>
        </a:ln>
        <a:effectLst/>
      </c:spPr>
    </c:plotArea>
    <c:legend>
      <c:legendPos val="tr"/>
      <c:layout>
        <c:manualLayout>
          <c:xMode val="edge"/>
          <c:yMode val="edge"/>
          <c:x val="0.540545279214517"/>
          <c:y val="0.18104426787741201"/>
          <c:w val="0.40440080652231097"/>
          <c:h val="0.19674612183125201"/>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lang="zh-CN"/>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20345830754901"/>
          <c:y val="0.158733672667913"/>
          <c:w val="0.68598503439102598"/>
          <c:h val="0.46522603204950802"/>
        </c:manualLayout>
      </c:layout>
      <c:lineChart>
        <c:grouping val="standard"/>
        <c:varyColors val="0"/>
        <c:ser>
          <c:idx val="0"/>
          <c:order val="0"/>
          <c:tx>
            <c:strRef>
              <c:f>[幼虫和成虫作图.xlsx]成虫!$A$2</c:f>
              <c:strCache>
                <c:ptCount val="1"/>
                <c:pt idx="0">
                  <c:v>control group
</c:v>
                </c:pt>
              </c:strCache>
            </c:strRef>
          </c:tx>
          <c:spPr>
            <a:ln w="28575" cap="rnd">
              <a:solidFill>
                <a:schemeClr val="accent1"/>
              </a:solidFill>
              <a:round/>
            </a:ln>
            <a:effectLst/>
          </c:spPr>
          <c:marker>
            <c:symbol val="none"/>
          </c:marker>
          <c:cat>
            <c:strRef>
              <c:f>[幼虫和成虫作图.xlsx]成虫!$B$1:$I$1</c:f>
              <c:strCache>
                <c:ptCount val="8"/>
                <c:pt idx="0">
                  <c:v>1 day before
1st implementation</c:v>
                </c:pt>
                <c:pt idx="1">
                  <c:v>2 days after 
1st implementation</c:v>
                </c:pt>
                <c:pt idx="2">
                  <c:v>1 day before 
2nd implementation</c:v>
                </c:pt>
                <c:pt idx="3">
                  <c:v>2 days after  
2nd implementation</c:v>
                </c:pt>
                <c:pt idx="4">
                  <c:v>1 day before 
3rd implementation</c:v>
                </c:pt>
                <c:pt idx="5">
                  <c:v>2 days after 
3rd implementation</c:v>
                </c:pt>
                <c:pt idx="6">
                  <c:v>1 day before 
4th implementation</c:v>
                </c:pt>
                <c:pt idx="7">
                  <c:v>2 days after 
4th implementation</c:v>
                </c:pt>
              </c:strCache>
            </c:strRef>
          </c:cat>
          <c:val>
            <c:numRef>
              <c:f>[幼虫和成虫作图.xlsx]成虫!$B$2:$I$2</c:f>
              <c:numCache>
                <c:formatCode>General</c:formatCode>
                <c:ptCount val="8"/>
                <c:pt idx="0">
                  <c:v>3</c:v>
                </c:pt>
                <c:pt idx="1">
                  <c:v>3</c:v>
                </c:pt>
                <c:pt idx="2">
                  <c:v>2</c:v>
                </c:pt>
                <c:pt idx="3">
                  <c:v>2</c:v>
                </c:pt>
                <c:pt idx="4">
                  <c:v>1</c:v>
                </c:pt>
                <c:pt idx="5">
                  <c:v>1</c:v>
                </c:pt>
                <c:pt idx="6">
                  <c:v>2</c:v>
                </c:pt>
                <c:pt idx="7">
                  <c:v>1</c:v>
                </c:pt>
              </c:numCache>
            </c:numRef>
          </c:val>
          <c:smooth val="0"/>
          <c:extLst>
            <c:ext xmlns:c16="http://schemas.microsoft.com/office/drawing/2014/chart" uri="{C3380CC4-5D6E-409C-BE32-E72D297353CC}">
              <c16:uniqueId val="{00000000-C532-4EE8-A677-2AE1EE0F562F}"/>
            </c:ext>
          </c:extLst>
        </c:ser>
        <c:ser>
          <c:idx val="1"/>
          <c:order val="1"/>
          <c:tx>
            <c:strRef>
              <c:f>[幼虫和成虫作图.xlsx]成虫!$A$3</c:f>
              <c:strCache>
                <c:ptCount val="1"/>
                <c:pt idx="0">
                  <c:v>treatment group </c:v>
                </c:pt>
              </c:strCache>
            </c:strRef>
          </c:tx>
          <c:spPr>
            <a:ln w="28575" cap="rnd">
              <a:solidFill>
                <a:schemeClr val="accent2"/>
              </a:solidFill>
              <a:round/>
            </a:ln>
            <a:effectLst/>
          </c:spPr>
          <c:marker>
            <c:symbol val="none"/>
          </c:marker>
          <c:cat>
            <c:strRef>
              <c:f>[幼虫和成虫作图.xlsx]成虫!$B$1:$I$1</c:f>
              <c:strCache>
                <c:ptCount val="8"/>
                <c:pt idx="0">
                  <c:v>1 day before
1st implementation</c:v>
                </c:pt>
                <c:pt idx="1">
                  <c:v>2 days after 
1st implementation</c:v>
                </c:pt>
                <c:pt idx="2">
                  <c:v>1 day before 
2nd implementation</c:v>
                </c:pt>
                <c:pt idx="3">
                  <c:v>2 days after  
2nd implementation</c:v>
                </c:pt>
                <c:pt idx="4">
                  <c:v>1 day before 
3rd implementation</c:v>
                </c:pt>
                <c:pt idx="5">
                  <c:v>2 days after 
3rd implementation</c:v>
                </c:pt>
                <c:pt idx="6">
                  <c:v>1 day before 
4th implementation</c:v>
                </c:pt>
                <c:pt idx="7">
                  <c:v>2 days after 
4th implementation</c:v>
                </c:pt>
              </c:strCache>
            </c:strRef>
          </c:cat>
          <c:val>
            <c:numRef>
              <c:f>[幼虫和成虫作图.xlsx]成虫!$B$3:$I$3</c:f>
              <c:numCache>
                <c:formatCode>General</c:formatCode>
                <c:ptCount val="8"/>
                <c:pt idx="0">
                  <c:v>5.5</c:v>
                </c:pt>
                <c:pt idx="1">
                  <c:v>2</c:v>
                </c:pt>
                <c:pt idx="2">
                  <c:v>2.2999999999999998</c:v>
                </c:pt>
                <c:pt idx="3">
                  <c:v>2</c:v>
                </c:pt>
                <c:pt idx="4">
                  <c:v>0.7</c:v>
                </c:pt>
                <c:pt idx="5">
                  <c:v>0.3</c:v>
                </c:pt>
                <c:pt idx="6">
                  <c:v>0.3</c:v>
                </c:pt>
                <c:pt idx="7">
                  <c:v>0</c:v>
                </c:pt>
              </c:numCache>
            </c:numRef>
          </c:val>
          <c:smooth val="0"/>
          <c:extLst>
            <c:ext xmlns:c16="http://schemas.microsoft.com/office/drawing/2014/chart" uri="{C3380CC4-5D6E-409C-BE32-E72D297353CC}">
              <c16:uniqueId val="{00000001-C532-4EE8-A677-2AE1EE0F562F}"/>
            </c:ext>
          </c:extLst>
        </c:ser>
        <c:dLbls>
          <c:showLegendKey val="0"/>
          <c:showVal val="0"/>
          <c:showCatName val="0"/>
          <c:showSerName val="0"/>
          <c:showPercent val="0"/>
          <c:showBubbleSize val="0"/>
        </c:dLbls>
        <c:smooth val="0"/>
        <c:axId val="392737160"/>
        <c:axId val="392738800"/>
      </c:lineChart>
      <c:catAx>
        <c:axId val="392737160"/>
        <c:scaling>
          <c:orientation val="minMax"/>
        </c:scaling>
        <c:delete val="0"/>
        <c:axPos val="b"/>
        <c:numFmt formatCode="General" sourceLinked="1"/>
        <c:majorTickMark val="out"/>
        <c:minorTickMark val="in"/>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crossAx val="392738800"/>
        <c:crosses val="autoZero"/>
        <c:auto val="1"/>
        <c:lblAlgn val="ctr"/>
        <c:lblOffset val="100"/>
        <c:noMultiLvlLbl val="0"/>
      </c:catAx>
      <c:valAx>
        <c:axId val="392738800"/>
        <c:scaling>
          <c:orientation val="minMax"/>
        </c:scaling>
        <c:delete val="0"/>
        <c:axPos val="l"/>
        <c:numFmt formatCode="General" sourceLinked="1"/>
        <c:majorTickMark val="out"/>
        <c:minorTickMark val="in"/>
        <c:tickLblPos val="nextTo"/>
        <c:spPr>
          <a:noFill/>
          <a:ln>
            <a:solidFill>
              <a:schemeClr val="tx1"/>
            </a:solid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crossAx val="392737160"/>
        <c:crosses val="autoZero"/>
        <c:crossBetween val="between"/>
      </c:valAx>
      <c:spPr>
        <a:noFill/>
        <a:ln>
          <a:noFill/>
        </a:ln>
        <a:effectLst/>
      </c:spPr>
    </c:plotArea>
    <c:legend>
      <c:legendPos val="tr"/>
      <c:layout>
        <c:manualLayout>
          <c:xMode val="edge"/>
          <c:yMode val="edge"/>
          <c:x val="0.56283200531208499"/>
          <c:y val="0.109885702827351"/>
          <c:w val="0.27224435590969498"/>
          <c:h val="0.20854220974533799"/>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lang="zh-CN"/>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1-05-03T10:53:32.359" idx="1">
    <p:pos x="1159" y="6007"/>
    <p:text>见修改</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BCEABB5-1083-4556-AE12-88D5506E5517}" type="doc">
      <dgm:prSet loTypeId="urn:microsoft.com/office/officeart/2005/8/layout/vList5" loCatId="list" qsTypeId="urn:microsoft.com/office/officeart/2005/8/quickstyle/simple1#3" qsCatId="simple" csTypeId="urn:microsoft.com/office/officeart/2005/8/colors/accent1_2#1" csCatId="accent1" phldr="1"/>
      <dgm:spPr/>
      <dgm:t>
        <a:bodyPr/>
        <a:lstStyle/>
        <a:p>
          <a:endParaRPr lang="zh-CN" altLang="en-US"/>
        </a:p>
      </dgm:t>
    </dgm:pt>
    <dgm:pt modelId="{1BE50C80-6955-45E7-8BDF-0DA16455B7EA}">
      <dgm:prSet phldrT="[文本]" phldr="0" custT="1"/>
      <dgm:spPr/>
      <dgm:t>
        <a:bodyPr vert="horz" wrap="square"/>
        <a:lstStyle/>
        <a:p>
          <a:pPr>
            <a:lnSpc>
              <a:spcPct val="100000"/>
            </a:lnSpc>
            <a:spcBef>
              <a:spcPct val="0"/>
            </a:spcBef>
            <a:spcAft>
              <a:spcPct val="35000"/>
            </a:spcAft>
          </a:pPr>
          <a:r>
            <a:rPr lang="en-US" altLang="zh-CN" sz="1800" b="1" dirty="0">
              <a:latin typeface="Calibri" panose="020F0502020204030204" pitchFamily="34" charset="0"/>
              <a:ea typeface="宋体" panose="02010600030101010101" pitchFamily="2" charset="-122"/>
              <a:cs typeface="+mn-cs"/>
            </a:rPr>
            <a:t>Case t</a:t>
          </a:r>
          <a:r>
            <a:rPr lang="en-US" altLang="zh-CN" sz="1800" b="1" dirty="0">
              <a:latin typeface="Calibri" panose="020F0502020204030204" pitchFamily="34" charset="0"/>
              <a:ea typeface="宋体" panose="02010600030101010101" pitchFamily="2" charset="-122"/>
              <a:sym typeface="+mn-ea"/>
            </a:rPr>
            <a:t>racking</a:t>
          </a:r>
          <a:endParaRPr lang="en-US" altLang="zh-CN" sz="1800" b="1" dirty="0">
            <a:latin typeface="Calibri" panose="020F0502020204030204" pitchFamily="34" charset="0"/>
            <a:ea typeface="宋体" panose="02010600030101010101" pitchFamily="2" charset="-122"/>
            <a:cs typeface="+mn-cs"/>
          </a:endParaRPr>
        </a:p>
      </dgm:t>
    </dgm:pt>
    <dgm:pt modelId="{E3CD6DC8-130D-427D-B0DF-CE07DB6E0E11}" type="parTrans" cxnId="{331BEF66-302D-4C8E-82F3-7DC5B528BB49}">
      <dgm:prSet/>
      <dgm:spPr/>
      <dgm:t>
        <a:bodyPr/>
        <a:lstStyle/>
        <a:p>
          <a:endParaRPr lang="zh-CN" altLang="en-US" sz="1050"/>
        </a:p>
      </dgm:t>
    </dgm:pt>
    <dgm:pt modelId="{CAE0FCD3-1A90-4D1D-92FE-13846CE58E8D}" type="sibTrans" cxnId="{331BEF66-302D-4C8E-82F3-7DC5B528BB49}">
      <dgm:prSet/>
      <dgm:spPr/>
      <dgm:t>
        <a:bodyPr/>
        <a:lstStyle/>
        <a:p>
          <a:endParaRPr lang="zh-CN" altLang="en-US" sz="1050"/>
        </a:p>
      </dgm:t>
    </dgm:pt>
    <dgm:pt modelId="{4F2008DC-9257-437D-973A-DF94CC2FF95F}">
      <dgm:prSet phldrT="[文本]" phldr="0" custT="1"/>
      <dgm:spPr/>
      <dgm:t>
        <a:bodyPr vert="horz" wrap="square"/>
        <a:lstStyle/>
        <a:p>
          <a:pPr>
            <a:lnSpc>
              <a:spcPct val="100000"/>
            </a:lnSpc>
            <a:spcBef>
              <a:spcPct val="0"/>
            </a:spcBef>
            <a:spcAft>
              <a:spcPct val="15000"/>
            </a:spcAft>
          </a:pPr>
          <a:r>
            <a:rPr lang="zh-CN" altLang="en-US" sz="1600" dirty="0">
              <a:latin typeface="Calibri" panose="020F0502020204030204" pitchFamily="34" charset="0"/>
              <a:ea typeface="宋体" panose="02010600030101010101" pitchFamily="2" charset="-122"/>
              <a:cs typeface="Calibri" panose="020F0502020204030204" pitchFamily="34" charset="0"/>
            </a:rPr>
            <a:t>discovering and determining the source of infection based on the reported indicator case of malaria</a:t>
          </a:r>
        </a:p>
      </dgm:t>
    </dgm:pt>
    <dgm:pt modelId="{526B8D31-162F-4314-ADA7-3ACB1FC215DA}" type="parTrans" cxnId="{80B777A0-5D4B-47CE-B200-400BF0730246}">
      <dgm:prSet/>
      <dgm:spPr/>
      <dgm:t>
        <a:bodyPr/>
        <a:lstStyle/>
        <a:p>
          <a:endParaRPr lang="zh-CN" altLang="en-US" sz="1050"/>
        </a:p>
      </dgm:t>
    </dgm:pt>
    <dgm:pt modelId="{FB19344F-A076-412A-9BBC-82D3ED7C022B}" type="sibTrans" cxnId="{80B777A0-5D4B-47CE-B200-400BF0730246}">
      <dgm:prSet/>
      <dgm:spPr/>
      <dgm:t>
        <a:bodyPr/>
        <a:lstStyle/>
        <a:p>
          <a:endParaRPr lang="zh-CN" altLang="en-US" sz="1050"/>
        </a:p>
      </dgm:t>
    </dgm:pt>
    <dgm:pt modelId="{EAE756C2-5D24-47AB-824E-58A2B9417521}">
      <dgm:prSet phldrT="[文本]" phldr="0" custT="1"/>
      <dgm:spPr/>
      <dgm:t>
        <a:bodyPr vert="horz" wrap="square"/>
        <a:lstStyle/>
        <a:p>
          <a:pPr>
            <a:lnSpc>
              <a:spcPct val="100000"/>
            </a:lnSpc>
            <a:spcBef>
              <a:spcPct val="0"/>
            </a:spcBef>
            <a:spcAft>
              <a:spcPct val="35000"/>
            </a:spcAft>
          </a:pPr>
          <a:r>
            <a:rPr lang="en-US" altLang="zh-CN" sz="1800" b="1" dirty="0">
              <a:latin typeface="Calibri" panose="020F0502020204030204" pitchFamily="34" charset="0"/>
              <a:ea typeface="宋体" panose="02010600030101010101" pitchFamily="2" charset="-122"/>
              <a:cs typeface="+mn-cs"/>
            </a:rPr>
            <a:t>Foci response &amp; infection elimination</a:t>
          </a:r>
        </a:p>
      </dgm:t>
    </dgm:pt>
    <dgm:pt modelId="{77A1D541-1BC0-4AD7-9250-54EBFDD1A55F}" type="parTrans" cxnId="{4F6515A8-BBCC-4C18-A118-4381CE9180C2}">
      <dgm:prSet/>
      <dgm:spPr/>
      <dgm:t>
        <a:bodyPr/>
        <a:lstStyle/>
        <a:p>
          <a:endParaRPr lang="zh-CN" altLang="en-US" sz="1050"/>
        </a:p>
      </dgm:t>
    </dgm:pt>
    <dgm:pt modelId="{62E9BDB4-EF07-4F2C-B8AD-46017FB29695}" type="sibTrans" cxnId="{4F6515A8-BBCC-4C18-A118-4381CE9180C2}">
      <dgm:prSet/>
      <dgm:spPr/>
      <dgm:t>
        <a:bodyPr/>
        <a:lstStyle/>
        <a:p>
          <a:endParaRPr lang="zh-CN" altLang="en-US" sz="1050"/>
        </a:p>
      </dgm:t>
    </dgm:pt>
    <dgm:pt modelId="{81C831AF-8028-44A0-AAAA-311DBAFF389C}">
      <dgm:prSet phldrT="[文本]" phldr="0" custT="1"/>
      <dgm:spPr/>
      <dgm:t>
        <a:bodyPr vert="horz" wrap="square"/>
        <a:lstStyle/>
        <a:p>
          <a:pPr>
            <a:lnSpc>
              <a:spcPct val="100000"/>
            </a:lnSpc>
            <a:spcBef>
              <a:spcPct val="0"/>
            </a:spcBef>
            <a:spcAft>
              <a:spcPct val="15000"/>
            </a:spcAft>
          </a:pPr>
          <a:r>
            <a:rPr lang="zh-CN" altLang="en-US" sz="1600" dirty="0">
              <a:latin typeface="Calibri" panose="020F0502020204030204" pitchFamily="34" charset="0"/>
              <a:ea typeface="宋体" panose="02010600030101010101" pitchFamily="2" charset="-122"/>
              <a:cs typeface="Calibri" panose="020F0502020204030204" pitchFamily="34" charset="0"/>
            </a:rPr>
            <a:t>counter-measures in clear up the source of infection in order to effectively interrupting transmission in confirmed foci</a:t>
          </a:r>
        </a:p>
      </dgm:t>
    </dgm:pt>
    <dgm:pt modelId="{81775B85-1306-4259-B8C7-805C9E6F1AE7}" type="parTrans" cxnId="{54617E6E-D35D-4622-8D07-A82D2C4F0C55}">
      <dgm:prSet/>
      <dgm:spPr/>
      <dgm:t>
        <a:bodyPr/>
        <a:lstStyle/>
        <a:p>
          <a:endParaRPr lang="zh-CN" altLang="en-US" sz="1050"/>
        </a:p>
      </dgm:t>
    </dgm:pt>
    <dgm:pt modelId="{B699714F-0F79-48F3-9D1C-A4EB33906218}" type="sibTrans" cxnId="{54617E6E-D35D-4622-8D07-A82D2C4F0C55}">
      <dgm:prSet/>
      <dgm:spPr/>
      <dgm:t>
        <a:bodyPr/>
        <a:lstStyle/>
        <a:p>
          <a:endParaRPr lang="zh-CN" altLang="en-US" sz="1050"/>
        </a:p>
      </dgm:t>
    </dgm:pt>
    <dgm:pt modelId="{E25B0595-6F01-4163-BBDC-CD5D1A8C6F1B}" type="pres">
      <dgm:prSet presAssocID="{8BCEABB5-1083-4556-AE12-88D5506E5517}" presName="Name0" presStyleCnt="0">
        <dgm:presLayoutVars>
          <dgm:dir/>
          <dgm:animLvl val="lvl"/>
          <dgm:resizeHandles val="exact"/>
        </dgm:presLayoutVars>
      </dgm:prSet>
      <dgm:spPr/>
    </dgm:pt>
    <dgm:pt modelId="{7AEDB9D1-C2A9-4C8A-99D9-D643B40C6A65}" type="pres">
      <dgm:prSet presAssocID="{1BE50C80-6955-45E7-8BDF-0DA16455B7EA}" presName="linNode" presStyleCnt="0"/>
      <dgm:spPr/>
    </dgm:pt>
    <dgm:pt modelId="{47551BD3-3732-4B47-B207-00C01817B383}" type="pres">
      <dgm:prSet presAssocID="{1BE50C80-6955-45E7-8BDF-0DA16455B7EA}" presName="parentText" presStyleLbl="node1" presStyleIdx="0" presStyleCnt="2" custScaleX="86099">
        <dgm:presLayoutVars>
          <dgm:chMax val="1"/>
          <dgm:bulletEnabled val="1"/>
        </dgm:presLayoutVars>
      </dgm:prSet>
      <dgm:spPr/>
    </dgm:pt>
    <dgm:pt modelId="{761D6C5A-6599-4494-89A8-88453D1A7C37}" type="pres">
      <dgm:prSet presAssocID="{1BE50C80-6955-45E7-8BDF-0DA16455B7EA}" presName="descendantText" presStyleLbl="alignAccFollowNode1" presStyleIdx="0" presStyleCnt="2" custScaleX="124505" custScaleY="99547">
        <dgm:presLayoutVars>
          <dgm:bulletEnabled val="1"/>
        </dgm:presLayoutVars>
      </dgm:prSet>
      <dgm:spPr/>
    </dgm:pt>
    <dgm:pt modelId="{DADA96C8-49E6-427D-9C8C-A5907B6B54AC}" type="pres">
      <dgm:prSet presAssocID="{CAE0FCD3-1A90-4D1D-92FE-13846CE58E8D}" presName="sp" presStyleCnt="0"/>
      <dgm:spPr/>
    </dgm:pt>
    <dgm:pt modelId="{58211873-8B50-46FB-ABE5-AA2BBDEC8DB2}" type="pres">
      <dgm:prSet presAssocID="{EAE756C2-5D24-47AB-824E-58A2B9417521}" presName="linNode" presStyleCnt="0"/>
      <dgm:spPr/>
    </dgm:pt>
    <dgm:pt modelId="{928A05F6-E353-433F-9FEF-134849379ACD}" type="pres">
      <dgm:prSet presAssocID="{EAE756C2-5D24-47AB-824E-58A2B9417521}" presName="parentText" presStyleLbl="node1" presStyleIdx="1" presStyleCnt="2" custScaleX="87791">
        <dgm:presLayoutVars>
          <dgm:chMax val="1"/>
          <dgm:bulletEnabled val="1"/>
        </dgm:presLayoutVars>
      </dgm:prSet>
      <dgm:spPr/>
    </dgm:pt>
    <dgm:pt modelId="{62B85254-DC0A-47EC-8B3B-467FC19E6A7C}" type="pres">
      <dgm:prSet presAssocID="{EAE756C2-5D24-47AB-824E-58A2B9417521}" presName="descendantText" presStyleLbl="alignAccFollowNode1" presStyleIdx="1" presStyleCnt="2" custScaleX="124505" custScaleY="103000">
        <dgm:presLayoutVars>
          <dgm:bulletEnabled val="1"/>
        </dgm:presLayoutVars>
      </dgm:prSet>
      <dgm:spPr/>
    </dgm:pt>
  </dgm:ptLst>
  <dgm:cxnLst>
    <dgm:cxn modelId="{331BEF66-302D-4C8E-82F3-7DC5B528BB49}" srcId="{8BCEABB5-1083-4556-AE12-88D5506E5517}" destId="{1BE50C80-6955-45E7-8BDF-0DA16455B7EA}" srcOrd="0" destOrd="0" parTransId="{E3CD6DC8-130D-427D-B0DF-CE07DB6E0E11}" sibTransId="{CAE0FCD3-1A90-4D1D-92FE-13846CE58E8D}"/>
    <dgm:cxn modelId="{F0317249-9AE1-4FCD-B2AC-2B9742D83EDC}" type="presOf" srcId="{EAE756C2-5D24-47AB-824E-58A2B9417521}" destId="{928A05F6-E353-433F-9FEF-134849379ACD}" srcOrd="0" destOrd="0" presId="urn:microsoft.com/office/officeart/2005/8/layout/vList5"/>
    <dgm:cxn modelId="{AC97DB69-44FD-4F9F-A4A3-EF5E0E210A30}" type="presOf" srcId="{81C831AF-8028-44A0-AAAA-311DBAFF389C}" destId="{62B85254-DC0A-47EC-8B3B-467FC19E6A7C}" srcOrd="0" destOrd="0" presId="urn:microsoft.com/office/officeart/2005/8/layout/vList5"/>
    <dgm:cxn modelId="{54617E6E-D35D-4622-8D07-A82D2C4F0C55}" srcId="{EAE756C2-5D24-47AB-824E-58A2B9417521}" destId="{81C831AF-8028-44A0-AAAA-311DBAFF389C}" srcOrd="0" destOrd="0" parTransId="{81775B85-1306-4259-B8C7-805C9E6F1AE7}" sibTransId="{B699714F-0F79-48F3-9D1C-A4EB33906218}"/>
    <dgm:cxn modelId="{B2551D8C-8423-4551-81E4-012DC634C7AB}" type="presOf" srcId="{4F2008DC-9257-437D-973A-DF94CC2FF95F}" destId="{761D6C5A-6599-4494-89A8-88453D1A7C37}" srcOrd="0" destOrd="0" presId="urn:microsoft.com/office/officeart/2005/8/layout/vList5"/>
    <dgm:cxn modelId="{80B777A0-5D4B-47CE-B200-400BF0730246}" srcId="{1BE50C80-6955-45E7-8BDF-0DA16455B7EA}" destId="{4F2008DC-9257-437D-973A-DF94CC2FF95F}" srcOrd="0" destOrd="0" parTransId="{526B8D31-162F-4314-ADA7-3ACB1FC215DA}" sibTransId="{FB19344F-A076-412A-9BBC-82D3ED7C022B}"/>
    <dgm:cxn modelId="{4F6515A8-BBCC-4C18-A118-4381CE9180C2}" srcId="{8BCEABB5-1083-4556-AE12-88D5506E5517}" destId="{EAE756C2-5D24-47AB-824E-58A2B9417521}" srcOrd="1" destOrd="0" parTransId="{77A1D541-1BC0-4AD7-9250-54EBFDD1A55F}" sibTransId="{62E9BDB4-EF07-4F2C-B8AD-46017FB29695}"/>
    <dgm:cxn modelId="{74EB37D0-0B98-4B42-B2F6-9BE1E2443FEB}" type="presOf" srcId="{8BCEABB5-1083-4556-AE12-88D5506E5517}" destId="{E25B0595-6F01-4163-BBDC-CD5D1A8C6F1B}" srcOrd="0" destOrd="0" presId="urn:microsoft.com/office/officeart/2005/8/layout/vList5"/>
    <dgm:cxn modelId="{9517B3D6-87F2-4F76-9199-FD859F7465F3}" type="presOf" srcId="{1BE50C80-6955-45E7-8BDF-0DA16455B7EA}" destId="{47551BD3-3732-4B47-B207-00C01817B383}" srcOrd="0" destOrd="0" presId="urn:microsoft.com/office/officeart/2005/8/layout/vList5"/>
    <dgm:cxn modelId="{D6E5D07A-D266-4679-8888-DFC44194494F}" type="presParOf" srcId="{E25B0595-6F01-4163-BBDC-CD5D1A8C6F1B}" destId="{7AEDB9D1-C2A9-4C8A-99D9-D643B40C6A65}" srcOrd="0" destOrd="0" presId="urn:microsoft.com/office/officeart/2005/8/layout/vList5"/>
    <dgm:cxn modelId="{8E15ACBE-D09C-4CAE-82B8-B5A35535AD44}" type="presParOf" srcId="{7AEDB9D1-C2A9-4C8A-99D9-D643B40C6A65}" destId="{47551BD3-3732-4B47-B207-00C01817B383}" srcOrd="0" destOrd="0" presId="urn:microsoft.com/office/officeart/2005/8/layout/vList5"/>
    <dgm:cxn modelId="{3702C687-90F1-4425-8734-1DEC83BE3C18}" type="presParOf" srcId="{7AEDB9D1-C2A9-4C8A-99D9-D643B40C6A65}" destId="{761D6C5A-6599-4494-89A8-88453D1A7C37}" srcOrd="1" destOrd="0" presId="urn:microsoft.com/office/officeart/2005/8/layout/vList5"/>
    <dgm:cxn modelId="{A5139E3D-FAD1-4099-8520-CA12C73EE8FE}" type="presParOf" srcId="{E25B0595-6F01-4163-BBDC-CD5D1A8C6F1B}" destId="{DADA96C8-49E6-427D-9C8C-A5907B6B54AC}" srcOrd="1" destOrd="0" presId="urn:microsoft.com/office/officeart/2005/8/layout/vList5"/>
    <dgm:cxn modelId="{5F52B3F5-8AAC-4C44-BCB3-AFBC51B92254}" type="presParOf" srcId="{E25B0595-6F01-4163-BBDC-CD5D1A8C6F1B}" destId="{58211873-8B50-46FB-ABE5-AA2BBDEC8DB2}" srcOrd="2" destOrd="0" presId="urn:microsoft.com/office/officeart/2005/8/layout/vList5"/>
    <dgm:cxn modelId="{49A34066-6CE5-43E5-8CE0-F881465BA4A6}" type="presParOf" srcId="{58211873-8B50-46FB-ABE5-AA2BBDEC8DB2}" destId="{928A05F6-E353-433F-9FEF-134849379ACD}" srcOrd="0" destOrd="0" presId="urn:microsoft.com/office/officeart/2005/8/layout/vList5"/>
    <dgm:cxn modelId="{351F0314-5F43-4DA9-A8AA-3CEBD48588F5}" type="presParOf" srcId="{58211873-8B50-46FB-ABE5-AA2BBDEC8DB2}" destId="{62B85254-DC0A-47EC-8B3B-467FC19E6A7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B7561-5156-457F-9DA8-743C0BA57ACA}" type="doc">
      <dgm:prSet loTypeId="urn:microsoft.com/office/officeart/2005/8/layout/vList5" loCatId="list" qsTypeId="urn:microsoft.com/office/officeart/2005/8/quickstyle/simple1#4" qsCatId="simple" csTypeId="urn:microsoft.com/office/officeart/2005/8/colors/accent1_2#2" csCatId="accent1" phldr="1"/>
      <dgm:spPr/>
      <dgm:t>
        <a:bodyPr/>
        <a:lstStyle/>
        <a:p>
          <a:endParaRPr lang="zh-CN" altLang="en-US"/>
        </a:p>
      </dgm:t>
    </dgm:pt>
    <dgm:pt modelId="{9DAD65E9-7B1F-451C-8423-64DFAA4E412C}">
      <dgm:prSet phldrT="[文本]" phldr="0" custT="1"/>
      <dgm:spPr/>
      <dgm:t>
        <a:bodyPr vert="horz" wrap="square"/>
        <a:lstStyle/>
        <a:p>
          <a:pPr>
            <a:lnSpc>
              <a:spcPct val="100000"/>
            </a:lnSpc>
            <a:spcBef>
              <a:spcPct val="0"/>
            </a:spcBef>
            <a:spcAft>
              <a:spcPct val="35000"/>
            </a:spcAft>
          </a:pPr>
          <a:r>
            <a:rPr lang="en-US" altLang="zh-CN" sz="2000" dirty="0">
              <a:ea typeface="黑体" panose="02010609060101010101" charset="-122"/>
              <a:cs typeface="+mn-lt"/>
            </a:rPr>
            <a:t>Vivax</a:t>
          </a:r>
        </a:p>
        <a:p>
          <a:pPr>
            <a:lnSpc>
              <a:spcPct val="100000"/>
            </a:lnSpc>
            <a:spcBef>
              <a:spcPct val="0"/>
            </a:spcBef>
            <a:spcAft>
              <a:spcPct val="35000"/>
            </a:spcAft>
          </a:pPr>
          <a:r>
            <a:rPr lang="en-US" altLang="zh-CN" sz="2000" dirty="0">
              <a:ea typeface="黑体" panose="02010609060101010101" charset="-122"/>
              <a:cs typeface="+mn-lt"/>
            </a:rPr>
            <a:t>Ovale</a:t>
          </a:r>
        </a:p>
      </dgm:t>
    </dgm:pt>
    <dgm:pt modelId="{ED153678-A341-4863-AA22-73CB35FD189E}" type="parTrans" cxnId="{DBB228D3-C24D-4906-AEDC-BA2149EECFCB}">
      <dgm:prSet/>
      <dgm:spPr/>
      <dgm:t>
        <a:bodyPr/>
        <a:lstStyle/>
        <a:p>
          <a:endParaRPr lang="zh-CN" altLang="en-US" sz="1400">
            <a:latin typeface="黑体" panose="02010609060101010101" charset="-122"/>
            <a:ea typeface="黑体" panose="02010609060101010101" charset="-122"/>
          </a:endParaRPr>
        </a:p>
      </dgm:t>
    </dgm:pt>
    <dgm:pt modelId="{95C5C2EB-E46E-4B44-A26E-9EA96DBECD02}" type="sibTrans" cxnId="{DBB228D3-C24D-4906-AEDC-BA2149EECFCB}">
      <dgm:prSet/>
      <dgm:spPr/>
      <dgm:t>
        <a:bodyPr/>
        <a:lstStyle/>
        <a:p>
          <a:endParaRPr lang="zh-CN" altLang="en-US" sz="1400">
            <a:latin typeface="黑体" panose="02010609060101010101" charset="-122"/>
            <a:ea typeface="黑体" panose="02010609060101010101" charset="-122"/>
          </a:endParaRPr>
        </a:p>
      </dgm:t>
    </dgm:pt>
    <dgm:pt modelId="{8D68C4A5-B849-4082-BDE3-E5AF72AE8308}">
      <dgm:prSet phldrT="[文本]" phldr="0" custT="1"/>
      <dgm:spPr/>
      <dgm:t>
        <a:bodyPr vert="horz" wrap="square"/>
        <a:lstStyle/>
        <a:p>
          <a:pPr>
            <a:lnSpc>
              <a:spcPct val="100000"/>
            </a:lnSpc>
            <a:spcBef>
              <a:spcPct val="0"/>
            </a:spcBef>
            <a:spcAft>
              <a:spcPct val="15000"/>
            </a:spcAft>
          </a:pPr>
          <a:r>
            <a:rPr lang="zh-CN" altLang="en-US" sz="1200" b="1" dirty="0">
              <a:ea typeface="黑体" panose="02010609060101010101" charset="-122"/>
              <a:cs typeface="+mn-lt"/>
            </a:rPr>
            <a:t>Preferred</a:t>
          </a:r>
          <a:r>
            <a:rPr lang="en-US" altLang="zh-CN" sz="1200" b="1" dirty="0">
              <a:ea typeface="黑体" panose="02010609060101010101" charset="-122"/>
              <a:cs typeface="+mn-lt"/>
            </a:rPr>
            <a:t>: </a:t>
          </a:r>
          <a:r>
            <a:rPr sz="1200" dirty="0">
              <a:ea typeface="黑体" panose="02010609060101010101" charset="-122"/>
              <a:cs typeface="+mn-lt"/>
            </a:rPr>
            <a:t>Chloroquine plus primaquine </a:t>
          </a:r>
          <a:r>
            <a:rPr lang="en-US" sz="1200" dirty="0">
              <a:ea typeface="黑体" panose="02010609060101010101" charset="-122"/>
              <a:cs typeface="+mn-lt"/>
            </a:rPr>
            <a:t>(</a:t>
          </a:r>
          <a:r>
            <a:rPr sz="1200" dirty="0">
              <a:ea typeface="黑体" panose="02010609060101010101" charset="-122"/>
              <a:cs typeface="+mn-lt"/>
            </a:rPr>
            <a:t>8-day therapy</a:t>
          </a:r>
          <a:r>
            <a:rPr lang="en-US" sz="1200" dirty="0">
              <a:ea typeface="黑体" panose="02010609060101010101" charset="-122"/>
              <a:cs typeface="+mn-lt"/>
            </a:rPr>
            <a:t>)</a:t>
          </a:r>
          <a:endParaRPr sz="1200" dirty="0">
            <a:ea typeface="黑体" panose="02010609060101010101" charset="-122"/>
            <a:cs typeface="+mn-lt"/>
          </a:endParaRPr>
        </a:p>
      </dgm:t>
    </dgm:pt>
    <dgm:pt modelId="{CA43C56D-E6C1-4F23-B063-C9EC792BE490}" type="parTrans" cxnId="{C8D6E5C4-EC35-4875-802B-5DE9B4C57857}">
      <dgm:prSet/>
      <dgm:spPr/>
      <dgm:t>
        <a:bodyPr/>
        <a:lstStyle/>
        <a:p>
          <a:endParaRPr lang="zh-CN" altLang="en-US" sz="1400">
            <a:latin typeface="黑体" panose="02010609060101010101" charset="-122"/>
            <a:ea typeface="黑体" panose="02010609060101010101" charset="-122"/>
          </a:endParaRPr>
        </a:p>
      </dgm:t>
    </dgm:pt>
    <dgm:pt modelId="{F4C6C34F-E07C-4C05-9486-174306D860DF}" type="sibTrans" cxnId="{C8D6E5C4-EC35-4875-802B-5DE9B4C57857}">
      <dgm:prSet/>
      <dgm:spPr/>
      <dgm:t>
        <a:bodyPr/>
        <a:lstStyle/>
        <a:p>
          <a:endParaRPr lang="zh-CN" altLang="en-US" sz="1400">
            <a:latin typeface="黑体" panose="02010609060101010101" charset="-122"/>
            <a:ea typeface="黑体" panose="02010609060101010101" charset="-122"/>
          </a:endParaRPr>
        </a:p>
      </dgm:t>
    </dgm:pt>
    <dgm:pt modelId="{765D2665-1D72-49AF-A542-26B72F6AF771}">
      <dgm:prSet phldr="0" custT="1"/>
      <dgm:spPr/>
      <dgm:t>
        <a:bodyPr vert="horz" wrap="square"/>
        <a:lstStyle/>
        <a:p>
          <a:pPr>
            <a:lnSpc>
              <a:spcPct val="100000"/>
            </a:lnSpc>
            <a:spcBef>
              <a:spcPct val="0"/>
            </a:spcBef>
            <a:spcAft>
              <a:spcPct val="15000"/>
            </a:spcAft>
          </a:pPr>
          <a:r>
            <a:rPr lang="zh-CN" altLang="en-US" sz="1200" b="1" dirty="0">
              <a:ea typeface="黑体" panose="02010609060101010101" charset="-122"/>
              <a:cs typeface="+mn-lt"/>
            </a:rPr>
            <a:t>Second choice</a:t>
          </a:r>
          <a:r>
            <a:rPr lang="en-US" altLang="zh-CN" sz="1200" b="1" dirty="0">
              <a:ea typeface="黑体" panose="02010609060101010101" charset="-122"/>
              <a:cs typeface="+mn-lt"/>
            </a:rPr>
            <a:t>: </a:t>
          </a:r>
          <a:r>
            <a:rPr lang="en-US" altLang="zh-CN" sz="1200" dirty="0">
              <a:ea typeface="黑体" panose="02010609060101010101" charset="-122"/>
              <a:cs typeface="+mn-lt"/>
            </a:rPr>
            <a:t>ACTs </a:t>
          </a:r>
          <a:r>
            <a:rPr sz="1200" dirty="0">
              <a:ea typeface="黑体" panose="02010609060101010101" charset="-122"/>
              <a:cs typeface="+mn-lt"/>
              <a:sym typeface="+mn-ea"/>
            </a:rPr>
            <a:t>plus primaquine </a:t>
          </a:r>
          <a:r>
            <a:rPr lang="en-US" sz="1200" dirty="0">
              <a:ea typeface="黑体" panose="02010609060101010101" charset="-122"/>
              <a:cs typeface="+mn-lt"/>
              <a:sym typeface="+mn-ea"/>
            </a:rPr>
            <a:t>(</a:t>
          </a:r>
          <a:r>
            <a:rPr sz="1200" dirty="0">
              <a:ea typeface="黑体" panose="02010609060101010101" charset="-122"/>
              <a:cs typeface="+mn-lt"/>
              <a:sym typeface="+mn-ea"/>
            </a:rPr>
            <a:t>8-day therapy</a:t>
          </a:r>
          <a:r>
            <a:rPr lang="en-US" sz="1200" dirty="0">
              <a:ea typeface="黑体" panose="02010609060101010101" charset="-122"/>
              <a:cs typeface="+mn-lt"/>
              <a:sym typeface="+mn-ea"/>
            </a:rPr>
            <a:t>)</a:t>
          </a:r>
          <a:endParaRPr lang="zh-CN" altLang="en-US" sz="1200" dirty="0">
            <a:ea typeface="黑体" panose="02010609060101010101" charset="-122"/>
            <a:cs typeface="+mn-lt"/>
          </a:endParaRPr>
        </a:p>
      </dgm:t>
    </dgm:pt>
    <dgm:pt modelId="{763823BD-6F1C-4856-82C0-357C631076B2}" type="parTrans" cxnId="{6B2C5456-4869-4B73-93CB-26A38D9D29F7}">
      <dgm:prSet/>
      <dgm:spPr/>
    </dgm:pt>
    <dgm:pt modelId="{73412C17-D8E8-4618-9391-0AF4F04156C3}" type="sibTrans" cxnId="{6B2C5456-4869-4B73-93CB-26A38D9D29F7}">
      <dgm:prSet/>
      <dgm:spPr/>
    </dgm:pt>
    <dgm:pt modelId="{A3049183-7BC7-4008-BBDB-392A30A24683}">
      <dgm:prSet phldr="0" custT="1"/>
      <dgm:spPr/>
      <dgm:t>
        <a:bodyPr vert="horz" wrap="square"/>
        <a:lstStyle/>
        <a:p>
          <a:pPr>
            <a:lnSpc>
              <a:spcPct val="100000"/>
            </a:lnSpc>
            <a:spcBef>
              <a:spcPct val="0"/>
            </a:spcBef>
            <a:spcAft>
              <a:spcPct val="15000"/>
            </a:spcAft>
          </a:pPr>
          <a:r>
            <a:rPr lang="en-US" altLang="zh-CN" sz="1200" b="1" dirty="0">
              <a:ea typeface="黑体" panose="02010609060101010101" charset="-122"/>
              <a:cs typeface="+mn-lt"/>
            </a:rPr>
            <a:t>G6PD test:</a:t>
          </a:r>
          <a:r>
            <a:rPr lang="zh-CN" altLang="en-US" sz="1200" dirty="0">
              <a:ea typeface="黑体" panose="02010609060101010101" charset="-122"/>
              <a:cs typeface="+mn-lt"/>
            </a:rPr>
            <a:t> </a:t>
          </a:r>
          <a:r>
            <a:rPr lang="en-US" altLang="zh-CN" sz="1200" dirty="0">
              <a:ea typeface="黑体" panose="02010609060101010101" charset="-122"/>
              <a:cs typeface="+mn-lt"/>
            </a:rPr>
            <a:t>B</a:t>
          </a:r>
          <a:r>
            <a:rPr lang="zh-CN" altLang="en-US" sz="1200" dirty="0">
              <a:ea typeface="黑体" panose="02010609060101010101" charset="-122"/>
              <a:cs typeface="+mn-lt"/>
            </a:rPr>
            <a:t>efore the use of Primaquine in some minority areas</a:t>
          </a:r>
        </a:p>
      </dgm:t>
    </dgm:pt>
    <dgm:pt modelId="{D2020482-8E54-4C14-A0E2-233A2D3C07F5}" type="parTrans" cxnId="{2D1291E4-804E-4110-B732-5705AA35A600}">
      <dgm:prSet/>
      <dgm:spPr/>
    </dgm:pt>
    <dgm:pt modelId="{EE4D57F8-C44D-40D7-8B29-E3B60C69DB21}" type="sibTrans" cxnId="{2D1291E4-804E-4110-B732-5705AA35A600}">
      <dgm:prSet/>
      <dgm:spPr/>
    </dgm:pt>
    <dgm:pt modelId="{25ED1EE2-B45A-4E58-A1E3-C0AA9BD6BDE6}">
      <dgm:prSet phldr="0" custT="1"/>
      <dgm:spPr/>
      <dgm:t>
        <a:bodyPr vert="horz" wrap="square"/>
        <a:lstStyle/>
        <a:p>
          <a:pPr>
            <a:lnSpc>
              <a:spcPct val="100000"/>
            </a:lnSpc>
            <a:spcBef>
              <a:spcPct val="0"/>
            </a:spcBef>
            <a:spcAft>
              <a:spcPct val="15000"/>
            </a:spcAft>
          </a:pPr>
          <a:r>
            <a:rPr lang="en-US" altLang="zh-CN" sz="1200" b="1" dirty="0">
              <a:ea typeface="黑体" panose="02010609060101010101" charset="-122"/>
              <a:cs typeface="+mn-lt"/>
            </a:rPr>
            <a:t>Radical cure: </a:t>
          </a:r>
          <a:r>
            <a:rPr lang="en-US" sz="1200" dirty="0">
              <a:ea typeface="黑体" panose="02010609060101010101" charset="-122"/>
              <a:cs typeface="+mn-lt"/>
              <a:sym typeface="+mn-ea"/>
            </a:rPr>
            <a:t>P</a:t>
          </a:r>
          <a:r>
            <a:rPr sz="1200" dirty="0">
              <a:ea typeface="黑体" panose="02010609060101010101" charset="-122"/>
              <a:cs typeface="+mn-lt"/>
              <a:sym typeface="+mn-ea"/>
            </a:rPr>
            <a:t>rimaquine </a:t>
          </a:r>
          <a:r>
            <a:rPr lang="en-US" sz="1200" dirty="0">
              <a:ea typeface="黑体" panose="02010609060101010101" charset="-122"/>
              <a:cs typeface="+mn-lt"/>
              <a:sym typeface="+mn-ea"/>
            </a:rPr>
            <a:t>(</a:t>
          </a:r>
          <a:r>
            <a:rPr sz="1200" dirty="0">
              <a:ea typeface="黑体" panose="02010609060101010101" charset="-122"/>
              <a:cs typeface="+mn-lt"/>
              <a:sym typeface="+mn-ea"/>
            </a:rPr>
            <a:t>8-day therapy</a:t>
          </a:r>
          <a:r>
            <a:rPr lang="en-US" sz="1200" dirty="0">
              <a:ea typeface="黑体" panose="02010609060101010101" charset="-122"/>
              <a:cs typeface="+mn-lt"/>
              <a:sym typeface="+mn-ea"/>
            </a:rPr>
            <a:t>) before next transmission season</a:t>
          </a:r>
          <a:endParaRPr lang="zh-CN" altLang="en-US" sz="1200" dirty="0">
            <a:ea typeface="黑体" panose="02010609060101010101" charset="-122"/>
            <a:cs typeface="+mn-lt"/>
          </a:endParaRPr>
        </a:p>
      </dgm:t>
    </dgm:pt>
    <dgm:pt modelId="{83A47344-8E8F-4F84-ADEE-AF80C5B72E9E}" type="parTrans" cxnId="{1A58CAFE-82FE-4A9C-ACFD-40C284858E69}">
      <dgm:prSet/>
      <dgm:spPr/>
    </dgm:pt>
    <dgm:pt modelId="{848C3E5C-4220-4812-A005-A585A0AB16CA}" type="sibTrans" cxnId="{1A58CAFE-82FE-4A9C-ACFD-40C284858E69}">
      <dgm:prSet/>
      <dgm:spPr/>
    </dgm:pt>
    <dgm:pt modelId="{005FD367-7832-4F25-8C56-B42ADCBA620F}">
      <dgm:prSet phldrT="[文本]" phldr="0" custT="1"/>
      <dgm:spPr/>
      <dgm:t>
        <a:bodyPr vert="horz" wrap="square"/>
        <a:lstStyle/>
        <a:p>
          <a:pPr>
            <a:lnSpc>
              <a:spcPct val="100000"/>
            </a:lnSpc>
            <a:spcBef>
              <a:spcPct val="0"/>
            </a:spcBef>
            <a:spcAft>
              <a:spcPct val="35000"/>
            </a:spcAft>
          </a:pPr>
          <a:r>
            <a:rPr lang="en-US" altLang="zh-CN" sz="2000" dirty="0">
              <a:ea typeface="黑体" panose="02010609060101010101" charset="-122"/>
              <a:cs typeface="+mn-lt"/>
            </a:rPr>
            <a:t>Malariae</a:t>
          </a:r>
        </a:p>
      </dgm:t>
    </dgm:pt>
    <dgm:pt modelId="{659C23F4-F6D0-4D03-989E-9951E4155FC4}" type="parTrans" cxnId="{6EA838CB-2B75-47DC-80D1-B75B618EE80B}">
      <dgm:prSet/>
      <dgm:spPr/>
      <dgm:t>
        <a:bodyPr/>
        <a:lstStyle/>
        <a:p>
          <a:endParaRPr lang="zh-CN" altLang="en-US" sz="1400">
            <a:latin typeface="黑体" panose="02010609060101010101" charset="-122"/>
            <a:ea typeface="黑体" panose="02010609060101010101" charset="-122"/>
          </a:endParaRPr>
        </a:p>
      </dgm:t>
    </dgm:pt>
    <dgm:pt modelId="{291EC44C-58E7-4A08-8A07-3A4C78103CE3}" type="sibTrans" cxnId="{6EA838CB-2B75-47DC-80D1-B75B618EE80B}">
      <dgm:prSet/>
      <dgm:spPr/>
      <dgm:t>
        <a:bodyPr/>
        <a:lstStyle/>
        <a:p>
          <a:endParaRPr lang="zh-CN" altLang="en-US" sz="1400">
            <a:latin typeface="黑体" panose="02010609060101010101" charset="-122"/>
            <a:ea typeface="黑体" panose="02010609060101010101" charset="-122"/>
          </a:endParaRPr>
        </a:p>
      </dgm:t>
    </dgm:pt>
    <dgm:pt modelId="{BA3311F0-9D6A-4720-B678-EA230F41FBE0}">
      <dgm:prSet phldrT="[文本]" phldr="0" custT="1"/>
      <dgm:spPr/>
      <dgm:t>
        <a:bodyPr vert="horz" wrap="square"/>
        <a:lstStyle/>
        <a:p>
          <a:pPr>
            <a:lnSpc>
              <a:spcPct val="100000"/>
            </a:lnSpc>
            <a:spcBef>
              <a:spcPct val="0"/>
            </a:spcBef>
            <a:spcAft>
              <a:spcPct val="15000"/>
            </a:spcAft>
          </a:pPr>
          <a:r>
            <a:rPr sz="1400" dirty="0">
              <a:ea typeface="黑体" panose="02010609060101010101" charset="-122"/>
              <a:cs typeface="+mn-lt"/>
              <a:sym typeface="+mn-ea"/>
            </a:rPr>
            <a:t>Chloroquine </a:t>
          </a:r>
          <a:r>
            <a:rPr lang="en-US" sz="1400" dirty="0">
              <a:ea typeface="黑体" panose="02010609060101010101" charset="-122"/>
              <a:cs typeface="+mn-lt"/>
              <a:sym typeface="+mn-ea"/>
            </a:rPr>
            <a:t>(3</a:t>
          </a:r>
          <a:r>
            <a:rPr sz="1400" dirty="0">
              <a:ea typeface="黑体" panose="02010609060101010101" charset="-122"/>
              <a:cs typeface="+mn-lt"/>
              <a:sym typeface="+mn-ea"/>
            </a:rPr>
            <a:t>-day therapy</a:t>
          </a:r>
          <a:r>
            <a:rPr lang="en-US" sz="1400" dirty="0">
              <a:ea typeface="黑体" panose="02010609060101010101" charset="-122"/>
              <a:cs typeface="+mn-lt"/>
              <a:sym typeface="+mn-ea"/>
            </a:rPr>
            <a:t>)</a:t>
          </a:r>
          <a:endParaRPr lang="zh-CN" altLang="en-US" sz="1400" dirty="0">
            <a:ea typeface="黑体" panose="02010609060101010101" charset="-122"/>
            <a:cs typeface="+mn-lt"/>
          </a:endParaRPr>
        </a:p>
      </dgm:t>
    </dgm:pt>
    <dgm:pt modelId="{AC0B62A7-2EC1-4135-B558-18F00233C697}" type="parTrans" cxnId="{4898073C-9B9D-4CD6-BC15-957E6A987C44}">
      <dgm:prSet/>
      <dgm:spPr/>
      <dgm:t>
        <a:bodyPr/>
        <a:lstStyle/>
        <a:p>
          <a:endParaRPr lang="zh-CN" altLang="en-US" sz="1400">
            <a:latin typeface="黑体" panose="02010609060101010101" charset="-122"/>
            <a:ea typeface="黑体" panose="02010609060101010101" charset="-122"/>
          </a:endParaRPr>
        </a:p>
      </dgm:t>
    </dgm:pt>
    <dgm:pt modelId="{4C93CAF5-7397-4C66-A771-B5738D6C8597}" type="sibTrans" cxnId="{4898073C-9B9D-4CD6-BC15-957E6A987C44}">
      <dgm:prSet/>
      <dgm:spPr/>
      <dgm:t>
        <a:bodyPr/>
        <a:lstStyle/>
        <a:p>
          <a:endParaRPr lang="zh-CN" altLang="en-US" sz="1400">
            <a:latin typeface="黑体" panose="02010609060101010101" charset="-122"/>
            <a:ea typeface="黑体" panose="02010609060101010101" charset="-122"/>
          </a:endParaRPr>
        </a:p>
      </dgm:t>
    </dgm:pt>
    <dgm:pt modelId="{FDED32C6-601B-4B15-BE84-FAA90417D907}">
      <dgm:prSet phldr="0" custT="1"/>
      <dgm:spPr/>
      <dgm:t>
        <a:bodyPr vert="horz" wrap="square"/>
        <a:lstStyle/>
        <a:p>
          <a:pPr>
            <a:lnSpc>
              <a:spcPct val="100000"/>
            </a:lnSpc>
            <a:spcBef>
              <a:spcPct val="0"/>
            </a:spcBef>
            <a:spcAft>
              <a:spcPct val="15000"/>
            </a:spcAft>
          </a:pPr>
          <a:r>
            <a:rPr lang="en-US" altLang="zh-CN" sz="1400" dirty="0">
              <a:ea typeface="黑体" panose="02010609060101010101" charset="-122"/>
              <a:cs typeface="+mn-lt"/>
            </a:rPr>
            <a:t>ACTs</a:t>
          </a:r>
          <a:endParaRPr lang="zh-CN" altLang="en-US" sz="1400" dirty="0">
            <a:ea typeface="黑体" panose="02010609060101010101" charset="-122"/>
            <a:cs typeface="+mn-lt"/>
          </a:endParaRPr>
        </a:p>
      </dgm:t>
    </dgm:pt>
    <dgm:pt modelId="{BC6C99F7-F1D8-4D47-AD9B-454D119AA68A}" type="parTrans" cxnId="{5B0A0E5A-D132-4BE2-8539-D8074A65F80A}">
      <dgm:prSet/>
      <dgm:spPr/>
    </dgm:pt>
    <dgm:pt modelId="{F6118893-ECB2-4585-A885-03F18BDC585F}" type="sibTrans" cxnId="{5B0A0E5A-D132-4BE2-8539-D8074A65F80A}">
      <dgm:prSet/>
      <dgm:spPr/>
    </dgm:pt>
    <dgm:pt modelId="{5B57DEFC-05E4-4D28-B21C-204E091D079B}">
      <dgm:prSet phldrT="[文本]" phldr="0" custT="1"/>
      <dgm:spPr/>
      <dgm:t>
        <a:bodyPr vert="horz" wrap="square"/>
        <a:lstStyle/>
        <a:p>
          <a:pPr>
            <a:lnSpc>
              <a:spcPct val="100000"/>
            </a:lnSpc>
            <a:spcBef>
              <a:spcPct val="0"/>
            </a:spcBef>
            <a:spcAft>
              <a:spcPct val="35000"/>
            </a:spcAft>
          </a:pPr>
          <a:r>
            <a:rPr lang="en-US" altLang="zh-CN" sz="1800" dirty="0">
              <a:ea typeface="黑体" panose="02010609060101010101" charset="-122"/>
              <a:cs typeface="+mn-lt"/>
            </a:rPr>
            <a:t>Falciparum</a:t>
          </a:r>
        </a:p>
      </dgm:t>
    </dgm:pt>
    <dgm:pt modelId="{97745CCA-CD80-4442-A71B-BAD00B820C4C}" type="parTrans" cxnId="{58DDFFA1-B897-4EFB-A766-57279434ACB8}">
      <dgm:prSet/>
      <dgm:spPr/>
      <dgm:t>
        <a:bodyPr/>
        <a:lstStyle/>
        <a:p>
          <a:endParaRPr lang="zh-CN" altLang="en-US" sz="1400">
            <a:latin typeface="黑体" panose="02010609060101010101" charset="-122"/>
            <a:ea typeface="黑体" panose="02010609060101010101" charset="-122"/>
          </a:endParaRPr>
        </a:p>
      </dgm:t>
    </dgm:pt>
    <dgm:pt modelId="{950CB2D9-F04C-426B-8805-517420A21EC4}" type="sibTrans" cxnId="{58DDFFA1-B897-4EFB-A766-57279434ACB8}">
      <dgm:prSet/>
      <dgm:spPr/>
      <dgm:t>
        <a:bodyPr/>
        <a:lstStyle/>
        <a:p>
          <a:endParaRPr lang="zh-CN" altLang="en-US" sz="1400">
            <a:latin typeface="黑体" panose="02010609060101010101" charset="-122"/>
            <a:ea typeface="黑体" panose="02010609060101010101" charset="-122"/>
          </a:endParaRPr>
        </a:p>
      </dgm:t>
    </dgm:pt>
    <dgm:pt modelId="{014B628C-D7DF-46E4-B2DF-6DAC853A912E}">
      <dgm:prSet phldrT="[文本]" phldr="0" custT="1"/>
      <dgm:spPr/>
      <dgm:t>
        <a:bodyPr vert="horz" wrap="square"/>
        <a:lstStyle/>
        <a:p>
          <a:pPr>
            <a:lnSpc>
              <a:spcPct val="100000"/>
            </a:lnSpc>
            <a:spcBef>
              <a:spcPct val="0"/>
            </a:spcBef>
            <a:spcAft>
              <a:spcPct val="15000"/>
            </a:spcAft>
          </a:pPr>
          <a:r>
            <a:rPr lang="en-US" altLang="zh-CN" sz="1400" dirty="0">
              <a:ea typeface="黑体" panose="02010609060101010101" charset="-122"/>
              <a:cs typeface="+mn-lt"/>
            </a:rPr>
            <a:t>ACTs</a:t>
          </a:r>
          <a:endParaRPr lang="zh-CN" altLang="en-US" sz="1400" dirty="0">
            <a:ea typeface="黑体" panose="02010609060101010101" charset="-122"/>
            <a:cs typeface="+mn-lt"/>
          </a:endParaRPr>
        </a:p>
      </dgm:t>
    </dgm:pt>
    <dgm:pt modelId="{E539CA49-100C-4294-B52A-8BC3B99D4912}" type="parTrans" cxnId="{3DA12D80-6E22-4D6B-A544-13446BA4E3DE}">
      <dgm:prSet/>
      <dgm:spPr/>
      <dgm:t>
        <a:bodyPr/>
        <a:lstStyle/>
        <a:p>
          <a:endParaRPr lang="zh-CN" altLang="en-US" sz="1400">
            <a:latin typeface="黑体" panose="02010609060101010101" charset="-122"/>
            <a:ea typeface="黑体" panose="02010609060101010101" charset="-122"/>
          </a:endParaRPr>
        </a:p>
      </dgm:t>
    </dgm:pt>
    <dgm:pt modelId="{120340B7-0504-417C-B0F1-7F5F4287E934}" type="sibTrans" cxnId="{3DA12D80-6E22-4D6B-A544-13446BA4E3DE}">
      <dgm:prSet/>
      <dgm:spPr/>
      <dgm:t>
        <a:bodyPr/>
        <a:lstStyle/>
        <a:p>
          <a:endParaRPr lang="zh-CN" altLang="en-US" sz="1400">
            <a:latin typeface="黑体" panose="02010609060101010101" charset="-122"/>
            <a:ea typeface="黑体" panose="02010609060101010101" charset="-122"/>
          </a:endParaRPr>
        </a:p>
      </dgm:t>
    </dgm:pt>
    <dgm:pt modelId="{06A473BE-0836-481F-A4C7-03068D1693E8}" type="pres">
      <dgm:prSet presAssocID="{706B7561-5156-457F-9DA8-743C0BA57ACA}" presName="Name0" presStyleCnt="0">
        <dgm:presLayoutVars>
          <dgm:dir/>
          <dgm:animLvl val="lvl"/>
          <dgm:resizeHandles val="exact"/>
        </dgm:presLayoutVars>
      </dgm:prSet>
      <dgm:spPr/>
    </dgm:pt>
    <dgm:pt modelId="{9D6771DE-B660-4AE6-9F7D-0C9193450A39}" type="pres">
      <dgm:prSet presAssocID="{9DAD65E9-7B1F-451C-8423-64DFAA4E412C}" presName="linNode" presStyleCnt="0"/>
      <dgm:spPr/>
    </dgm:pt>
    <dgm:pt modelId="{F5BD995E-0228-4857-9B7F-801FB57215FE}" type="pres">
      <dgm:prSet presAssocID="{9DAD65E9-7B1F-451C-8423-64DFAA4E412C}" presName="parentText" presStyleLbl="node1" presStyleIdx="0" presStyleCnt="3" custScaleX="65681" custScaleY="169171">
        <dgm:presLayoutVars>
          <dgm:chMax val="1"/>
          <dgm:bulletEnabled val="1"/>
        </dgm:presLayoutVars>
      </dgm:prSet>
      <dgm:spPr/>
    </dgm:pt>
    <dgm:pt modelId="{6F9A6D51-D1D5-483D-B572-94F9169426A9}" type="pres">
      <dgm:prSet presAssocID="{9DAD65E9-7B1F-451C-8423-64DFAA4E412C}" presName="descendantText" presStyleLbl="alignAccFollowNode1" presStyleIdx="0" presStyleCnt="3" custScaleX="168116" custScaleY="164068">
        <dgm:presLayoutVars>
          <dgm:bulletEnabled val="1"/>
        </dgm:presLayoutVars>
      </dgm:prSet>
      <dgm:spPr/>
    </dgm:pt>
    <dgm:pt modelId="{D59A25DE-7861-4EA8-862D-DD15500085FA}" type="pres">
      <dgm:prSet presAssocID="{95C5C2EB-E46E-4B44-A26E-9EA96DBECD02}" presName="sp" presStyleCnt="0"/>
      <dgm:spPr/>
    </dgm:pt>
    <dgm:pt modelId="{382591EE-A7BB-4518-B442-CC8D5992B45D}" type="pres">
      <dgm:prSet presAssocID="{005FD367-7832-4F25-8C56-B42ADCBA620F}" presName="linNode" presStyleCnt="0"/>
      <dgm:spPr/>
    </dgm:pt>
    <dgm:pt modelId="{D2E928FE-64CF-4415-96D6-83176553243D}" type="pres">
      <dgm:prSet presAssocID="{005FD367-7832-4F25-8C56-B42ADCBA620F}" presName="parentText" presStyleLbl="node1" presStyleIdx="1" presStyleCnt="3" custScaleX="65617">
        <dgm:presLayoutVars>
          <dgm:chMax val="1"/>
          <dgm:bulletEnabled val="1"/>
        </dgm:presLayoutVars>
      </dgm:prSet>
      <dgm:spPr/>
    </dgm:pt>
    <dgm:pt modelId="{BE024F9A-C2BE-4659-BC6B-AF080001F93A}" type="pres">
      <dgm:prSet presAssocID="{005FD367-7832-4F25-8C56-B42ADCBA620F}" presName="descendantText" presStyleLbl="alignAccFollowNode1" presStyleIdx="1" presStyleCnt="3" custScaleX="77754" custScaleY="99565">
        <dgm:presLayoutVars>
          <dgm:bulletEnabled val="1"/>
        </dgm:presLayoutVars>
      </dgm:prSet>
      <dgm:spPr/>
    </dgm:pt>
    <dgm:pt modelId="{F8258482-4A87-4586-9A4C-DBCBABF6BC90}" type="pres">
      <dgm:prSet presAssocID="{291EC44C-58E7-4A08-8A07-3A4C78103CE3}" presName="sp" presStyleCnt="0"/>
      <dgm:spPr/>
    </dgm:pt>
    <dgm:pt modelId="{AD29B437-CBA6-46DA-9883-A0D2D3CDABFA}" type="pres">
      <dgm:prSet presAssocID="{5B57DEFC-05E4-4D28-B21C-204E091D079B}" presName="linNode" presStyleCnt="0"/>
      <dgm:spPr/>
    </dgm:pt>
    <dgm:pt modelId="{9950B19F-A13B-43CA-8108-E2BC0982E274}" type="pres">
      <dgm:prSet presAssocID="{5B57DEFC-05E4-4D28-B21C-204E091D079B}" presName="parentText" presStyleLbl="node1" presStyleIdx="2" presStyleCnt="3" custScaleX="65617">
        <dgm:presLayoutVars>
          <dgm:chMax val="1"/>
          <dgm:bulletEnabled val="1"/>
        </dgm:presLayoutVars>
      </dgm:prSet>
      <dgm:spPr/>
    </dgm:pt>
    <dgm:pt modelId="{772D8032-9D86-475B-97FB-97E8018DBBDA}" type="pres">
      <dgm:prSet presAssocID="{5B57DEFC-05E4-4D28-B21C-204E091D079B}" presName="descendantText" presStyleLbl="alignAccFollowNode1" presStyleIdx="2" presStyleCnt="3" custScaleX="77754" custScaleY="102221">
        <dgm:presLayoutVars>
          <dgm:bulletEnabled val="1"/>
        </dgm:presLayoutVars>
      </dgm:prSet>
      <dgm:spPr/>
    </dgm:pt>
  </dgm:ptLst>
  <dgm:cxnLst>
    <dgm:cxn modelId="{4898073C-9B9D-4CD6-BC15-957E6A987C44}" srcId="{005FD367-7832-4F25-8C56-B42ADCBA620F}" destId="{BA3311F0-9D6A-4720-B678-EA230F41FBE0}" srcOrd="0" destOrd="0" parTransId="{AC0B62A7-2EC1-4135-B558-18F00233C697}" sibTransId="{4C93CAF5-7397-4C66-A771-B5738D6C8597}"/>
    <dgm:cxn modelId="{0B45CA62-76C9-4021-902E-D671826496BE}" type="presOf" srcId="{005FD367-7832-4F25-8C56-B42ADCBA620F}" destId="{D2E928FE-64CF-4415-96D6-83176553243D}" srcOrd="0" destOrd="0" presId="urn:microsoft.com/office/officeart/2005/8/layout/vList5"/>
    <dgm:cxn modelId="{6B2C5456-4869-4B73-93CB-26A38D9D29F7}" srcId="{9DAD65E9-7B1F-451C-8423-64DFAA4E412C}" destId="{765D2665-1D72-49AF-A542-26B72F6AF771}" srcOrd="1" destOrd="0" parTransId="{763823BD-6F1C-4856-82C0-357C631076B2}" sibTransId="{73412C17-D8E8-4618-9391-0AF4F04156C3}"/>
    <dgm:cxn modelId="{5B0A0E5A-D132-4BE2-8539-D8074A65F80A}" srcId="{005FD367-7832-4F25-8C56-B42ADCBA620F}" destId="{FDED32C6-601B-4B15-BE84-FAA90417D907}" srcOrd="1" destOrd="0" parTransId="{BC6C99F7-F1D8-4D47-AD9B-454D119AA68A}" sibTransId="{F6118893-ECB2-4585-A885-03F18BDC585F}"/>
    <dgm:cxn modelId="{3DA12D80-6E22-4D6B-A544-13446BA4E3DE}" srcId="{5B57DEFC-05E4-4D28-B21C-204E091D079B}" destId="{014B628C-D7DF-46E4-B2DF-6DAC853A912E}" srcOrd="0" destOrd="0" parTransId="{E539CA49-100C-4294-B52A-8BC3B99D4912}" sibTransId="{120340B7-0504-417C-B0F1-7F5F4287E934}"/>
    <dgm:cxn modelId="{AA508E80-3DCC-4A7E-AE34-C149E2DA4611}" type="presOf" srcId="{FDED32C6-601B-4B15-BE84-FAA90417D907}" destId="{BE024F9A-C2BE-4659-BC6B-AF080001F93A}" srcOrd="0" destOrd="1" presId="urn:microsoft.com/office/officeart/2005/8/layout/vList5"/>
    <dgm:cxn modelId="{BBE51287-DC0A-48EC-A859-53B7D14AFBB2}" type="presOf" srcId="{5B57DEFC-05E4-4D28-B21C-204E091D079B}" destId="{9950B19F-A13B-43CA-8108-E2BC0982E274}" srcOrd="0" destOrd="0" presId="urn:microsoft.com/office/officeart/2005/8/layout/vList5"/>
    <dgm:cxn modelId="{58DDFFA1-B897-4EFB-A766-57279434ACB8}" srcId="{706B7561-5156-457F-9DA8-743C0BA57ACA}" destId="{5B57DEFC-05E4-4D28-B21C-204E091D079B}" srcOrd="2" destOrd="0" parTransId="{97745CCA-CD80-4442-A71B-BAD00B820C4C}" sibTransId="{950CB2D9-F04C-426B-8805-517420A21EC4}"/>
    <dgm:cxn modelId="{883AD1AA-465B-48A5-BD85-BB1D638A58ED}" type="presOf" srcId="{9DAD65E9-7B1F-451C-8423-64DFAA4E412C}" destId="{F5BD995E-0228-4857-9B7F-801FB57215FE}" srcOrd="0" destOrd="0" presId="urn:microsoft.com/office/officeart/2005/8/layout/vList5"/>
    <dgm:cxn modelId="{AB69BEB5-23B3-4A1E-A471-47DD5479346E}" type="presOf" srcId="{014B628C-D7DF-46E4-B2DF-6DAC853A912E}" destId="{772D8032-9D86-475B-97FB-97E8018DBBDA}" srcOrd="0" destOrd="0" presId="urn:microsoft.com/office/officeart/2005/8/layout/vList5"/>
    <dgm:cxn modelId="{99933AB9-B7D1-4182-BB4E-27E88345A545}" type="presOf" srcId="{BA3311F0-9D6A-4720-B678-EA230F41FBE0}" destId="{BE024F9A-C2BE-4659-BC6B-AF080001F93A}" srcOrd="0" destOrd="0" presId="urn:microsoft.com/office/officeart/2005/8/layout/vList5"/>
    <dgm:cxn modelId="{3A3D7CBB-EA2B-4CF3-9248-D833020E66DF}" type="presOf" srcId="{706B7561-5156-457F-9DA8-743C0BA57ACA}" destId="{06A473BE-0836-481F-A4C7-03068D1693E8}" srcOrd="0" destOrd="0" presId="urn:microsoft.com/office/officeart/2005/8/layout/vList5"/>
    <dgm:cxn modelId="{C8D6E5C4-EC35-4875-802B-5DE9B4C57857}" srcId="{9DAD65E9-7B1F-451C-8423-64DFAA4E412C}" destId="{8D68C4A5-B849-4082-BDE3-E5AF72AE8308}" srcOrd="0" destOrd="0" parTransId="{CA43C56D-E6C1-4F23-B063-C9EC792BE490}" sibTransId="{F4C6C34F-E07C-4C05-9486-174306D860DF}"/>
    <dgm:cxn modelId="{6EA838CB-2B75-47DC-80D1-B75B618EE80B}" srcId="{706B7561-5156-457F-9DA8-743C0BA57ACA}" destId="{005FD367-7832-4F25-8C56-B42ADCBA620F}" srcOrd="1" destOrd="0" parTransId="{659C23F4-F6D0-4D03-989E-9951E4155FC4}" sibTransId="{291EC44C-58E7-4A08-8A07-3A4C78103CE3}"/>
    <dgm:cxn modelId="{D79757D1-69F5-4902-B05C-44D19BA996FC}" type="presOf" srcId="{765D2665-1D72-49AF-A542-26B72F6AF771}" destId="{6F9A6D51-D1D5-483D-B572-94F9169426A9}" srcOrd="0" destOrd="1" presId="urn:microsoft.com/office/officeart/2005/8/layout/vList5"/>
    <dgm:cxn modelId="{3EB71FD2-3849-4835-BC0F-89EFEFFE7BBD}" type="presOf" srcId="{25ED1EE2-B45A-4E58-A1E3-C0AA9BD6BDE6}" destId="{6F9A6D51-D1D5-483D-B572-94F9169426A9}" srcOrd="0" destOrd="3" presId="urn:microsoft.com/office/officeart/2005/8/layout/vList5"/>
    <dgm:cxn modelId="{DBB228D3-C24D-4906-AEDC-BA2149EECFCB}" srcId="{706B7561-5156-457F-9DA8-743C0BA57ACA}" destId="{9DAD65E9-7B1F-451C-8423-64DFAA4E412C}" srcOrd="0" destOrd="0" parTransId="{ED153678-A341-4863-AA22-73CB35FD189E}" sibTransId="{95C5C2EB-E46E-4B44-A26E-9EA96DBECD02}"/>
    <dgm:cxn modelId="{2D1291E4-804E-4110-B732-5705AA35A600}" srcId="{9DAD65E9-7B1F-451C-8423-64DFAA4E412C}" destId="{A3049183-7BC7-4008-BBDB-392A30A24683}" srcOrd="2" destOrd="0" parTransId="{D2020482-8E54-4C14-A0E2-233A2D3C07F5}" sibTransId="{EE4D57F8-C44D-40D7-8B29-E3B60C69DB21}"/>
    <dgm:cxn modelId="{8AEEC1F5-61B1-427E-B09E-848B8878BE2B}" type="presOf" srcId="{A3049183-7BC7-4008-BBDB-392A30A24683}" destId="{6F9A6D51-D1D5-483D-B572-94F9169426A9}" srcOrd="0" destOrd="2" presId="urn:microsoft.com/office/officeart/2005/8/layout/vList5"/>
    <dgm:cxn modelId="{B9F661FD-339B-430F-AED8-11E2146447C7}" type="presOf" srcId="{8D68C4A5-B849-4082-BDE3-E5AF72AE8308}" destId="{6F9A6D51-D1D5-483D-B572-94F9169426A9}" srcOrd="0" destOrd="0" presId="urn:microsoft.com/office/officeart/2005/8/layout/vList5"/>
    <dgm:cxn modelId="{1A58CAFE-82FE-4A9C-ACFD-40C284858E69}" srcId="{9DAD65E9-7B1F-451C-8423-64DFAA4E412C}" destId="{25ED1EE2-B45A-4E58-A1E3-C0AA9BD6BDE6}" srcOrd="3" destOrd="0" parTransId="{83A47344-8E8F-4F84-ADEE-AF80C5B72E9E}" sibTransId="{848C3E5C-4220-4812-A005-A585A0AB16CA}"/>
    <dgm:cxn modelId="{B25F7710-4D3F-4D54-8E4F-65756AE51F00}" type="presParOf" srcId="{06A473BE-0836-481F-A4C7-03068D1693E8}" destId="{9D6771DE-B660-4AE6-9F7D-0C9193450A39}" srcOrd="0" destOrd="0" presId="urn:microsoft.com/office/officeart/2005/8/layout/vList5"/>
    <dgm:cxn modelId="{A8F2E5B5-5B2B-4A50-B1B7-D91D5AFBC1C6}" type="presParOf" srcId="{9D6771DE-B660-4AE6-9F7D-0C9193450A39}" destId="{F5BD995E-0228-4857-9B7F-801FB57215FE}" srcOrd="0" destOrd="0" presId="urn:microsoft.com/office/officeart/2005/8/layout/vList5"/>
    <dgm:cxn modelId="{E1F9CDFF-419C-4495-9D75-90FEE4597E40}" type="presParOf" srcId="{9D6771DE-B660-4AE6-9F7D-0C9193450A39}" destId="{6F9A6D51-D1D5-483D-B572-94F9169426A9}" srcOrd="1" destOrd="0" presId="urn:microsoft.com/office/officeart/2005/8/layout/vList5"/>
    <dgm:cxn modelId="{B1183127-C58B-4104-B555-73E196B6AE6D}" type="presParOf" srcId="{06A473BE-0836-481F-A4C7-03068D1693E8}" destId="{D59A25DE-7861-4EA8-862D-DD15500085FA}" srcOrd="1" destOrd="0" presId="urn:microsoft.com/office/officeart/2005/8/layout/vList5"/>
    <dgm:cxn modelId="{D10DE169-02F1-43AA-A0DD-136F115ECE00}" type="presParOf" srcId="{06A473BE-0836-481F-A4C7-03068D1693E8}" destId="{382591EE-A7BB-4518-B442-CC8D5992B45D}" srcOrd="2" destOrd="0" presId="urn:microsoft.com/office/officeart/2005/8/layout/vList5"/>
    <dgm:cxn modelId="{0AEA42FB-787E-447B-8698-337C74938607}" type="presParOf" srcId="{382591EE-A7BB-4518-B442-CC8D5992B45D}" destId="{D2E928FE-64CF-4415-96D6-83176553243D}" srcOrd="0" destOrd="0" presId="urn:microsoft.com/office/officeart/2005/8/layout/vList5"/>
    <dgm:cxn modelId="{DB425A77-F469-43C9-B0F0-B93CC20A6D50}" type="presParOf" srcId="{382591EE-A7BB-4518-B442-CC8D5992B45D}" destId="{BE024F9A-C2BE-4659-BC6B-AF080001F93A}" srcOrd="1" destOrd="0" presId="urn:microsoft.com/office/officeart/2005/8/layout/vList5"/>
    <dgm:cxn modelId="{176B7D62-FA69-4839-A2B5-B2F2221B9E9C}" type="presParOf" srcId="{06A473BE-0836-481F-A4C7-03068D1693E8}" destId="{F8258482-4A87-4586-9A4C-DBCBABF6BC90}" srcOrd="3" destOrd="0" presId="urn:microsoft.com/office/officeart/2005/8/layout/vList5"/>
    <dgm:cxn modelId="{FE4AA1DF-1A48-44CB-898D-3E63BC19758C}" type="presParOf" srcId="{06A473BE-0836-481F-A4C7-03068D1693E8}" destId="{AD29B437-CBA6-46DA-9883-A0D2D3CDABFA}" srcOrd="4" destOrd="0" presId="urn:microsoft.com/office/officeart/2005/8/layout/vList5"/>
    <dgm:cxn modelId="{FBBCD162-EADC-4F51-8260-341434CE8EE8}" type="presParOf" srcId="{AD29B437-CBA6-46DA-9883-A0D2D3CDABFA}" destId="{9950B19F-A13B-43CA-8108-E2BC0982E274}" srcOrd="0" destOrd="0" presId="urn:microsoft.com/office/officeart/2005/8/layout/vList5"/>
    <dgm:cxn modelId="{8EDC6A74-1201-43C5-90A9-6358EE65104E}" type="presParOf" srcId="{AD29B437-CBA6-46DA-9883-A0D2D3CDABFA}" destId="{772D8032-9D86-475B-97FB-97E8018DBBD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B834CE-6618-4CCD-8E61-87A7C96B94D7}" type="doc">
      <dgm:prSet loTypeId="urn:microsoft.com/office/officeart/2005/8/layout/radial6#1" loCatId="cycle" qsTypeId="urn:microsoft.com/office/officeart/2005/8/quickstyle/simple1#5" qsCatId="simple" csTypeId="urn:microsoft.com/office/officeart/2005/8/colors/accent1_2#3" csCatId="accent1" phldr="1"/>
      <dgm:spPr/>
      <dgm:t>
        <a:bodyPr/>
        <a:lstStyle/>
        <a:p>
          <a:endParaRPr lang="zh-CN" altLang="en-US"/>
        </a:p>
      </dgm:t>
    </dgm:pt>
    <dgm:pt modelId="{4151C0EF-7E96-41D9-9C8A-20B1B83B8CB3}">
      <dgm:prSet phldrT="[文本]" phldr="0" custT="0"/>
      <dgm:spPr/>
      <dgm:t>
        <a:bodyPr vert="horz" wrap="square"/>
        <a:lstStyle/>
        <a:p>
          <a:pPr>
            <a:lnSpc>
              <a:spcPct val="100000"/>
            </a:lnSpc>
            <a:spcBef>
              <a:spcPct val="0"/>
            </a:spcBef>
            <a:spcAft>
              <a:spcPct val="35000"/>
            </a:spcAft>
          </a:pPr>
          <a:r>
            <a:rPr lang="en-US" altLang="zh-CN" b="1" dirty="0">
              <a:solidFill>
                <a:srgbClr val="FFFF00"/>
              </a:solidFill>
              <a:ea typeface="黑体" panose="02010609060101010101" charset="-122"/>
            </a:rPr>
            <a:t>Travellers</a:t>
          </a:r>
        </a:p>
      </dgm:t>
    </dgm:pt>
    <dgm:pt modelId="{153D0D13-C820-4BBB-A097-0396832FC25E}" type="parTrans" cxnId="{B834175E-B4B7-40CE-BB4B-152274FD29C3}">
      <dgm:prSet/>
      <dgm:spPr/>
      <dgm:t>
        <a:bodyPr/>
        <a:lstStyle/>
        <a:p>
          <a:endParaRPr lang="zh-CN" altLang="en-US"/>
        </a:p>
      </dgm:t>
    </dgm:pt>
    <dgm:pt modelId="{7B14AAD0-2BE0-4099-B558-1CA329F9D97D}" type="sibTrans" cxnId="{B834175E-B4B7-40CE-BB4B-152274FD29C3}">
      <dgm:prSet/>
      <dgm:spPr/>
      <dgm:t>
        <a:bodyPr/>
        <a:lstStyle/>
        <a:p>
          <a:endParaRPr lang="zh-CN" altLang="en-US"/>
        </a:p>
      </dgm:t>
    </dgm:pt>
    <dgm:pt modelId="{AAFFC151-7FD1-4DEB-8A7F-B0FA60E22588}">
      <dgm:prSet phldrT="[文本]" phldr="0" custT="1"/>
      <dgm:spPr>
        <a:solidFill>
          <a:srgbClr val="FFC000"/>
        </a:solidFill>
      </dgm:spPr>
      <dgm:t>
        <a:bodyPr vert="horz" wrap="square"/>
        <a:lstStyle/>
        <a:p>
          <a:pPr>
            <a:lnSpc>
              <a:spcPct val="100000"/>
            </a:lnSpc>
            <a:spcBef>
              <a:spcPct val="0"/>
            </a:spcBef>
            <a:spcAft>
              <a:spcPct val="35000"/>
            </a:spcAft>
          </a:pPr>
          <a:r>
            <a:rPr lang="en-US" altLang="zh-CN" sz="1400" b="1" dirty="0">
              <a:solidFill>
                <a:schemeClr val="tx1"/>
              </a:solidFill>
              <a:ea typeface="黑体" panose="02010609060101010101" charset="-122"/>
            </a:rPr>
            <a:t>Customs (ITHAN)</a:t>
          </a:r>
        </a:p>
      </dgm:t>
    </dgm:pt>
    <dgm:pt modelId="{BE6EC548-4EB1-482C-A006-0364E66CB66E}" type="parTrans" cxnId="{2DEC18BD-5C2B-4179-AA2B-EBF7034BE52A}">
      <dgm:prSet/>
      <dgm:spPr/>
      <dgm:t>
        <a:bodyPr/>
        <a:lstStyle/>
        <a:p>
          <a:endParaRPr lang="zh-CN" altLang="en-US"/>
        </a:p>
      </dgm:t>
    </dgm:pt>
    <dgm:pt modelId="{239064E4-E8D2-42A1-910F-E62561D7648C}" type="sibTrans" cxnId="{2DEC18BD-5C2B-4179-AA2B-EBF7034BE52A}">
      <dgm:prSet/>
      <dgm:spPr/>
      <dgm:t>
        <a:bodyPr/>
        <a:lstStyle/>
        <a:p>
          <a:endParaRPr lang="zh-CN" altLang="en-US"/>
        </a:p>
      </dgm:t>
    </dgm:pt>
    <dgm:pt modelId="{E77FD164-8B16-46D3-ADEB-B335F163AE3E}">
      <dgm:prSet phldrT="[文本]" phldr="0" custT="1"/>
      <dgm:spPr>
        <a:solidFill>
          <a:srgbClr val="F66E4F"/>
        </a:solidFill>
      </dgm:spPr>
      <dgm:t>
        <a:bodyPr vert="horz" wrap="square"/>
        <a:lstStyle/>
        <a:p>
          <a:pPr>
            <a:lnSpc>
              <a:spcPct val="100000"/>
            </a:lnSpc>
            <a:spcBef>
              <a:spcPct val="0"/>
            </a:spcBef>
            <a:spcAft>
              <a:spcPct val="35000"/>
            </a:spcAft>
          </a:pPr>
          <a:r>
            <a:rPr lang="zh-CN" altLang="en-US" sz="1100" b="1" dirty="0">
              <a:ea typeface="黑体" panose="02010609060101010101" charset="-122"/>
            </a:rPr>
            <a:t>Immigration </a:t>
          </a:r>
          <a:r>
            <a:rPr lang="en-US" altLang="zh-CN" sz="1100" b="1" dirty="0">
              <a:ea typeface="黑体" panose="02010609060101010101" charset="-122"/>
            </a:rPr>
            <a:t>agency</a:t>
          </a:r>
        </a:p>
      </dgm:t>
    </dgm:pt>
    <dgm:pt modelId="{DB555318-6D07-49C6-A104-002A09D78694}" type="parTrans" cxnId="{6890B28E-46CE-46D5-B8B6-B13E542BBAA5}">
      <dgm:prSet/>
      <dgm:spPr/>
      <dgm:t>
        <a:bodyPr/>
        <a:lstStyle/>
        <a:p>
          <a:endParaRPr lang="zh-CN" altLang="en-US"/>
        </a:p>
      </dgm:t>
    </dgm:pt>
    <dgm:pt modelId="{3E93FCB3-309A-4495-95F1-743667CABC93}" type="sibTrans" cxnId="{6890B28E-46CE-46D5-B8B6-B13E542BBAA5}">
      <dgm:prSet/>
      <dgm:spPr/>
      <dgm:t>
        <a:bodyPr/>
        <a:lstStyle/>
        <a:p>
          <a:endParaRPr lang="zh-CN" altLang="en-US"/>
        </a:p>
      </dgm:t>
    </dgm:pt>
    <dgm:pt modelId="{43A8C13C-FD2C-4027-9B58-7BCF1112D69A}">
      <dgm:prSet phldr="0" custT="1"/>
      <dgm:spPr>
        <a:solidFill>
          <a:srgbClr val="00CCFF"/>
        </a:solidFill>
      </dgm:spPr>
      <dgm:t>
        <a:bodyPr vert="horz" wrap="square"/>
        <a:lstStyle/>
        <a:p>
          <a:pPr>
            <a:lnSpc>
              <a:spcPct val="100000"/>
            </a:lnSpc>
            <a:spcBef>
              <a:spcPct val="0"/>
            </a:spcBef>
            <a:spcAft>
              <a:spcPct val="35000"/>
            </a:spcAft>
          </a:pPr>
          <a:r>
            <a:rPr lang="en-US" altLang="zh-CN" sz="1400" b="1" dirty="0">
              <a:solidFill>
                <a:schemeClr val="tx1"/>
              </a:solidFill>
              <a:ea typeface="黑体" panose="02010609060101010101" charset="-122"/>
            </a:rPr>
            <a:t>Others</a:t>
          </a:r>
        </a:p>
      </dgm:t>
    </dgm:pt>
    <dgm:pt modelId="{BD38C0D3-72BE-40B1-B1B0-3B01B4C87206}" type="parTrans" cxnId="{8641FA5A-DF4E-47F3-9B0D-5BA09C288946}">
      <dgm:prSet/>
      <dgm:spPr/>
      <dgm:t>
        <a:bodyPr/>
        <a:lstStyle/>
        <a:p>
          <a:endParaRPr lang="zh-CN" altLang="en-US"/>
        </a:p>
      </dgm:t>
    </dgm:pt>
    <dgm:pt modelId="{02EDDF9F-5ABB-43B2-AA0A-51DFB372EFC5}" type="sibTrans" cxnId="{8641FA5A-DF4E-47F3-9B0D-5BA09C288946}">
      <dgm:prSet/>
      <dgm:spPr/>
      <dgm:t>
        <a:bodyPr/>
        <a:lstStyle/>
        <a:p>
          <a:endParaRPr lang="zh-CN" altLang="en-US"/>
        </a:p>
      </dgm:t>
    </dgm:pt>
    <dgm:pt modelId="{E22FD547-9F83-4AED-93D2-F5198C959A46}">
      <dgm:prSet phldrT="[文本]" phldr="0" custT="1"/>
      <dgm:spPr>
        <a:solidFill>
          <a:srgbClr val="3333CC"/>
        </a:solidFill>
      </dgm:spPr>
      <dgm:t>
        <a:bodyPr vert="horz" wrap="square"/>
        <a:lstStyle/>
        <a:p>
          <a:pPr>
            <a:lnSpc>
              <a:spcPct val="100000"/>
            </a:lnSpc>
            <a:spcBef>
              <a:spcPct val="0"/>
            </a:spcBef>
            <a:spcAft>
              <a:spcPct val="35000"/>
            </a:spcAft>
          </a:pPr>
          <a:r>
            <a:rPr lang="zh-CN" altLang="en-US" sz="1200" b="1" dirty="0">
              <a:ea typeface="黑体" panose="02010609060101010101" charset="-122"/>
            </a:rPr>
            <a:t>Travel agency for overseas travel</a:t>
          </a:r>
        </a:p>
      </dgm:t>
    </dgm:pt>
    <dgm:pt modelId="{BB5CD9C9-BFAA-49A8-8150-CB527416912C}" type="parTrans" cxnId="{93E4F84E-2EE7-4568-A31E-E7388DE72EB8}">
      <dgm:prSet/>
      <dgm:spPr/>
      <dgm:t>
        <a:bodyPr/>
        <a:lstStyle/>
        <a:p>
          <a:endParaRPr lang="zh-CN" altLang="en-US"/>
        </a:p>
      </dgm:t>
    </dgm:pt>
    <dgm:pt modelId="{A0E1B304-7648-4069-811C-C2CD254FF5A4}" type="sibTrans" cxnId="{93E4F84E-2EE7-4568-A31E-E7388DE72EB8}">
      <dgm:prSet/>
      <dgm:spPr/>
      <dgm:t>
        <a:bodyPr/>
        <a:lstStyle/>
        <a:p>
          <a:endParaRPr lang="zh-CN" altLang="en-US"/>
        </a:p>
      </dgm:t>
    </dgm:pt>
    <dgm:pt modelId="{BD6D002D-19A0-41AB-8F2A-063E296DB853}">
      <dgm:prSet phldrT="[文本]" phldr="0" custT="1"/>
      <dgm:spPr>
        <a:solidFill>
          <a:srgbClr val="1C6AA4"/>
        </a:solidFill>
      </dgm:spPr>
      <dgm:t>
        <a:bodyPr vert="horz" wrap="square"/>
        <a:lstStyle/>
        <a:p>
          <a:pPr marR="0" defTabSz="914400" eaLnBrk="1" fontAlgn="auto" latinLnBrk="0" hangingPunct="1">
            <a:lnSpc>
              <a:spcPct val="100000"/>
            </a:lnSpc>
            <a:spcBef>
              <a:spcPts val="0"/>
            </a:spcBef>
            <a:spcAft>
              <a:spcPts val="0"/>
            </a:spcAft>
            <a:buClrTx/>
            <a:buSzTx/>
            <a:buFontTx/>
          </a:pPr>
          <a:r>
            <a:rPr lang="en-US" altLang="zh-CN" sz="1400" b="1" dirty="0">
              <a:ea typeface="黑体" panose="02010609060101010101" charset="-122"/>
              <a:cs typeface="+mn-lt"/>
            </a:rPr>
            <a:t>Health (CDCs)</a:t>
          </a:r>
        </a:p>
      </dgm:t>
    </dgm:pt>
    <dgm:pt modelId="{BFC4B225-0030-4B72-A888-0CCC3705825F}" type="parTrans" cxnId="{0289F463-BF69-4943-AFFD-C6052D22E224}">
      <dgm:prSet/>
      <dgm:spPr/>
      <dgm:t>
        <a:bodyPr/>
        <a:lstStyle/>
        <a:p>
          <a:endParaRPr lang="zh-CN" altLang="en-US"/>
        </a:p>
      </dgm:t>
    </dgm:pt>
    <dgm:pt modelId="{9DE1BA2D-CBFE-4B1C-9081-1AE0E98ADCDB}" type="sibTrans" cxnId="{0289F463-BF69-4943-AFFD-C6052D22E224}">
      <dgm:prSet/>
      <dgm:spPr/>
      <dgm:t>
        <a:bodyPr/>
        <a:lstStyle/>
        <a:p>
          <a:endParaRPr lang="zh-CN" altLang="en-US"/>
        </a:p>
      </dgm:t>
    </dgm:pt>
    <dgm:pt modelId="{2E9EF6A7-1FA3-45C0-A14E-92BF37AF64F2}">
      <dgm:prSet/>
      <dgm:spPr/>
    </dgm:pt>
    <dgm:pt modelId="{C6C55424-312B-4125-97A5-7CFB1E02F154}" type="parTrans" cxnId="{BE680CD8-B403-4F28-813F-43733929A692}">
      <dgm:prSet/>
      <dgm:spPr/>
      <dgm:t>
        <a:bodyPr/>
        <a:lstStyle/>
        <a:p>
          <a:endParaRPr lang="zh-CN" altLang="en-US"/>
        </a:p>
      </dgm:t>
    </dgm:pt>
    <dgm:pt modelId="{BEA5EE07-F1BB-4ADA-9FD9-5650261A6C0C}" type="sibTrans" cxnId="{BE680CD8-B403-4F28-813F-43733929A692}">
      <dgm:prSet/>
      <dgm:spPr/>
      <dgm:t>
        <a:bodyPr/>
        <a:lstStyle/>
        <a:p>
          <a:endParaRPr lang="zh-CN" altLang="en-US"/>
        </a:p>
      </dgm:t>
    </dgm:pt>
    <dgm:pt modelId="{30F886DB-E817-485C-8A2A-98CA3F98FBBF}" type="pres">
      <dgm:prSet presAssocID="{1FB834CE-6618-4CCD-8E61-87A7C96B94D7}" presName="Name0" presStyleCnt="0">
        <dgm:presLayoutVars>
          <dgm:chMax val="1"/>
          <dgm:dir/>
          <dgm:animLvl val="ctr"/>
          <dgm:resizeHandles val="exact"/>
        </dgm:presLayoutVars>
      </dgm:prSet>
      <dgm:spPr/>
    </dgm:pt>
    <dgm:pt modelId="{7C363760-9AA3-46AD-B427-439C81E9994D}" type="pres">
      <dgm:prSet presAssocID="{4151C0EF-7E96-41D9-9C8A-20B1B83B8CB3}" presName="centerShape" presStyleLbl="node0" presStyleIdx="0" presStyleCnt="1"/>
      <dgm:spPr/>
    </dgm:pt>
    <dgm:pt modelId="{A75C1A23-7A4B-494F-BBC4-3D171D410446}" type="pres">
      <dgm:prSet presAssocID="{AAFFC151-7FD1-4DEB-8A7F-B0FA60E22588}" presName="node" presStyleLbl="node1" presStyleIdx="0" presStyleCnt="5">
        <dgm:presLayoutVars>
          <dgm:bulletEnabled val="1"/>
        </dgm:presLayoutVars>
      </dgm:prSet>
      <dgm:spPr/>
    </dgm:pt>
    <dgm:pt modelId="{8478DB9E-679E-41FC-BF8A-8388B473F968}" type="pres">
      <dgm:prSet presAssocID="{AAFFC151-7FD1-4DEB-8A7F-B0FA60E22588}" presName="dummy" presStyleCnt="0"/>
      <dgm:spPr/>
    </dgm:pt>
    <dgm:pt modelId="{A6B8E2A9-E8DD-46CA-8C28-BBEBC10EBA46}" type="pres">
      <dgm:prSet presAssocID="{239064E4-E8D2-42A1-910F-E62561D7648C}" presName="sibTrans" presStyleLbl="sibTrans2D1" presStyleIdx="0" presStyleCnt="5"/>
      <dgm:spPr/>
    </dgm:pt>
    <dgm:pt modelId="{197B3822-5BAC-40C9-99EB-88A6844FE102}" type="pres">
      <dgm:prSet presAssocID="{E77FD164-8B16-46D3-ADEB-B335F163AE3E}" presName="node" presStyleLbl="node1" presStyleIdx="1" presStyleCnt="5">
        <dgm:presLayoutVars>
          <dgm:bulletEnabled val="1"/>
        </dgm:presLayoutVars>
      </dgm:prSet>
      <dgm:spPr/>
    </dgm:pt>
    <dgm:pt modelId="{3DA50928-EC8B-4875-84DE-B336B2774D5F}" type="pres">
      <dgm:prSet presAssocID="{E77FD164-8B16-46D3-ADEB-B335F163AE3E}" presName="dummy" presStyleCnt="0"/>
      <dgm:spPr/>
    </dgm:pt>
    <dgm:pt modelId="{6BE495AB-C996-41A7-A63A-DE5BE357A0F7}" type="pres">
      <dgm:prSet presAssocID="{3E93FCB3-309A-4495-95F1-743667CABC93}" presName="sibTrans" presStyleLbl="sibTrans2D1" presStyleIdx="1" presStyleCnt="5"/>
      <dgm:spPr/>
    </dgm:pt>
    <dgm:pt modelId="{DA6F9E1F-44DA-4A12-B1F9-6940F191A9E1}" type="pres">
      <dgm:prSet presAssocID="{43A8C13C-FD2C-4027-9B58-7BCF1112D69A}" presName="node" presStyleLbl="node1" presStyleIdx="2" presStyleCnt="5">
        <dgm:presLayoutVars>
          <dgm:bulletEnabled val="1"/>
        </dgm:presLayoutVars>
      </dgm:prSet>
      <dgm:spPr/>
    </dgm:pt>
    <dgm:pt modelId="{AB4DF542-BDFF-4EA1-9358-C3EBDCE0D83F}" type="pres">
      <dgm:prSet presAssocID="{43A8C13C-FD2C-4027-9B58-7BCF1112D69A}" presName="dummy" presStyleCnt="0"/>
      <dgm:spPr/>
    </dgm:pt>
    <dgm:pt modelId="{1C49CE73-FADA-4E48-95D3-EBBB2719E1ED}" type="pres">
      <dgm:prSet presAssocID="{02EDDF9F-5ABB-43B2-AA0A-51DFB372EFC5}" presName="sibTrans" presStyleLbl="sibTrans2D1" presStyleIdx="2" presStyleCnt="5"/>
      <dgm:spPr/>
    </dgm:pt>
    <dgm:pt modelId="{7C613E3F-E74D-4B3E-A40D-F19C23A30CB0}" type="pres">
      <dgm:prSet presAssocID="{E22FD547-9F83-4AED-93D2-F5198C959A46}" presName="node" presStyleLbl="node1" presStyleIdx="3" presStyleCnt="5">
        <dgm:presLayoutVars>
          <dgm:bulletEnabled val="1"/>
        </dgm:presLayoutVars>
      </dgm:prSet>
      <dgm:spPr/>
    </dgm:pt>
    <dgm:pt modelId="{19D0E4BF-8672-4951-8392-88C7F8D66C08}" type="pres">
      <dgm:prSet presAssocID="{E22FD547-9F83-4AED-93D2-F5198C959A46}" presName="dummy" presStyleCnt="0"/>
      <dgm:spPr/>
    </dgm:pt>
    <dgm:pt modelId="{081925E7-B203-49AA-92D5-5D1DFDD57D83}" type="pres">
      <dgm:prSet presAssocID="{A0E1B304-7648-4069-811C-C2CD254FF5A4}" presName="sibTrans" presStyleLbl="sibTrans2D1" presStyleIdx="3" presStyleCnt="5"/>
      <dgm:spPr/>
    </dgm:pt>
    <dgm:pt modelId="{76F8014B-279E-424B-8E02-B7A954882E21}" type="pres">
      <dgm:prSet presAssocID="{BD6D002D-19A0-41AB-8F2A-063E296DB853}" presName="node" presStyleLbl="node1" presStyleIdx="4" presStyleCnt="5">
        <dgm:presLayoutVars>
          <dgm:bulletEnabled val="1"/>
        </dgm:presLayoutVars>
      </dgm:prSet>
      <dgm:spPr/>
    </dgm:pt>
    <dgm:pt modelId="{8D3C55A0-9168-4FF6-873B-F0C0D6C29D51}" type="pres">
      <dgm:prSet presAssocID="{BD6D002D-19A0-41AB-8F2A-063E296DB853}" presName="dummy" presStyleCnt="0"/>
      <dgm:spPr/>
    </dgm:pt>
    <dgm:pt modelId="{AE562E66-A05F-48E4-9A8F-435F7C4CEF33}" type="pres">
      <dgm:prSet presAssocID="{9DE1BA2D-CBFE-4B1C-9081-1AE0E98ADCDB}" presName="sibTrans" presStyleLbl="sibTrans2D1" presStyleIdx="4" presStyleCnt="5"/>
      <dgm:spPr/>
    </dgm:pt>
  </dgm:ptLst>
  <dgm:cxnLst>
    <dgm:cxn modelId="{C58AE503-0194-4032-B808-7D3811E1CB6E}" type="presOf" srcId="{1FB834CE-6618-4CCD-8E61-87A7C96B94D7}" destId="{30F886DB-E817-485C-8A2A-98CA3F98FBBF}" srcOrd="0" destOrd="0" presId="urn:microsoft.com/office/officeart/2005/8/layout/radial6#1"/>
    <dgm:cxn modelId="{A1C7961C-3BFF-4D70-91F2-3D6AAAFFD20B}" type="presOf" srcId="{BD6D002D-19A0-41AB-8F2A-063E296DB853}" destId="{76F8014B-279E-424B-8E02-B7A954882E21}" srcOrd="0" destOrd="0" presId="urn:microsoft.com/office/officeart/2005/8/layout/radial6#1"/>
    <dgm:cxn modelId="{B1C87E2C-FCBD-40A6-A5EE-C48C691758A8}" type="presOf" srcId="{E22FD547-9F83-4AED-93D2-F5198C959A46}" destId="{7C613E3F-E74D-4B3E-A40D-F19C23A30CB0}" srcOrd="0" destOrd="0" presId="urn:microsoft.com/office/officeart/2005/8/layout/radial6#1"/>
    <dgm:cxn modelId="{EC7E633C-73A5-4797-B897-D6FD56B9BA44}" type="presOf" srcId="{43A8C13C-FD2C-4027-9B58-7BCF1112D69A}" destId="{DA6F9E1F-44DA-4A12-B1F9-6940F191A9E1}" srcOrd="0" destOrd="0" presId="urn:microsoft.com/office/officeart/2005/8/layout/radial6#1"/>
    <dgm:cxn modelId="{B834175E-B4B7-40CE-BB4B-152274FD29C3}" srcId="{1FB834CE-6618-4CCD-8E61-87A7C96B94D7}" destId="{4151C0EF-7E96-41D9-9C8A-20B1B83B8CB3}" srcOrd="0" destOrd="0" parTransId="{153D0D13-C820-4BBB-A097-0396832FC25E}" sibTransId="{7B14AAD0-2BE0-4099-B558-1CA329F9D97D}"/>
    <dgm:cxn modelId="{0289F463-BF69-4943-AFFD-C6052D22E224}" srcId="{4151C0EF-7E96-41D9-9C8A-20B1B83B8CB3}" destId="{BD6D002D-19A0-41AB-8F2A-063E296DB853}" srcOrd="4" destOrd="0" parTransId="{BFC4B225-0030-4B72-A888-0CCC3705825F}" sibTransId="{9DE1BA2D-CBFE-4B1C-9081-1AE0E98ADCDB}"/>
    <dgm:cxn modelId="{BCF39E69-B460-4EDC-A1FF-2936DCDFCA53}" type="presOf" srcId="{E77FD164-8B16-46D3-ADEB-B335F163AE3E}" destId="{197B3822-5BAC-40C9-99EB-88A6844FE102}" srcOrd="0" destOrd="0" presId="urn:microsoft.com/office/officeart/2005/8/layout/radial6#1"/>
    <dgm:cxn modelId="{07B1F34D-3562-4B61-81DB-DF7845F9614C}" type="presOf" srcId="{4151C0EF-7E96-41D9-9C8A-20B1B83B8CB3}" destId="{7C363760-9AA3-46AD-B427-439C81E9994D}" srcOrd="0" destOrd="0" presId="urn:microsoft.com/office/officeart/2005/8/layout/radial6#1"/>
    <dgm:cxn modelId="{93E4F84E-2EE7-4568-A31E-E7388DE72EB8}" srcId="{4151C0EF-7E96-41D9-9C8A-20B1B83B8CB3}" destId="{E22FD547-9F83-4AED-93D2-F5198C959A46}" srcOrd="3" destOrd="0" parTransId="{BB5CD9C9-BFAA-49A8-8150-CB527416912C}" sibTransId="{A0E1B304-7648-4069-811C-C2CD254FF5A4}"/>
    <dgm:cxn modelId="{04392576-B6DE-4F24-B007-31AB753DF37D}" type="presOf" srcId="{AAFFC151-7FD1-4DEB-8A7F-B0FA60E22588}" destId="{A75C1A23-7A4B-494F-BBC4-3D171D410446}" srcOrd="0" destOrd="0" presId="urn:microsoft.com/office/officeart/2005/8/layout/radial6#1"/>
    <dgm:cxn modelId="{8641FA5A-DF4E-47F3-9B0D-5BA09C288946}" srcId="{4151C0EF-7E96-41D9-9C8A-20B1B83B8CB3}" destId="{43A8C13C-FD2C-4027-9B58-7BCF1112D69A}" srcOrd="2" destOrd="0" parTransId="{BD38C0D3-72BE-40B1-B1B0-3B01B4C87206}" sibTransId="{02EDDF9F-5ABB-43B2-AA0A-51DFB372EFC5}"/>
    <dgm:cxn modelId="{6890B28E-46CE-46D5-B8B6-B13E542BBAA5}" srcId="{4151C0EF-7E96-41D9-9C8A-20B1B83B8CB3}" destId="{E77FD164-8B16-46D3-ADEB-B335F163AE3E}" srcOrd="1" destOrd="0" parTransId="{DB555318-6D07-49C6-A104-002A09D78694}" sibTransId="{3E93FCB3-309A-4495-95F1-743667CABC93}"/>
    <dgm:cxn modelId="{71685C9A-2131-4BCD-9C53-DBBA7EACC31B}" type="presOf" srcId="{02EDDF9F-5ABB-43B2-AA0A-51DFB372EFC5}" destId="{1C49CE73-FADA-4E48-95D3-EBBB2719E1ED}" srcOrd="0" destOrd="0" presId="urn:microsoft.com/office/officeart/2005/8/layout/radial6#1"/>
    <dgm:cxn modelId="{7F69E8AF-081F-44B3-BD68-BFCD35A07BE4}" type="presOf" srcId="{A0E1B304-7648-4069-811C-C2CD254FF5A4}" destId="{081925E7-B203-49AA-92D5-5D1DFDD57D83}" srcOrd="0" destOrd="0" presId="urn:microsoft.com/office/officeart/2005/8/layout/radial6#1"/>
    <dgm:cxn modelId="{2DEC18BD-5C2B-4179-AA2B-EBF7034BE52A}" srcId="{4151C0EF-7E96-41D9-9C8A-20B1B83B8CB3}" destId="{AAFFC151-7FD1-4DEB-8A7F-B0FA60E22588}" srcOrd="0" destOrd="0" parTransId="{BE6EC548-4EB1-482C-A006-0364E66CB66E}" sibTransId="{239064E4-E8D2-42A1-910F-E62561D7648C}"/>
    <dgm:cxn modelId="{A8857DC3-F946-4322-9619-DCCCE56F7FAE}" type="presOf" srcId="{239064E4-E8D2-42A1-910F-E62561D7648C}" destId="{A6B8E2A9-E8DD-46CA-8C28-BBEBC10EBA46}" srcOrd="0" destOrd="0" presId="urn:microsoft.com/office/officeart/2005/8/layout/radial6#1"/>
    <dgm:cxn modelId="{BE680CD8-B403-4F28-813F-43733929A692}" srcId="{1FB834CE-6618-4CCD-8E61-87A7C96B94D7}" destId="{2E9EF6A7-1FA3-45C0-A14E-92BF37AF64F2}" srcOrd="1" destOrd="0" parTransId="{C6C55424-312B-4125-97A5-7CFB1E02F154}" sibTransId="{BEA5EE07-F1BB-4ADA-9FD9-5650261A6C0C}"/>
    <dgm:cxn modelId="{A0E723EA-593D-438C-A26B-92DA0518F149}" type="presOf" srcId="{3E93FCB3-309A-4495-95F1-743667CABC93}" destId="{6BE495AB-C996-41A7-A63A-DE5BE357A0F7}" srcOrd="0" destOrd="0" presId="urn:microsoft.com/office/officeart/2005/8/layout/radial6#1"/>
    <dgm:cxn modelId="{501D58EB-F9F5-48E2-ACF0-71623C758F30}" type="presOf" srcId="{9DE1BA2D-CBFE-4B1C-9081-1AE0E98ADCDB}" destId="{AE562E66-A05F-48E4-9A8F-435F7C4CEF33}" srcOrd="0" destOrd="0" presId="urn:microsoft.com/office/officeart/2005/8/layout/radial6#1"/>
    <dgm:cxn modelId="{C7F00210-6B18-4D32-854F-F2BCEB5637EC}" type="presParOf" srcId="{30F886DB-E817-485C-8A2A-98CA3F98FBBF}" destId="{7C363760-9AA3-46AD-B427-439C81E9994D}" srcOrd="0" destOrd="0" presId="urn:microsoft.com/office/officeart/2005/8/layout/radial6#1"/>
    <dgm:cxn modelId="{9EEB634A-C971-4830-BC34-27A644D40747}" type="presParOf" srcId="{30F886DB-E817-485C-8A2A-98CA3F98FBBF}" destId="{A75C1A23-7A4B-494F-BBC4-3D171D410446}" srcOrd="1" destOrd="0" presId="urn:microsoft.com/office/officeart/2005/8/layout/radial6#1"/>
    <dgm:cxn modelId="{1395E96E-9BE2-4E31-90D5-6FE5064E2909}" type="presParOf" srcId="{30F886DB-E817-485C-8A2A-98CA3F98FBBF}" destId="{8478DB9E-679E-41FC-BF8A-8388B473F968}" srcOrd="2" destOrd="0" presId="urn:microsoft.com/office/officeart/2005/8/layout/radial6#1"/>
    <dgm:cxn modelId="{4AA92175-A37C-4CF1-A329-C3DBE0C9BD42}" type="presParOf" srcId="{30F886DB-E817-485C-8A2A-98CA3F98FBBF}" destId="{A6B8E2A9-E8DD-46CA-8C28-BBEBC10EBA46}" srcOrd="3" destOrd="0" presId="urn:microsoft.com/office/officeart/2005/8/layout/radial6#1"/>
    <dgm:cxn modelId="{9CC6BCC8-E2B3-452F-89AE-8024A8C76AF9}" type="presParOf" srcId="{30F886DB-E817-485C-8A2A-98CA3F98FBBF}" destId="{197B3822-5BAC-40C9-99EB-88A6844FE102}" srcOrd="4" destOrd="0" presId="urn:microsoft.com/office/officeart/2005/8/layout/radial6#1"/>
    <dgm:cxn modelId="{FAA92D2F-3857-4CFF-9BDA-481DAF9C9BAF}" type="presParOf" srcId="{30F886DB-E817-485C-8A2A-98CA3F98FBBF}" destId="{3DA50928-EC8B-4875-84DE-B336B2774D5F}" srcOrd="5" destOrd="0" presId="urn:microsoft.com/office/officeart/2005/8/layout/radial6#1"/>
    <dgm:cxn modelId="{5836D6DE-CB88-49CF-BE1B-77697EBF7912}" type="presParOf" srcId="{30F886DB-E817-485C-8A2A-98CA3F98FBBF}" destId="{6BE495AB-C996-41A7-A63A-DE5BE357A0F7}" srcOrd="6" destOrd="0" presId="urn:microsoft.com/office/officeart/2005/8/layout/radial6#1"/>
    <dgm:cxn modelId="{7CBFE372-1890-4414-BF44-75E1621A3D82}" type="presParOf" srcId="{30F886DB-E817-485C-8A2A-98CA3F98FBBF}" destId="{DA6F9E1F-44DA-4A12-B1F9-6940F191A9E1}" srcOrd="7" destOrd="0" presId="urn:microsoft.com/office/officeart/2005/8/layout/radial6#1"/>
    <dgm:cxn modelId="{ABBFA024-3B59-4F37-BC18-31EBC2A35346}" type="presParOf" srcId="{30F886DB-E817-485C-8A2A-98CA3F98FBBF}" destId="{AB4DF542-BDFF-4EA1-9358-C3EBDCE0D83F}" srcOrd="8" destOrd="0" presId="urn:microsoft.com/office/officeart/2005/8/layout/radial6#1"/>
    <dgm:cxn modelId="{4AE67F56-FFAE-4C30-8E13-8FD8E040B11C}" type="presParOf" srcId="{30F886DB-E817-485C-8A2A-98CA3F98FBBF}" destId="{1C49CE73-FADA-4E48-95D3-EBBB2719E1ED}" srcOrd="9" destOrd="0" presId="urn:microsoft.com/office/officeart/2005/8/layout/radial6#1"/>
    <dgm:cxn modelId="{11AB1195-7251-4205-BF9F-870D43AE7333}" type="presParOf" srcId="{30F886DB-E817-485C-8A2A-98CA3F98FBBF}" destId="{7C613E3F-E74D-4B3E-A40D-F19C23A30CB0}" srcOrd="10" destOrd="0" presId="urn:microsoft.com/office/officeart/2005/8/layout/radial6#1"/>
    <dgm:cxn modelId="{BA0A9010-7C4C-4F0B-825C-7D1709E098D2}" type="presParOf" srcId="{30F886DB-E817-485C-8A2A-98CA3F98FBBF}" destId="{19D0E4BF-8672-4951-8392-88C7F8D66C08}" srcOrd="11" destOrd="0" presId="urn:microsoft.com/office/officeart/2005/8/layout/radial6#1"/>
    <dgm:cxn modelId="{7E03084D-9A94-41EE-B608-2DC9A107DA8C}" type="presParOf" srcId="{30F886DB-E817-485C-8A2A-98CA3F98FBBF}" destId="{081925E7-B203-49AA-92D5-5D1DFDD57D83}" srcOrd="12" destOrd="0" presId="urn:microsoft.com/office/officeart/2005/8/layout/radial6#1"/>
    <dgm:cxn modelId="{A817DC2B-1016-408B-A1B2-D258C39474DB}" type="presParOf" srcId="{30F886DB-E817-485C-8A2A-98CA3F98FBBF}" destId="{76F8014B-279E-424B-8E02-B7A954882E21}" srcOrd="13" destOrd="0" presId="urn:microsoft.com/office/officeart/2005/8/layout/radial6#1"/>
    <dgm:cxn modelId="{A939B75A-A09F-4BC3-8E85-7DD2BE0D9F7E}" type="presParOf" srcId="{30F886DB-E817-485C-8A2A-98CA3F98FBBF}" destId="{8D3C55A0-9168-4FF6-873B-F0C0D6C29D51}" srcOrd="14" destOrd="0" presId="urn:microsoft.com/office/officeart/2005/8/layout/radial6#1"/>
    <dgm:cxn modelId="{058C2EFA-A33F-4810-9DEF-A299D14CA19E}" type="presParOf" srcId="{30F886DB-E817-485C-8A2A-98CA3F98FBBF}" destId="{AE562E66-A05F-48E4-9A8F-435F7C4CEF33}" srcOrd="15" destOrd="0" presId="urn:microsoft.com/office/officeart/2005/8/layout/radial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D6C5A-6599-4494-89A8-88453D1A7C37}">
      <dsp:nvSpPr>
        <dsp:cNvPr id="0" name=""/>
        <dsp:cNvSpPr/>
      </dsp:nvSpPr>
      <dsp:spPr>
        <a:xfrm rot="5400000">
          <a:off x="4946421" y="-2597480"/>
          <a:ext cx="531481" cy="586236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ct val="15000"/>
            </a:spcAft>
            <a:buChar char="•"/>
          </a:pPr>
          <a:r>
            <a:rPr lang="zh-CN" altLang="en-US" sz="1600" kern="1200" dirty="0">
              <a:latin typeface="Calibri" panose="020F0502020204030204" pitchFamily="34" charset="0"/>
              <a:ea typeface="宋体" panose="02010600030101010101" pitchFamily="2" charset="-122"/>
              <a:cs typeface="Calibri" panose="020F0502020204030204" pitchFamily="34" charset="0"/>
            </a:rPr>
            <a:t>discovering and determining the source of infection based on the reported indicator case of malaria</a:t>
          </a:r>
        </a:p>
      </dsp:txBody>
      <dsp:txXfrm rot="-5400000">
        <a:off x="2280978" y="93908"/>
        <a:ext cx="5836423" cy="479591"/>
      </dsp:txXfrm>
    </dsp:sp>
    <dsp:sp modelId="{47551BD3-3732-4B47-B207-00C01817B383}">
      <dsp:nvSpPr>
        <dsp:cNvPr id="0" name=""/>
        <dsp:cNvSpPr/>
      </dsp:nvSpPr>
      <dsp:spPr>
        <a:xfrm>
          <a:off x="599" y="16"/>
          <a:ext cx="2280378" cy="6673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en-US" altLang="zh-CN" sz="1800" b="1" kern="1200" dirty="0">
              <a:latin typeface="Calibri" panose="020F0502020204030204" pitchFamily="34" charset="0"/>
              <a:ea typeface="宋体" panose="02010600030101010101" pitchFamily="2" charset="-122"/>
              <a:cs typeface="+mn-cs"/>
            </a:rPr>
            <a:t>Case t</a:t>
          </a:r>
          <a:r>
            <a:rPr lang="en-US" altLang="zh-CN" sz="1800" b="1" kern="1200" dirty="0">
              <a:latin typeface="Calibri" panose="020F0502020204030204" pitchFamily="34" charset="0"/>
              <a:ea typeface="宋体" panose="02010600030101010101" pitchFamily="2" charset="-122"/>
              <a:sym typeface="+mn-ea"/>
            </a:rPr>
            <a:t>racking</a:t>
          </a:r>
          <a:endParaRPr lang="en-US" altLang="zh-CN" sz="1800" b="1" kern="1200" dirty="0">
            <a:latin typeface="Calibri" panose="020F0502020204030204" pitchFamily="34" charset="0"/>
            <a:ea typeface="宋体" panose="02010600030101010101" pitchFamily="2" charset="-122"/>
            <a:cs typeface="+mn-cs"/>
          </a:endParaRPr>
        </a:p>
      </dsp:txBody>
      <dsp:txXfrm>
        <a:off x="33178" y="32595"/>
        <a:ext cx="2215220" cy="602216"/>
      </dsp:txXfrm>
    </dsp:sp>
    <dsp:sp modelId="{62B85254-DC0A-47EC-8B3B-467FC19E6A7C}">
      <dsp:nvSpPr>
        <dsp:cNvPr id="0" name=""/>
        <dsp:cNvSpPr/>
      </dsp:nvSpPr>
      <dsp:spPr>
        <a:xfrm rot="5400000">
          <a:off x="4953604" y="-1880892"/>
          <a:ext cx="549916" cy="5830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ct val="15000"/>
            </a:spcAft>
            <a:buChar char="•"/>
          </a:pPr>
          <a:r>
            <a:rPr lang="zh-CN" altLang="en-US" sz="1600" kern="1200" dirty="0">
              <a:latin typeface="Calibri" panose="020F0502020204030204" pitchFamily="34" charset="0"/>
              <a:ea typeface="宋体" panose="02010600030101010101" pitchFamily="2" charset="-122"/>
              <a:cs typeface="Calibri" panose="020F0502020204030204" pitchFamily="34" charset="0"/>
            </a:rPr>
            <a:t>counter-measures in clear up the source of infection in order to effectively interrupting transmission in confirmed foci</a:t>
          </a:r>
        </a:p>
      </dsp:txBody>
      <dsp:txXfrm rot="-5400000">
        <a:off x="2313223" y="786334"/>
        <a:ext cx="5803835" cy="496226"/>
      </dsp:txXfrm>
    </dsp:sp>
    <dsp:sp modelId="{928A05F6-E353-433F-9FEF-134849379ACD}">
      <dsp:nvSpPr>
        <dsp:cNvPr id="0" name=""/>
        <dsp:cNvSpPr/>
      </dsp:nvSpPr>
      <dsp:spPr>
        <a:xfrm>
          <a:off x="599" y="700760"/>
          <a:ext cx="2312623" cy="6673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en-US" altLang="zh-CN" sz="1800" b="1" kern="1200" dirty="0">
              <a:latin typeface="Calibri" panose="020F0502020204030204" pitchFamily="34" charset="0"/>
              <a:ea typeface="宋体" panose="02010600030101010101" pitchFamily="2" charset="-122"/>
              <a:cs typeface="+mn-cs"/>
            </a:rPr>
            <a:t>Foci response &amp; infection elimination</a:t>
          </a:r>
        </a:p>
      </dsp:txBody>
      <dsp:txXfrm>
        <a:off x="33178" y="733339"/>
        <a:ext cx="2247465" cy="602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A6D51-D1D5-483D-B572-94F9169426A9}">
      <dsp:nvSpPr>
        <dsp:cNvPr id="0" name=""/>
        <dsp:cNvSpPr/>
      </dsp:nvSpPr>
      <dsp:spPr>
        <a:xfrm rot="5400000">
          <a:off x="3190380" y="-1973712"/>
          <a:ext cx="813186" cy="499607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100000"/>
            </a:lnSpc>
            <a:spcBef>
              <a:spcPct val="0"/>
            </a:spcBef>
            <a:spcAft>
              <a:spcPct val="15000"/>
            </a:spcAft>
            <a:buChar char="•"/>
          </a:pPr>
          <a:r>
            <a:rPr lang="zh-CN" altLang="en-US" sz="1200" b="1" kern="1200" dirty="0">
              <a:ea typeface="黑体" panose="02010609060101010101" charset="-122"/>
              <a:cs typeface="+mn-lt"/>
            </a:rPr>
            <a:t>Preferred</a:t>
          </a:r>
          <a:r>
            <a:rPr lang="en-US" altLang="zh-CN" sz="1200" b="1" kern="1200" dirty="0">
              <a:ea typeface="黑体" panose="02010609060101010101" charset="-122"/>
              <a:cs typeface="+mn-lt"/>
            </a:rPr>
            <a:t>: </a:t>
          </a:r>
          <a:r>
            <a:rPr sz="1200" kern="1200" dirty="0">
              <a:ea typeface="黑体" panose="02010609060101010101" charset="-122"/>
              <a:cs typeface="+mn-lt"/>
            </a:rPr>
            <a:t>Chloroquine plus primaquine </a:t>
          </a:r>
          <a:r>
            <a:rPr lang="en-US" sz="1200" kern="1200" dirty="0">
              <a:ea typeface="黑体" panose="02010609060101010101" charset="-122"/>
              <a:cs typeface="+mn-lt"/>
            </a:rPr>
            <a:t>(</a:t>
          </a:r>
          <a:r>
            <a:rPr sz="1200" kern="1200" dirty="0">
              <a:ea typeface="黑体" panose="02010609060101010101" charset="-122"/>
              <a:cs typeface="+mn-lt"/>
            </a:rPr>
            <a:t>8-day therapy</a:t>
          </a:r>
          <a:r>
            <a:rPr lang="en-US" sz="1200" kern="1200" dirty="0">
              <a:ea typeface="黑体" panose="02010609060101010101" charset="-122"/>
              <a:cs typeface="+mn-lt"/>
            </a:rPr>
            <a:t>)</a:t>
          </a:r>
          <a:endParaRPr sz="1200" kern="1200" dirty="0">
            <a:ea typeface="黑体" panose="02010609060101010101" charset="-122"/>
            <a:cs typeface="+mn-lt"/>
          </a:endParaRPr>
        </a:p>
        <a:p>
          <a:pPr marL="114300" lvl="1" indent="-114300" algn="l" defTabSz="533400">
            <a:lnSpc>
              <a:spcPct val="100000"/>
            </a:lnSpc>
            <a:spcBef>
              <a:spcPct val="0"/>
            </a:spcBef>
            <a:spcAft>
              <a:spcPct val="15000"/>
            </a:spcAft>
            <a:buChar char="•"/>
          </a:pPr>
          <a:r>
            <a:rPr lang="zh-CN" altLang="en-US" sz="1200" b="1" kern="1200" dirty="0">
              <a:ea typeface="黑体" panose="02010609060101010101" charset="-122"/>
              <a:cs typeface="+mn-lt"/>
            </a:rPr>
            <a:t>Second choice</a:t>
          </a:r>
          <a:r>
            <a:rPr lang="en-US" altLang="zh-CN" sz="1200" b="1" kern="1200" dirty="0">
              <a:ea typeface="黑体" panose="02010609060101010101" charset="-122"/>
              <a:cs typeface="+mn-lt"/>
            </a:rPr>
            <a:t>: </a:t>
          </a:r>
          <a:r>
            <a:rPr lang="en-US" altLang="zh-CN" sz="1200" kern="1200" dirty="0">
              <a:ea typeface="黑体" panose="02010609060101010101" charset="-122"/>
              <a:cs typeface="+mn-lt"/>
            </a:rPr>
            <a:t>ACTs </a:t>
          </a:r>
          <a:r>
            <a:rPr sz="1200" kern="1200" dirty="0">
              <a:ea typeface="黑体" panose="02010609060101010101" charset="-122"/>
              <a:cs typeface="+mn-lt"/>
              <a:sym typeface="+mn-ea"/>
            </a:rPr>
            <a:t>plus primaquine </a:t>
          </a:r>
          <a:r>
            <a:rPr lang="en-US" sz="1200" kern="1200" dirty="0">
              <a:ea typeface="黑体" panose="02010609060101010101" charset="-122"/>
              <a:cs typeface="+mn-lt"/>
              <a:sym typeface="+mn-ea"/>
            </a:rPr>
            <a:t>(</a:t>
          </a:r>
          <a:r>
            <a:rPr sz="1200" kern="1200" dirty="0">
              <a:ea typeface="黑体" panose="02010609060101010101" charset="-122"/>
              <a:cs typeface="+mn-lt"/>
              <a:sym typeface="+mn-ea"/>
            </a:rPr>
            <a:t>8-day therapy</a:t>
          </a:r>
          <a:r>
            <a:rPr lang="en-US" sz="1200" kern="1200" dirty="0">
              <a:ea typeface="黑体" panose="02010609060101010101" charset="-122"/>
              <a:cs typeface="+mn-lt"/>
              <a:sym typeface="+mn-ea"/>
            </a:rPr>
            <a:t>)</a:t>
          </a:r>
          <a:endParaRPr lang="zh-CN" altLang="en-US" sz="1200" kern="1200" dirty="0">
            <a:ea typeface="黑体" panose="02010609060101010101" charset="-122"/>
            <a:cs typeface="+mn-lt"/>
          </a:endParaRPr>
        </a:p>
        <a:p>
          <a:pPr marL="114300" lvl="1" indent="-114300" algn="l" defTabSz="533400">
            <a:lnSpc>
              <a:spcPct val="100000"/>
            </a:lnSpc>
            <a:spcBef>
              <a:spcPct val="0"/>
            </a:spcBef>
            <a:spcAft>
              <a:spcPct val="15000"/>
            </a:spcAft>
            <a:buChar char="•"/>
          </a:pPr>
          <a:r>
            <a:rPr lang="en-US" altLang="zh-CN" sz="1200" b="1" kern="1200" dirty="0">
              <a:ea typeface="黑体" panose="02010609060101010101" charset="-122"/>
              <a:cs typeface="+mn-lt"/>
            </a:rPr>
            <a:t>G6PD test:</a:t>
          </a:r>
          <a:r>
            <a:rPr lang="zh-CN" altLang="en-US" sz="1200" kern="1200" dirty="0">
              <a:ea typeface="黑体" panose="02010609060101010101" charset="-122"/>
              <a:cs typeface="+mn-lt"/>
            </a:rPr>
            <a:t> </a:t>
          </a:r>
          <a:r>
            <a:rPr lang="en-US" altLang="zh-CN" sz="1200" kern="1200" dirty="0">
              <a:ea typeface="黑体" panose="02010609060101010101" charset="-122"/>
              <a:cs typeface="+mn-lt"/>
            </a:rPr>
            <a:t>B</a:t>
          </a:r>
          <a:r>
            <a:rPr lang="zh-CN" altLang="en-US" sz="1200" kern="1200" dirty="0">
              <a:ea typeface="黑体" panose="02010609060101010101" charset="-122"/>
              <a:cs typeface="+mn-lt"/>
            </a:rPr>
            <a:t>efore the use of Primaquine in some minority areas</a:t>
          </a:r>
        </a:p>
        <a:p>
          <a:pPr marL="114300" lvl="1" indent="-114300" algn="l" defTabSz="533400">
            <a:lnSpc>
              <a:spcPct val="100000"/>
            </a:lnSpc>
            <a:spcBef>
              <a:spcPct val="0"/>
            </a:spcBef>
            <a:spcAft>
              <a:spcPct val="15000"/>
            </a:spcAft>
            <a:buChar char="•"/>
          </a:pPr>
          <a:r>
            <a:rPr lang="en-US" altLang="zh-CN" sz="1200" b="1" kern="1200" dirty="0">
              <a:ea typeface="黑体" panose="02010609060101010101" charset="-122"/>
              <a:cs typeface="+mn-lt"/>
            </a:rPr>
            <a:t>Radical cure: </a:t>
          </a:r>
          <a:r>
            <a:rPr lang="en-US" sz="1200" kern="1200" dirty="0">
              <a:ea typeface="黑体" panose="02010609060101010101" charset="-122"/>
              <a:cs typeface="+mn-lt"/>
              <a:sym typeface="+mn-ea"/>
            </a:rPr>
            <a:t>P</a:t>
          </a:r>
          <a:r>
            <a:rPr sz="1200" kern="1200" dirty="0">
              <a:ea typeface="黑体" panose="02010609060101010101" charset="-122"/>
              <a:cs typeface="+mn-lt"/>
              <a:sym typeface="+mn-ea"/>
            </a:rPr>
            <a:t>rimaquine </a:t>
          </a:r>
          <a:r>
            <a:rPr lang="en-US" sz="1200" kern="1200" dirty="0">
              <a:ea typeface="黑体" panose="02010609060101010101" charset="-122"/>
              <a:cs typeface="+mn-lt"/>
              <a:sym typeface="+mn-ea"/>
            </a:rPr>
            <a:t>(</a:t>
          </a:r>
          <a:r>
            <a:rPr sz="1200" kern="1200" dirty="0">
              <a:ea typeface="黑体" panose="02010609060101010101" charset="-122"/>
              <a:cs typeface="+mn-lt"/>
              <a:sym typeface="+mn-ea"/>
            </a:rPr>
            <a:t>8-day therapy</a:t>
          </a:r>
          <a:r>
            <a:rPr lang="en-US" sz="1200" kern="1200" dirty="0">
              <a:ea typeface="黑体" panose="02010609060101010101" charset="-122"/>
              <a:cs typeface="+mn-lt"/>
              <a:sym typeface="+mn-ea"/>
            </a:rPr>
            <a:t>) before next transmission season</a:t>
          </a:r>
          <a:endParaRPr lang="zh-CN" altLang="en-US" sz="1200" kern="1200" dirty="0">
            <a:ea typeface="黑体" panose="02010609060101010101" charset="-122"/>
            <a:cs typeface="+mn-lt"/>
          </a:endParaRPr>
        </a:p>
      </dsp:txBody>
      <dsp:txXfrm rot="-5400000">
        <a:off x="1098938" y="157426"/>
        <a:ext cx="4956375" cy="733794"/>
      </dsp:txXfrm>
    </dsp:sp>
    <dsp:sp modelId="{F5BD995E-0228-4857-9B7F-801FB57215FE}">
      <dsp:nvSpPr>
        <dsp:cNvPr id="0" name=""/>
        <dsp:cNvSpPr/>
      </dsp:nvSpPr>
      <dsp:spPr>
        <a:xfrm>
          <a:off x="990" y="273"/>
          <a:ext cx="1097948" cy="1048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pPr>
          <a:r>
            <a:rPr lang="en-US" altLang="zh-CN" sz="2000" kern="1200" dirty="0">
              <a:ea typeface="黑体" panose="02010609060101010101" charset="-122"/>
              <a:cs typeface="+mn-lt"/>
            </a:rPr>
            <a:t>Vivax</a:t>
          </a:r>
        </a:p>
        <a:p>
          <a:pPr marL="0" lvl="0" indent="0" algn="ctr" defTabSz="889000">
            <a:lnSpc>
              <a:spcPct val="100000"/>
            </a:lnSpc>
            <a:spcBef>
              <a:spcPct val="0"/>
            </a:spcBef>
            <a:spcAft>
              <a:spcPct val="35000"/>
            </a:spcAft>
            <a:buNone/>
          </a:pPr>
          <a:r>
            <a:rPr lang="en-US" altLang="zh-CN" sz="2000" kern="1200" dirty="0">
              <a:ea typeface="黑体" panose="02010609060101010101" charset="-122"/>
              <a:cs typeface="+mn-lt"/>
            </a:rPr>
            <a:t>Ovale</a:t>
          </a:r>
        </a:p>
      </dsp:txBody>
      <dsp:txXfrm>
        <a:off x="52154" y="51437"/>
        <a:ext cx="995620" cy="945770"/>
      </dsp:txXfrm>
    </dsp:sp>
    <dsp:sp modelId="{BE024F9A-C2BE-4659-BC6B-AF080001F93A}">
      <dsp:nvSpPr>
        <dsp:cNvPr id="0" name=""/>
        <dsp:cNvSpPr/>
      </dsp:nvSpPr>
      <dsp:spPr>
        <a:xfrm rot="5400000">
          <a:off x="2711015" y="-127638"/>
          <a:ext cx="493483" cy="303352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sz="1400" kern="1200" dirty="0">
              <a:ea typeface="黑体" panose="02010609060101010101" charset="-122"/>
              <a:cs typeface="+mn-lt"/>
              <a:sym typeface="+mn-ea"/>
            </a:rPr>
            <a:t>Chloroquine </a:t>
          </a:r>
          <a:r>
            <a:rPr lang="en-US" sz="1400" kern="1200" dirty="0">
              <a:ea typeface="黑体" panose="02010609060101010101" charset="-122"/>
              <a:cs typeface="+mn-lt"/>
              <a:sym typeface="+mn-ea"/>
            </a:rPr>
            <a:t>(3</a:t>
          </a:r>
          <a:r>
            <a:rPr sz="1400" kern="1200" dirty="0">
              <a:ea typeface="黑体" panose="02010609060101010101" charset="-122"/>
              <a:cs typeface="+mn-lt"/>
              <a:sym typeface="+mn-ea"/>
            </a:rPr>
            <a:t>-day therapy</a:t>
          </a:r>
          <a:r>
            <a:rPr lang="en-US" sz="1400" kern="1200" dirty="0">
              <a:ea typeface="黑体" panose="02010609060101010101" charset="-122"/>
              <a:cs typeface="+mn-lt"/>
              <a:sym typeface="+mn-ea"/>
            </a:rPr>
            <a:t>)</a:t>
          </a:r>
          <a:endParaRPr lang="zh-CN" altLang="en-US" sz="1400" kern="1200" dirty="0">
            <a:ea typeface="黑体" panose="02010609060101010101" charset="-122"/>
            <a:cs typeface="+mn-lt"/>
          </a:endParaRPr>
        </a:p>
        <a:p>
          <a:pPr marL="114300" lvl="1" indent="-114300" algn="l" defTabSz="622300">
            <a:lnSpc>
              <a:spcPct val="100000"/>
            </a:lnSpc>
            <a:spcBef>
              <a:spcPct val="0"/>
            </a:spcBef>
            <a:spcAft>
              <a:spcPct val="15000"/>
            </a:spcAft>
            <a:buChar char="•"/>
          </a:pPr>
          <a:r>
            <a:rPr lang="en-US" altLang="zh-CN" sz="1400" kern="1200" dirty="0">
              <a:ea typeface="黑体" panose="02010609060101010101" charset="-122"/>
              <a:cs typeface="+mn-lt"/>
            </a:rPr>
            <a:t>ACTs</a:t>
          </a:r>
          <a:endParaRPr lang="zh-CN" altLang="en-US" sz="1400" kern="1200" dirty="0">
            <a:ea typeface="黑体" panose="02010609060101010101" charset="-122"/>
            <a:cs typeface="+mn-lt"/>
          </a:endParaRPr>
        </a:p>
      </dsp:txBody>
      <dsp:txXfrm rot="-5400000">
        <a:off x="1440994" y="1166473"/>
        <a:ext cx="3009435" cy="445303"/>
      </dsp:txXfrm>
    </dsp:sp>
    <dsp:sp modelId="{D2E928FE-64CF-4415-96D6-83176553243D}">
      <dsp:nvSpPr>
        <dsp:cNvPr id="0" name=""/>
        <dsp:cNvSpPr/>
      </dsp:nvSpPr>
      <dsp:spPr>
        <a:xfrm>
          <a:off x="990" y="1079349"/>
          <a:ext cx="1440004" cy="6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pPr>
          <a:r>
            <a:rPr lang="en-US" altLang="zh-CN" sz="2000" kern="1200" dirty="0">
              <a:ea typeface="黑体" panose="02010609060101010101" charset="-122"/>
              <a:cs typeface="+mn-lt"/>
            </a:rPr>
            <a:t>Malariae</a:t>
          </a:r>
        </a:p>
      </dsp:txBody>
      <dsp:txXfrm>
        <a:off x="31234" y="1109593"/>
        <a:ext cx="1379516" cy="559061"/>
      </dsp:txXfrm>
    </dsp:sp>
    <dsp:sp modelId="{772D8032-9D86-475B-97FB-97E8018DBBDA}">
      <dsp:nvSpPr>
        <dsp:cNvPr id="0" name=""/>
        <dsp:cNvSpPr/>
      </dsp:nvSpPr>
      <dsp:spPr>
        <a:xfrm rot="5400000">
          <a:off x="2704433" y="522888"/>
          <a:ext cx="506648" cy="303352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altLang="zh-CN" sz="1400" kern="1200" dirty="0">
              <a:ea typeface="黑体" panose="02010609060101010101" charset="-122"/>
              <a:cs typeface="+mn-lt"/>
            </a:rPr>
            <a:t>ACTs</a:t>
          </a:r>
          <a:endParaRPr lang="zh-CN" altLang="en-US" sz="1400" kern="1200" dirty="0">
            <a:ea typeface="黑体" panose="02010609060101010101" charset="-122"/>
            <a:cs typeface="+mn-lt"/>
          </a:endParaRPr>
        </a:p>
      </dsp:txBody>
      <dsp:txXfrm rot="-5400000">
        <a:off x="1440995" y="1811060"/>
        <a:ext cx="3008792" cy="457182"/>
      </dsp:txXfrm>
    </dsp:sp>
    <dsp:sp modelId="{9950B19F-A13B-43CA-8108-E2BC0982E274}">
      <dsp:nvSpPr>
        <dsp:cNvPr id="0" name=""/>
        <dsp:cNvSpPr/>
      </dsp:nvSpPr>
      <dsp:spPr>
        <a:xfrm>
          <a:off x="990" y="1729876"/>
          <a:ext cx="1440004" cy="6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en-US" altLang="zh-CN" sz="1800" kern="1200" dirty="0">
              <a:ea typeface="黑体" panose="02010609060101010101" charset="-122"/>
              <a:cs typeface="+mn-lt"/>
            </a:rPr>
            <a:t>Falciparum</a:t>
          </a:r>
        </a:p>
      </dsp:txBody>
      <dsp:txXfrm>
        <a:off x="31234" y="1760120"/>
        <a:ext cx="1379516" cy="5590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62E66-A05F-48E4-9A8F-435F7C4CEF33}">
      <dsp:nvSpPr>
        <dsp:cNvPr id="0" name=""/>
        <dsp:cNvSpPr/>
      </dsp:nvSpPr>
      <dsp:spPr>
        <a:xfrm>
          <a:off x="1374925" y="501235"/>
          <a:ext cx="3346149" cy="3346149"/>
        </a:xfrm>
        <a:prstGeom prst="blockArc">
          <a:avLst>
            <a:gd name="adj1" fmla="val 1188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1925E7-B203-49AA-92D5-5D1DFDD57D83}">
      <dsp:nvSpPr>
        <dsp:cNvPr id="0" name=""/>
        <dsp:cNvSpPr/>
      </dsp:nvSpPr>
      <dsp:spPr>
        <a:xfrm>
          <a:off x="1374925" y="501235"/>
          <a:ext cx="3346149" cy="3346149"/>
        </a:xfrm>
        <a:prstGeom prst="blockArc">
          <a:avLst>
            <a:gd name="adj1" fmla="val 7560000"/>
            <a:gd name="adj2" fmla="val 1188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49CE73-FADA-4E48-95D3-EBBB2719E1ED}">
      <dsp:nvSpPr>
        <dsp:cNvPr id="0" name=""/>
        <dsp:cNvSpPr/>
      </dsp:nvSpPr>
      <dsp:spPr>
        <a:xfrm>
          <a:off x="1374925" y="501235"/>
          <a:ext cx="3346149" cy="3346149"/>
        </a:xfrm>
        <a:prstGeom prst="blockArc">
          <a:avLst>
            <a:gd name="adj1" fmla="val 3240000"/>
            <a:gd name="adj2" fmla="val 756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E495AB-C996-41A7-A63A-DE5BE357A0F7}">
      <dsp:nvSpPr>
        <dsp:cNvPr id="0" name=""/>
        <dsp:cNvSpPr/>
      </dsp:nvSpPr>
      <dsp:spPr>
        <a:xfrm>
          <a:off x="1374925" y="501235"/>
          <a:ext cx="3346149" cy="3346149"/>
        </a:xfrm>
        <a:prstGeom prst="blockArc">
          <a:avLst>
            <a:gd name="adj1" fmla="val 20520000"/>
            <a:gd name="adj2" fmla="val 324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B8E2A9-E8DD-46CA-8C28-BBEBC10EBA46}">
      <dsp:nvSpPr>
        <dsp:cNvPr id="0" name=""/>
        <dsp:cNvSpPr/>
      </dsp:nvSpPr>
      <dsp:spPr>
        <a:xfrm>
          <a:off x="1374925" y="501235"/>
          <a:ext cx="3346149" cy="3346149"/>
        </a:xfrm>
        <a:prstGeom prst="blockArc">
          <a:avLst>
            <a:gd name="adj1" fmla="val 16200000"/>
            <a:gd name="adj2" fmla="val 2052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363760-9AA3-46AD-B427-439C81E9994D}">
      <dsp:nvSpPr>
        <dsp:cNvPr id="0" name=""/>
        <dsp:cNvSpPr/>
      </dsp:nvSpPr>
      <dsp:spPr>
        <a:xfrm>
          <a:off x="2278558" y="1404868"/>
          <a:ext cx="1538882" cy="15388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n-US" altLang="zh-CN" sz="2000" b="1" kern="1200" dirty="0">
              <a:solidFill>
                <a:srgbClr val="FFFF00"/>
              </a:solidFill>
              <a:ea typeface="黑体" panose="02010609060101010101" charset="-122"/>
            </a:rPr>
            <a:t>Travellers</a:t>
          </a:r>
        </a:p>
      </dsp:txBody>
      <dsp:txXfrm>
        <a:off x="2503922" y="1630232"/>
        <a:ext cx="1088154" cy="1088154"/>
      </dsp:txXfrm>
    </dsp:sp>
    <dsp:sp modelId="{A75C1A23-7A4B-494F-BBC4-3D171D410446}">
      <dsp:nvSpPr>
        <dsp:cNvPr id="0" name=""/>
        <dsp:cNvSpPr/>
      </dsp:nvSpPr>
      <dsp:spPr>
        <a:xfrm>
          <a:off x="2509391" y="1406"/>
          <a:ext cx="1077217" cy="107721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US" altLang="zh-CN" sz="1400" b="1" kern="1200" dirty="0">
              <a:solidFill>
                <a:schemeClr val="tx1"/>
              </a:solidFill>
              <a:ea typeface="黑体" panose="02010609060101010101" charset="-122"/>
            </a:rPr>
            <a:t>Customs (ITHAN)</a:t>
          </a:r>
        </a:p>
      </dsp:txBody>
      <dsp:txXfrm>
        <a:off x="2667146" y="159161"/>
        <a:ext cx="761707" cy="761707"/>
      </dsp:txXfrm>
    </dsp:sp>
    <dsp:sp modelId="{197B3822-5BAC-40C9-99EB-88A6844FE102}">
      <dsp:nvSpPr>
        <dsp:cNvPr id="0" name=""/>
        <dsp:cNvSpPr/>
      </dsp:nvSpPr>
      <dsp:spPr>
        <a:xfrm>
          <a:off x="4063697" y="1130676"/>
          <a:ext cx="1077217" cy="1077217"/>
        </a:xfrm>
        <a:prstGeom prst="ellipse">
          <a:avLst/>
        </a:prstGeom>
        <a:solidFill>
          <a:srgbClr val="F66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ct val="35000"/>
            </a:spcAft>
            <a:buNone/>
          </a:pPr>
          <a:r>
            <a:rPr lang="zh-CN" altLang="en-US" sz="1100" b="1" kern="1200" dirty="0">
              <a:ea typeface="黑体" panose="02010609060101010101" charset="-122"/>
            </a:rPr>
            <a:t>Immigration </a:t>
          </a:r>
          <a:r>
            <a:rPr lang="en-US" altLang="zh-CN" sz="1100" b="1" kern="1200" dirty="0">
              <a:ea typeface="黑体" panose="02010609060101010101" charset="-122"/>
            </a:rPr>
            <a:t>agency</a:t>
          </a:r>
        </a:p>
      </dsp:txBody>
      <dsp:txXfrm>
        <a:off x="4221452" y="1288431"/>
        <a:ext cx="761707" cy="761707"/>
      </dsp:txXfrm>
    </dsp:sp>
    <dsp:sp modelId="{DA6F9E1F-44DA-4A12-B1F9-6940F191A9E1}">
      <dsp:nvSpPr>
        <dsp:cNvPr id="0" name=""/>
        <dsp:cNvSpPr/>
      </dsp:nvSpPr>
      <dsp:spPr>
        <a:xfrm>
          <a:off x="3470005" y="2957873"/>
          <a:ext cx="1077217" cy="1077217"/>
        </a:xfrm>
        <a:prstGeom prst="ellipse">
          <a:avLst/>
        </a:prstGeom>
        <a:solidFill>
          <a:srgbClr val="00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US" altLang="zh-CN" sz="1400" b="1" kern="1200" dirty="0">
              <a:solidFill>
                <a:schemeClr val="tx1"/>
              </a:solidFill>
              <a:ea typeface="黑体" panose="02010609060101010101" charset="-122"/>
            </a:rPr>
            <a:t>Others</a:t>
          </a:r>
        </a:p>
      </dsp:txBody>
      <dsp:txXfrm>
        <a:off x="3627760" y="3115628"/>
        <a:ext cx="761707" cy="761707"/>
      </dsp:txXfrm>
    </dsp:sp>
    <dsp:sp modelId="{7C613E3F-E74D-4B3E-A40D-F19C23A30CB0}">
      <dsp:nvSpPr>
        <dsp:cNvPr id="0" name=""/>
        <dsp:cNvSpPr/>
      </dsp:nvSpPr>
      <dsp:spPr>
        <a:xfrm>
          <a:off x="1548776" y="2957873"/>
          <a:ext cx="1077217" cy="1077217"/>
        </a:xfrm>
        <a:prstGeom prst="ellipse">
          <a:avLst/>
        </a:prstGeom>
        <a:solidFill>
          <a:srgbClr val="33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100000"/>
            </a:lnSpc>
            <a:spcBef>
              <a:spcPct val="0"/>
            </a:spcBef>
            <a:spcAft>
              <a:spcPct val="35000"/>
            </a:spcAft>
            <a:buNone/>
          </a:pPr>
          <a:r>
            <a:rPr lang="zh-CN" altLang="en-US" sz="1200" b="1" kern="1200" dirty="0">
              <a:ea typeface="黑体" panose="02010609060101010101" charset="-122"/>
            </a:rPr>
            <a:t>Travel agency for overseas travel</a:t>
          </a:r>
        </a:p>
      </dsp:txBody>
      <dsp:txXfrm>
        <a:off x="1706531" y="3115628"/>
        <a:ext cx="761707" cy="761707"/>
      </dsp:txXfrm>
    </dsp:sp>
    <dsp:sp modelId="{76F8014B-279E-424B-8E02-B7A954882E21}">
      <dsp:nvSpPr>
        <dsp:cNvPr id="0" name=""/>
        <dsp:cNvSpPr/>
      </dsp:nvSpPr>
      <dsp:spPr>
        <a:xfrm>
          <a:off x="955084" y="1130676"/>
          <a:ext cx="1077217" cy="1077217"/>
        </a:xfrm>
        <a:prstGeom prst="ellipse">
          <a:avLst/>
        </a:prstGeom>
        <a:solidFill>
          <a:srgbClr val="1C6A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en-US" altLang="zh-CN" sz="1400" b="1" kern="1200" dirty="0">
              <a:ea typeface="黑体" panose="02010609060101010101" charset="-122"/>
              <a:cs typeface="+mn-lt"/>
            </a:rPr>
            <a:t>Health (CDCs)</a:t>
          </a:r>
        </a:p>
      </dsp:txBody>
      <dsp:txXfrm>
        <a:off x="1112839" y="1288431"/>
        <a:ext cx="761707" cy="76170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2023/10/11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2023/10/11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3850" algn="l" rtl="0" eaLnBrk="0" fontAlgn="base" hangingPunct="0">
      <a:spcBef>
        <a:spcPct val="30000"/>
      </a:spcBef>
      <a:spcAft>
        <a:spcPct val="0"/>
      </a:spcAft>
      <a:defRPr sz="900" kern="1200">
        <a:solidFill>
          <a:schemeClr val="tx1"/>
        </a:solidFill>
        <a:latin typeface="+mn-lt"/>
        <a:ea typeface="+mn-ea"/>
        <a:cs typeface="+mn-cs"/>
      </a:defRPr>
    </a:lvl2pPr>
    <a:lvl3pPr marL="648970" algn="l" rtl="0" eaLnBrk="0" fontAlgn="base" hangingPunct="0">
      <a:spcBef>
        <a:spcPct val="30000"/>
      </a:spcBef>
      <a:spcAft>
        <a:spcPct val="0"/>
      </a:spcAft>
      <a:defRPr sz="900" kern="1200">
        <a:solidFill>
          <a:schemeClr val="tx1"/>
        </a:solidFill>
        <a:latin typeface="+mn-lt"/>
        <a:ea typeface="+mn-ea"/>
        <a:cs typeface="+mn-cs"/>
      </a:defRPr>
    </a:lvl3pPr>
    <a:lvl4pPr marL="974090" algn="l" rtl="0" eaLnBrk="0" fontAlgn="base" hangingPunct="0">
      <a:spcBef>
        <a:spcPct val="30000"/>
      </a:spcBef>
      <a:spcAft>
        <a:spcPct val="0"/>
      </a:spcAft>
      <a:defRPr sz="900" kern="1200">
        <a:solidFill>
          <a:schemeClr val="tx1"/>
        </a:solidFill>
        <a:latin typeface="+mn-lt"/>
        <a:ea typeface="+mn-ea"/>
        <a:cs typeface="+mn-cs"/>
      </a:defRPr>
    </a:lvl4pPr>
    <a:lvl5pPr marL="1299210" algn="l" rtl="0" eaLnBrk="0" fontAlgn="base" hangingPunct="0">
      <a:spcBef>
        <a:spcPct val="30000"/>
      </a:spcBef>
      <a:spcAft>
        <a:spcPct val="0"/>
      </a:spcAft>
      <a:defRPr sz="900" kern="1200">
        <a:solidFill>
          <a:schemeClr val="tx1"/>
        </a:solidFill>
        <a:latin typeface="+mn-lt"/>
        <a:ea typeface="+mn-ea"/>
        <a:cs typeface="+mn-cs"/>
      </a:defRPr>
    </a:lvl5pPr>
    <a:lvl6pPr marL="1624965" algn="l" defTabSz="650240" rtl="0" eaLnBrk="1" latinLnBrk="0" hangingPunct="1">
      <a:defRPr sz="900" kern="1200">
        <a:solidFill>
          <a:schemeClr val="tx1"/>
        </a:solidFill>
        <a:latin typeface="+mn-lt"/>
        <a:ea typeface="+mn-ea"/>
        <a:cs typeface="+mn-cs"/>
      </a:defRPr>
    </a:lvl6pPr>
    <a:lvl7pPr marL="1950085" algn="l" defTabSz="650240" rtl="0" eaLnBrk="1" latinLnBrk="0" hangingPunct="1">
      <a:defRPr sz="900" kern="1200">
        <a:solidFill>
          <a:schemeClr val="tx1"/>
        </a:solidFill>
        <a:latin typeface="+mn-lt"/>
        <a:ea typeface="+mn-ea"/>
        <a:cs typeface="+mn-cs"/>
      </a:defRPr>
    </a:lvl7pPr>
    <a:lvl8pPr marL="2275205" algn="l" defTabSz="650240" rtl="0" eaLnBrk="1" latinLnBrk="0" hangingPunct="1">
      <a:defRPr sz="900" kern="1200">
        <a:solidFill>
          <a:schemeClr val="tx1"/>
        </a:solidFill>
        <a:latin typeface="+mn-lt"/>
        <a:ea typeface="+mn-ea"/>
        <a:cs typeface="+mn-cs"/>
      </a:defRPr>
    </a:lvl8pPr>
    <a:lvl9pPr marL="2599690" algn="l" defTabSz="65024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E515A76-9E09-D5E9-13E8-BAEF4BB77F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文本占位符 2">
            <a:extLst>
              <a:ext uri="{FF2B5EF4-FFF2-40B4-BE49-F238E27FC236}">
                <a16:creationId xmlns:a16="http://schemas.microsoft.com/office/drawing/2014/main" id="{6D3FDC0E-8CDB-1857-59A6-C9D98640084B}"/>
              </a:ext>
            </a:extLst>
          </p:cNvPr>
          <p:cNvSpPr>
            <a:spLocks noGrp="1" noChangeArrowheads="1"/>
          </p:cNvSpPr>
          <p:nvPr>
            <p:ph type="body" sz="quarter"/>
          </p:nvPr>
        </p:nvSpPr>
        <p:spPr bwMode="auto">
          <a:xfrm>
            <a:off x="661988" y="3932238"/>
            <a:ext cx="5295900" cy="321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E49BB134-7A0C-B775-AC97-4ABF20878B2C}"/>
              </a:ext>
            </a:extLst>
          </p:cNvPr>
          <p:cNvSpPr>
            <a:spLocks noGrp="1" noRot="1" noChangeAspect="1" noChangeArrowheads="1" noTextEdit="1"/>
          </p:cNvSpPr>
          <p:nvPr>
            <p:ph type="sldImg"/>
          </p:nvPr>
        </p:nvSpPr>
        <p:spPr bwMode="auto">
          <a:xfrm>
            <a:off x="2147483647" y="0"/>
            <a:ext cx="0" cy="2147011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31D5FA10-6A5E-E324-C108-2BA60A3B0810}"/>
              </a:ext>
            </a:extLst>
          </p:cNvPr>
          <p:cNvSpPr>
            <a:spLocks noGrp="1" noRot="1" noChangeAspect="1" noChangeArrowheads="1"/>
          </p:cNvSpPr>
          <p:nvPr>
            <p:ph type="body"/>
          </p:nvPr>
        </p:nvSpPr>
        <p:spPr bwMode="auto">
          <a:xfrm>
            <a:off x="-2147454113" y="-2147454113"/>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150000"/>
              </a:lnSpc>
              <a:buFontTx/>
              <a:buChar char="•"/>
            </a:pPr>
            <a:r>
              <a:rPr lang="zh-CN" altLang="en-US"/>
              <a:t>直报系统：传防染病信息报告系统</a:t>
            </a:r>
            <a:endParaRPr lang="en-US" altLang="zh-CN"/>
          </a:p>
          <a:p>
            <a:pPr marL="342900" indent="-342900">
              <a:lnSpc>
                <a:spcPct val="150000"/>
              </a:lnSpc>
              <a:buFontTx/>
              <a:buChar char="•"/>
            </a:pPr>
            <a:r>
              <a:rPr lang="zh-CN" altLang="en-US"/>
              <a:t>专报系统：寄生虫病防治信息系统</a:t>
            </a:r>
          </a:p>
        </p:txBody>
      </p:sp>
      <p:sp>
        <p:nvSpPr>
          <p:cNvPr id="27652" name="灯片编号占位符 3">
            <a:extLst>
              <a:ext uri="{FF2B5EF4-FFF2-40B4-BE49-F238E27FC236}">
                <a16:creationId xmlns:a16="http://schemas.microsoft.com/office/drawing/2014/main" id="{DC08CB3C-F92B-9B0B-4468-34598B1709F8}"/>
              </a:ext>
            </a:extLst>
          </p:cNvPr>
          <p:cNvSpPr>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8E149E75-1A1C-4EB4-8509-B240D53AF359}" type="slidenum">
              <a:rPr lang="zh-CN" altLang="en-US">
                <a:solidFill>
                  <a:srgbClr val="000000"/>
                </a:solidFill>
                <a:sym typeface="Tw Cen MT" panose="020B0602020104020603" pitchFamily="34" charset="0"/>
              </a:rPr>
              <a:pPr algn="r"/>
              <a:t>38</a:t>
            </a:fld>
            <a:endParaRPr lang="zh-CN" altLang="en-US">
              <a:solidFill>
                <a:srgbClr val="000000"/>
              </a:solidFill>
              <a:sym typeface="Tw Cen MT" panose="020B0602020104020603"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48D91393-FBA1-ABA1-F433-07B7C33CF74F}"/>
              </a:ext>
            </a:extLst>
          </p:cNvPr>
          <p:cNvSpPr>
            <a:spLocks noGrp="1" noRot="1" noChangeAspect="1" noChangeArrowheads="1" noTextEdit="1"/>
          </p:cNvSpPr>
          <p:nvPr>
            <p:ph type="sldImg"/>
          </p:nvPr>
        </p:nvSpPr>
        <p:spPr bwMode="auto">
          <a:xfrm>
            <a:off x="0" y="0"/>
            <a:ext cx="0" cy="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a:extLst>
              <a:ext uri="{FF2B5EF4-FFF2-40B4-BE49-F238E27FC236}">
                <a16:creationId xmlns:a16="http://schemas.microsoft.com/office/drawing/2014/main" id="{46B12C0A-1498-6868-8DE6-94EFFD45079C}"/>
              </a:ext>
            </a:extLst>
          </p:cNvPr>
          <p:cNvSpPr>
            <a:spLocks noGrp="1" noRot="1" noChangeAspect="1" noChangeArrowheads="1"/>
          </p:cNvSpPr>
          <p:nvPr>
            <p:ph type="body"/>
          </p:nvPr>
        </p:nvSpPr>
        <p:spPr bwMode="auto">
          <a:xfrm>
            <a:off x="-2147454113" y="-2147454113"/>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图片需要修改</a:t>
            </a:r>
          </a:p>
        </p:txBody>
      </p:sp>
      <p:sp>
        <p:nvSpPr>
          <p:cNvPr id="31748" name="灯片编号占位符 3">
            <a:extLst>
              <a:ext uri="{FF2B5EF4-FFF2-40B4-BE49-F238E27FC236}">
                <a16:creationId xmlns:a16="http://schemas.microsoft.com/office/drawing/2014/main" id="{7A588CD5-A1DB-0C60-63E6-5E82110FEB68}"/>
              </a:ext>
            </a:extLst>
          </p:cNvPr>
          <p:cNvSpPr>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F3C755AE-596D-4D03-9E9B-56AE4B02DBA6}" type="slidenum">
              <a:rPr lang="zh-CN" altLang="en-US">
                <a:solidFill>
                  <a:srgbClr val="000000"/>
                </a:solidFill>
                <a:sym typeface="Tw Cen MT" panose="020B0602020104020603" pitchFamily="34" charset="0"/>
              </a:rPr>
              <a:pPr algn="r"/>
              <a:t>41</a:t>
            </a:fld>
            <a:endParaRPr lang="zh-CN" altLang="en-US">
              <a:solidFill>
                <a:srgbClr val="000000"/>
              </a:solidFill>
              <a:sym typeface="Tw Cen MT" panose="020B0602020104020603"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4A5AF2EE-6E26-55A8-C559-7D2EE333F2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6959058B-301F-370A-54D4-E2ADE0C91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3796" name="灯片编号占位符 3">
            <a:extLst>
              <a:ext uri="{FF2B5EF4-FFF2-40B4-BE49-F238E27FC236}">
                <a16:creationId xmlns:a16="http://schemas.microsoft.com/office/drawing/2014/main" id="{FB1EA67E-A82D-13D2-168B-1C6136F61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C499A1A-5112-4772-B98D-65B8DFDB683C}" type="slidenum">
              <a:rPr lang="zh-CN" altLang="en-US" smtClean="0"/>
              <a:pPr/>
              <a:t>42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806CF23-B047-4D43-9AF6-34F81F8D928E}"/>
              </a:ext>
            </a:extLst>
          </p:cNvPr>
          <p:cNvSpPr>
            <a:spLocks noGrp="1" noChangeArrowheads="1"/>
          </p:cNvSpPr>
          <p:nvPr>
            <p:ph type="sldNum" sz="quarter" idx="5"/>
          </p:nvPr>
        </p:nvSpPr>
        <p:spPr>
          <a:ln/>
        </p:spPr>
        <p:txBody>
          <a:bodyPr/>
          <a:lstStyle/>
          <a:p>
            <a:fld id="{CC7744B6-7C65-49C3-8868-B10D59AE79D2}" type="slidenum">
              <a:rPr lang="zh-CN" altLang="zh-CN"/>
              <a:pPr/>
              <a:t>4</a:t>
            </a:fld>
            <a:endParaRPr lang="zh-CN" altLang="zh-CN"/>
          </a:p>
        </p:txBody>
      </p:sp>
      <p:sp>
        <p:nvSpPr>
          <p:cNvPr id="23554" name="Rectangle 2">
            <a:extLst>
              <a:ext uri="{FF2B5EF4-FFF2-40B4-BE49-F238E27FC236}">
                <a16:creationId xmlns:a16="http://schemas.microsoft.com/office/drawing/2014/main" id="{BA2EB919-2B94-4967-84E8-44D58AF5B77F}"/>
              </a:ext>
            </a:extLst>
          </p:cNvPr>
          <p:cNvSpPr>
            <a:spLocks noGrp="1" noRot="1" noChangeAspect="1" noChangeArrowheads="1"/>
          </p:cNvSpPr>
          <p:nvPr>
            <p:ph type="sldImg"/>
          </p:nvPr>
        </p:nvSpPr>
        <p:spPr>
          <a:extLst>
            <a:ext uri="{909E8E84-426E-40DD-AFC4-6F175D3DCCD1}">
              <a14:hiddenFill xmlns:a14="http://schemas.microsoft.com/office/drawing/2010/main">
                <a:noFill/>
              </a14:hiddenFill>
            </a:ext>
          </a:extLst>
        </p:spPr>
      </p:sp>
      <p:sp>
        <p:nvSpPr>
          <p:cNvPr id="23555" name="Rectangle 3">
            <a:extLst>
              <a:ext uri="{FF2B5EF4-FFF2-40B4-BE49-F238E27FC236}">
                <a16:creationId xmlns:a16="http://schemas.microsoft.com/office/drawing/2014/main" id="{957CA685-D759-4BEA-815D-4A08C5176EFD}"/>
              </a:ext>
            </a:extLst>
          </p:cNvPr>
          <p:cNvSpPr>
            <a:spLocks noGrp="1" noChangeArrowheads="1"/>
          </p:cNvSpPr>
          <p:nvPr>
            <p:ph type="body" idx="1"/>
          </p:nvPr>
        </p:nvSpPr>
        <p:spPr bwMode="auto">
          <a:xfrm>
            <a:off x="709613" y="4860925"/>
            <a:ext cx="5680075" cy="4605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zh-CN"/>
          </a:p>
        </p:txBody>
      </p:sp>
      <p:sp>
        <p:nvSpPr>
          <p:cNvPr id="23556" name="Rectangle 4">
            <a:extLst>
              <a:ext uri="{FF2B5EF4-FFF2-40B4-BE49-F238E27FC236}">
                <a16:creationId xmlns:a16="http://schemas.microsoft.com/office/drawing/2014/main" id="{E9B5AD9C-65BB-40B6-8FFF-B951C50E67AA}"/>
              </a:ext>
            </a:extLst>
          </p:cNvPr>
          <p:cNvSpPr>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6A002544-9DE1-4E6D-9080-310599BE2CED}" type="slidenum">
              <a:rPr lang="zh-CN" altLang="zh-CN" sz="1300"/>
              <a:pPr algn="r" eaLnBrk="1" hangingPunct="1"/>
              <a:t>4</a:t>
            </a:fld>
            <a:endParaRPr lang="zh-CN" altLang="zh-CN"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a:ln>
            <a:solidFill>
              <a:srgbClr val="000000"/>
            </a:solidFill>
            <a:miter/>
          </a:ln>
        </p:spPr>
      </p:sp>
      <p:sp>
        <p:nvSpPr>
          <p:cNvPr id="64515" name="备注占位符 2"/>
          <p:cNvSpPr>
            <a:spLocks noGrp="1"/>
          </p:cNvSpPr>
          <p:nvPr>
            <p:ph type="body" idx="1"/>
          </p:nvPr>
        </p:nvSpPr>
        <p:spPr>
          <a:noFill/>
          <a:ln>
            <a:noFill/>
          </a:ln>
        </p:spPr>
        <p:txBody>
          <a:bodyPr wrap="square" lIns="91440" tIns="45720" rIns="91440" bIns="45720" anchor="t" anchorCtr="0"/>
          <a:lstStyle/>
          <a:p>
            <a:pPr lvl="0">
              <a:spcBef>
                <a:spcPct val="0"/>
              </a:spcBef>
            </a:pPr>
            <a:endParaRPr lang="zh-CN" altLang="en-US" dirty="0"/>
          </a:p>
        </p:txBody>
      </p:sp>
      <p:sp>
        <p:nvSpPr>
          <p:cNvPr id="6451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zh-CN" altLang="en-US" sz="1200" dirty="0"/>
              <a:t>9</a:t>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idx="2"/>
          </p:nvPr>
        </p:nvSpPr>
        <p:spPr>
          <a:ln>
            <a:solidFill>
              <a:srgbClr val="000000"/>
            </a:solidFill>
            <a:miter/>
          </a:ln>
        </p:spPr>
      </p:sp>
      <p:sp>
        <p:nvSpPr>
          <p:cNvPr id="65539" name="文本占位符 2"/>
          <p:cNvSpPr>
            <a:spLocks noGrp="1"/>
          </p:cNvSpPr>
          <p:nvPr>
            <p:ph type="body" idx="3"/>
          </p:nvPr>
        </p:nvSpPr>
        <p:spPr>
          <a:noFill/>
          <a:ln>
            <a:noFill/>
          </a:ln>
        </p:spPr>
        <p:txBody>
          <a:bodyPr wrap="square" lIns="91440" tIns="45720" rIns="91440" bIns="45720" anchor="t" anchorCtr="0"/>
          <a:lstStyle/>
          <a:p>
            <a:pPr lvl="0">
              <a:spcBef>
                <a:spcPct val="0"/>
              </a:spcBef>
            </a:pP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DF949E-322B-46B7-B94C-46A2DCFC132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0577FF-71B0-453F-9F55-A7D916C4D78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8" name="图形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80" y="95150"/>
            <a:ext cx="504633" cy="524441"/>
          </a:xfrm>
          <a:prstGeom prst="rect">
            <a:avLst/>
          </a:prstGeom>
        </p:spPr>
      </p:pic>
      <p:pic>
        <p:nvPicPr>
          <p:cNvPr id="9" name="图形 8"/>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0917" y="106124"/>
            <a:ext cx="425983" cy="415887"/>
          </a:xfrm>
          <a:prstGeom prst="rect">
            <a:avLst/>
          </a:prstGeom>
        </p:spPr>
      </p:pic>
      <p:sp>
        <p:nvSpPr>
          <p:cNvPr id="10" name="矩形 9"/>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1" name="矩形 10"/>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D2C14B1-D69E-4EB3-997B-FF1484743F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7900" y="9525"/>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81F6D5CB-4F92-4013-8968-5698DDB3351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738" y="9525"/>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a:extLst>
              <a:ext uri="{FF2B5EF4-FFF2-40B4-BE49-F238E27FC236}">
                <a16:creationId xmlns:a16="http://schemas.microsoft.com/office/drawing/2014/main" id="{14A96F0A-985F-4D69-BFFA-055EF5DE560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3075" y="9525"/>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a:extLst>
              <a:ext uri="{FF2B5EF4-FFF2-40B4-BE49-F238E27FC236}">
                <a16:creationId xmlns:a16="http://schemas.microsoft.com/office/drawing/2014/main" id="{CE35FE02-0253-42BA-ACFC-75B0683CA2E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 y="9525"/>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a:extLst>
              <a:ext uri="{FF2B5EF4-FFF2-40B4-BE49-F238E27FC236}">
                <a16:creationId xmlns:a16="http://schemas.microsoft.com/office/drawing/2014/main" id="{C9CAE36C-8AFD-4A1C-B825-93F23848CC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63" y="9525"/>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a:extLst>
              <a:ext uri="{FF2B5EF4-FFF2-40B4-BE49-F238E27FC236}">
                <a16:creationId xmlns:a16="http://schemas.microsoft.com/office/drawing/2014/main" id="{96003A2F-1F22-45BC-86CF-9B262CD0CA2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11513"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a:extLst>
              <a:ext uri="{FF2B5EF4-FFF2-40B4-BE49-F238E27FC236}">
                <a16:creationId xmlns:a16="http://schemas.microsoft.com/office/drawing/2014/main" id="{070D2F5E-05F3-4BA4-BA15-164BFC879FC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193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a:extLst>
              <a:ext uri="{FF2B5EF4-FFF2-40B4-BE49-F238E27FC236}">
                <a16:creationId xmlns:a16="http://schemas.microsoft.com/office/drawing/2014/main" id="{8C244C25-B996-4983-99DD-B8AE73A2AC8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06688" y="1588"/>
            <a:ext cx="28892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0">
            <a:extLst>
              <a:ext uri="{FF2B5EF4-FFF2-40B4-BE49-F238E27FC236}">
                <a16:creationId xmlns:a16="http://schemas.microsoft.com/office/drawing/2014/main" id="{BF8B1940-093D-4AC2-BAB4-70D067E119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95613"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1">
            <a:extLst>
              <a:ext uri="{FF2B5EF4-FFF2-40B4-BE49-F238E27FC236}">
                <a16:creationId xmlns:a16="http://schemas.microsoft.com/office/drawing/2014/main" id="{FE796532-E5B1-4CC3-8996-08DD421904D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34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2">
            <a:extLst>
              <a:ext uri="{FF2B5EF4-FFF2-40B4-BE49-F238E27FC236}">
                <a16:creationId xmlns:a16="http://schemas.microsoft.com/office/drawing/2014/main" id="{67F7B628-3339-4133-ABB5-52053DA23A5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75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3">
            <a:extLst>
              <a:ext uri="{FF2B5EF4-FFF2-40B4-BE49-F238E27FC236}">
                <a16:creationId xmlns:a16="http://schemas.microsoft.com/office/drawing/2014/main" id="{6B6F3E42-A13A-4C77-8725-1280DBCAC64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95388"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4">
            <a:extLst>
              <a:ext uri="{FF2B5EF4-FFF2-40B4-BE49-F238E27FC236}">
                <a16:creationId xmlns:a16="http://schemas.microsoft.com/office/drawing/2014/main" id="{36B577DF-FC5F-43B6-81FE-1E36306B974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82725" y="1588"/>
            <a:ext cx="28892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5">
            <a:extLst>
              <a:ext uri="{FF2B5EF4-FFF2-40B4-BE49-F238E27FC236}">
                <a16:creationId xmlns:a16="http://schemas.microsoft.com/office/drawing/2014/main" id="{B7D9BBF6-16DC-4BFF-9ACB-A8ECDB5A9C6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16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6">
            <a:extLst>
              <a:ext uri="{FF2B5EF4-FFF2-40B4-BE49-F238E27FC236}">
                <a16:creationId xmlns:a16="http://schemas.microsoft.com/office/drawing/2014/main" id="{34388679-236C-4003-B63B-73EC7D11AFD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9488"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7">
            <a:extLst>
              <a:ext uri="{FF2B5EF4-FFF2-40B4-BE49-F238E27FC236}">
                <a16:creationId xmlns:a16="http://schemas.microsoft.com/office/drawing/2014/main" id="{37497319-E511-4342-81F7-6F8839762D4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125" y="0"/>
            <a:ext cx="255587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8">
            <a:extLst>
              <a:ext uri="{FF2B5EF4-FFF2-40B4-BE49-F238E27FC236}">
                <a16:creationId xmlns:a16="http://schemas.microsoft.com/office/drawing/2014/main" id="{258AA38A-9BF8-4AB2-BFE6-46F332F9270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80063" y="0"/>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9">
            <a:extLst>
              <a:ext uri="{FF2B5EF4-FFF2-40B4-BE49-F238E27FC236}">
                <a16:creationId xmlns:a16="http://schemas.microsoft.com/office/drawing/2014/main" id="{5F6FBADF-6545-49F8-AD97-F9C1A874478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92725"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0">
            <a:extLst>
              <a:ext uri="{FF2B5EF4-FFF2-40B4-BE49-F238E27FC236}">
                <a16:creationId xmlns:a16="http://schemas.microsoft.com/office/drawing/2014/main" id="{F7569A76-B348-484F-A1E8-F456C0DE9A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03800"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21">
            <a:extLst>
              <a:ext uri="{FF2B5EF4-FFF2-40B4-BE49-F238E27FC236}">
                <a16:creationId xmlns:a16="http://schemas.microsoft.com/office/drawing/2014/main" id="{2B71E97C-87F1-4D9C-80C7-47C24FB2655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87900"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2">
            <a:extLst>
              <a:ext uri="{FF2B5EF4-FFF2-40B4-BE49-F238E27FC236}">
                <a16:creationId xmlns:a16="http://schemas.microsoft.com/office/drawing/2014/main" id="{9125E98E-E8AC-4CA1-9687-06A9B013D3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00563" y="0"/>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23">
            <a:extLst>
              <a:ext uri="{FF2B5EF4-FFF2-40B4-BE49-F238E27FC236}">
                <a16:creationId xmlns:a16="http://schemas.microsoft.com/office/drawing/2014/main" id="{8231C001-093F-4CAD-842B-68AD22834DB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08400"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24">
            <a:extLst>
              <a:ext uri="{FF2B5EF4-FFF2-40B4-BE49-F238E27FC236}">
                <a16:creationId xmlns:a16="http://schemas.microsoft.com/office/drawing/2014/main" id="{80DE7FB0-B410-41D6-B78A-75E8EA9902E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95738"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25">
            <a:extLst>
              <a:ext uri="{FF2B5EF4-FFF2-40B4-BE49-F238E27FC236}">
                <a16:creationId xmlns:a16="http://schemas.microsoft.com/office/drawing/2014/main" id="{EA635DAF-5080-456B-AD3E-405D0978426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4663" y="0"/>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26">
            <a:extLst>
              <a:ext uri="{FF2B5EF4-FFF2-40B4-BE49-F238E27FC236}">
                <a16:creationId xmlns:a16="http://schemas.microsoft.com/office/drawing/2014/main" id="{29E0CA38-44D2-4D0D-B1A6-C8FB55549FE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67400"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27">
            <a:extLst>
              <a:ext uri="{FF2B5EF4-FFF2-40B4-BE49-F238E27FC236}">
                <a16:creationId xmlns:a16="http://schemas.microsoft.com/office/drawing/2014/main" id="{867E61D9-CBD4-4B7E-80B3-DC138709013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56325"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28">
            <a:extLst>
              <a:ext uri="{FF2B5EF4-FFF2-40B4-BE49-F238E27FC236}">
                <a16:creationId xmlns:a16="http://schemas.microsoft.com/office/drawing/2014/main" id="{179DD2F4-FA56-464D-995B-F4269990B2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72225"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29">
            <a:extLst>
              <a:ext uri="{FF2B5EF4-FFF2-40B4-BE49-F238E27FC236}">
                <a16:creationId xmlns:a16="http://schemas.microsoft.com/office/drawing/2014/main" id="{A6990ED0-730F-4906-AF37-E5CAF3D559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2500"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Line 30">
            <a:extLst>
              <a:ext uri="{FF2B5EF4-FFF2-40B4-BE49-F238E27FC236}">
                <a16:creationId xmlns:a16="http://schemas.microsoft.com/office/drawing/2014/main" id="{BC0BDA86-7D5D-4706-B5C6-054B989736E7}"/>
              </a:ext>
            </a:extLst>
          </p:cNvPr>
          <p:cNvSpPr>
            <a:spLocks noChangeShapeType="1"/>
          </p:cNvSpPr>
          <p:nvPr/>
        </p:nvSpPr>
        <p:spPr bwMode="auto">
          <a:xfrm>
            <a:off x="0" y="627063"/>
            <a:ext cx="9144000" cy="0"/>
          </a:xfrm>
          <a:prstGeom prst="line">
            <a:avLst/>
          </a:prstGeom>
          <a:noFill/>
          <a:ln w="28575" cmpd="sng">
            <a:solidFill>
              <a:srgbClr val="96969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pic>
        <p:nvPicPr>
          <p:cNvPr id="33" name="Picture 31">
            <a:extLst>
              <a:ext uri="{FF2B5EF4-FFF2-40B4-BE49-F238E27FC236}">
                <a16:creationId xmlns:a16="http://schemas.microsoft.com/office/drawing/2014/main" id="{D426B5F1-786F-4E76-9154-7CB70228C5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83063" y="-7938"/>
            <a:ext cx="1901825" cy="615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32">
            <a:extLst>
              <a:ext uri="{FF2B5EF4-FFF2-40B4-BE49-F238E27FC236}">
                <a16:creationId xmlns:a16="http://schemas.microsoft.com/office/drawing/2014/main" id="{B67272E1-A6D1-4EEB-95F0-2B91B3CF8C8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75" y="49213"/>
            <a:ext cx="31242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Rectangle 33">
            <a:extLst>
              <a:ext uri="{FF2B5EF4-FFF2-40B4-BE49-F238E27FC236}">
                <a16:creationId xmlns:a16="http://schemas.microsoft.com/office/drawing/2014/main" id="{D85029F6-096E-4357-92A8-7244D21A69C2}"/>
              </a:ext>
            </a:extLst>
          </p:cNvPr>
          <p:cNvSpPr>
            <a:spLocks noChangeArrowheads="1"/>
          </p:cNvSpPr>
          <p:nvPr/>
        </p:nvSpPr>
        <p:spPr bwMode="auto">
          <a:xfrm>
            <a:off x="2713038" y="382588"/>
            <a:ext cx="257175"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a:r>
              <a:rPr lang="zh-CN" altLang="zh-CN" sz="700">
                <a:solidFill>
                  <a:srgbClr val="002060"/>
                </a:solidFill>
                <a:latin typeface="Arial Narrow" panose="020B0606020202030204" pitchFamily="34" charset="0"/>
              </a:rPr>
              <a:t>S</a:t>
            </a:r>
          </a:p>
        </p:txBody>
      </p:sp>
      <p:sp>
        <p:nvSpPr>
          <p:cNvPr id="98" name="标题"/>
          <p:cNvSpPr>
            <a:spLocks noGrp="1"/>
          </p:cNvSpPr>
          <p:nvPr>
            <p:ph type="ctrTitle"/>
          </p:nvPr>
        </p:nvSpPr>
        <p:spPr>
          <a:xfrm>
            <a:off x="685800" y="1597818"/>
            <a:ext cx="7772400" cy="1102519"/>
          </a:xfrm>
          <a:prstGeom prst="rect">
            <a:avLst/>
          </a:prstGeom>
          <a:noFill/>
          <a:ln w="9525" cap="flat" cmpd="sng">
            <a:noFill/>
            <a:prstDash val="solid"/>
            <a:round/>
          </a:ln>
        </p:spPr>
        <p:txBody>
          <a:bodyPr/>
          <a:lstStyle/>
          <a:p>
            <a:r>
              <a:rPr lang="zh-CN" altLang="en-US"/>
              <a:t>单击此处编辑母版标题样式</a:t>
            </a:r>
          </a:p>
        </p:txBody>
      </p:sp>
      <p:sp>
        <p:nvSpPr>
          <p:cNvPr id="99" name="文本"/>
          <p:cNvSpPr>
            <a:spLocks noGrp="1"/>
          </p:cNvSpPr>
          <p:nvPr>
            <p:ph type="subTitle" idx="1"/>
          </p:nvPr>
        </p:nvSpPr>
        <p:spPr>
          <a:xfrm>
            <a:off x="1371600" y="2914649"/>
            <a:ext cx="6400800" cy="1314450"/>
          </a:xfrm>
          <a:prstGeom prst="rect">
            <a:avLst/>
          </a:prstGeom>
          <a:noFill/>
          <a:ln w="9525" cap="flat" cmpd="sng">
            <a:noFill/>
            <a:prstDash val="solid"/>
            <a:round/>
          </a:ln>
        </p:spPr>
        <p:txBody>
          <a:bodyPr/>
          <a:lstStyle>
            <a:lvl1pPr marL="0" indent="0" algn="ctr">
              <a:buNone/>
            </a:lvl1pPr>
            <a:lvl2pPr marL="457200" lvl="1" indent="0" algn="ctr">
              <a:buNone/>
            </a:lvl2pPr>
            <a:lvl3pPr marL="914400" lvl="2" indent="0" algn="ctr">
              <a:buNone/>
            </a:lvl3pPr>
            <a:lvl4pPr marL="1371600" lvl="3" indent="0" algn="ctr">
              <a:buNone/>
            </a:lvl4pPr>
            <a:lvl5pPr marL="1828800" lvl="4" indent="0" algn="ctr">
              <a:buNone/>
            </a:lvl5pPr>
            <a:lvl6pPr marL="2286000" lvl="5" indent="0" algn="ctr">
              <a:buNone/>
            </a:lvl6pPr>
            <a:lvl7pPr marL="2743200" lvl="6" indent="0" algn="ctr">
              <a:buNone/>
            </a:lvl7pPr>
            <a:lvl8pPr marL="3200400" lvl="7" indent="0" algn="ctr">
              <a:buNone/>
            </a:lvl8pPr>
            <a:lvl9pPr marL="3200400" lvl="7" indent="0" algn="ctr">
              <a:buNone/>
            </a:lvl9pPr>
          </a:lstStyle>
          <a:p>
            <a:r>
              <a:rPr lang="zh-CN" altLang="en-US"/>
              <a:t>单击此处编辑母版副标题样式</a:t>
            </a:r>
          </a:p>
        </p:txBody>
      </p:sp>
    </p:spTree>
    <p:extLst>
      <p:ext uri="{BB962C8B-B14F-4D97-AF65-F5344CB8AC3E}">
        <p14:creationId xmlns:p14="http://schemas.microsoft.com/office/powerpoint/2010/main" val="655838811"/>
      </p:ext>
    </p:extLst>
  </p:cSld>
  <p:clrMapOvr>
    <a:masterClrMapping/>
  </p:clrMapOvr>
  <p:transition>
    <p:pull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节标题">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1FF758-FB57-445D-B565-6350683319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7900" y="9525"/>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1F32496E-4F69-4C56-9E6B-251BB37E8C8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738" y="9525"/>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a:extLst>
              <a:ext uri="{FF2B5EF4-FFF2-40B4-BE49-F238E27FC236}">
                <a16:creationId xmlns:a16="http://schemas.microsoft.com/office/drawing/2014/main" id="{0B031AA0-FEBB-4CBD-9918-781E18D7C6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3075" y="9525"/>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a:extLst>
              <a:ext uri="{FF2B5EF4-FFF2-40B4-BE49-F238E27FC236}">
                <a16:creationId xmlns:a16="http://schemas.microsoft.com/office/drawing/2014/main" id="{92C6160B-BE18-4381-A3ED-E53C0D0DF53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 y="9525"/>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a:extLst>
              <a:ext uri="{FF2B5EF4-FFF2-40B4-BE49-F238E27FC236}">
                <a16:creationId xmlns:a16="http://schemas.microsoft.com/office/drawing/2014/main" id="{4CAD3B47-B7F6-4853-AB24-46428EC71AC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63" y="9525"/>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a:extLst>
              <a:ext uri="{FF2B5EF4-FFF2-40B4-BE49-F238E27FC236}">
                <a16:creationId xmlns:a16="http://schemas.microsoft.com/office/drawing/2014/main" id="{B3A0A5B7-33EC-49E6-A3DA-2E993BEA4F0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11513"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a:extLst>
              <a:ext uri="{FF2B5EF4-FFF2-40B4-BE49-F238E27FC236}">
                <a16:creationId xmlns:a16="http://schemas.microsoft.com/office/drawing/2014/main" id="{236EC978-498D-42D8-9DD1-B2B274E779E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193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a:extLst>
              <a:ext uri="{FF2B5EF4-FFF2-40B4-BE49-F238E27FC236}">
                <a16:creationId xmlns:a16="http://schemas.microsoft.com/office/drawing/2014/main" id="{43A91AC1-6C6D-4E1A-9053-BBB016919B6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06688" y="1588"/>
            <a:ext cx="28892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0">
            <a:extLst>
              <a:ext uri="{FF2B5EF4-FFF2-40B4-BE49-F238E27FC236}">
                <a16:creationId xmlns:a16="http://schemas.microsoft.com/office/drawing/2014/main" id="{BEC7A6EF-DAEF-4DA5-8966-42D21605FA0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95613"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1">
            <a:extLst>
              <a:ext uri="{FF2B5EF4-FFF2-40B4-BE49-F238E27FC236}">
                <a16:creationId xmlns:a16="http://schemas.microsoft.com/office/drawing/2014/main" id="{8F585A9C-9E5E-4C32-AEBD-7BB06981BC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34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2">
            <a:extLst>
              <a:ext uri="{FF2B5EF4-FFF2-40B4-BE49-F238E27FC236}">
                <a16:creationId xmlns:a16="http://schemas.microsoft.com/office/drawing/2014/main" id="{0DF2C15A-3166-4D59-BC77-75846626F33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75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3">
            <a:extLst>
              <a:ext uri="{FF2B5EF4-FFF2-40B4-BE49-F238E27FC236}">
                <a16:creationId xmlns:a16="http://schemas.microsoft.com/office/drawing/2014/main" id="{D279A53E-5648-48FB-BE6D-3080C67C19D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95388"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4">
            <a:extLst>
              <a:ext uri="{FF2B5EF4-FFF2-40B4-BE49-F238E27FC236}">
                <a16:creationId xmlns:a16="http://schemas.microsoft.com/office/drawing/2014/main" id="{3AF7EF37-11BE-4CD7-AEBB-36CCED696F6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82725" y="1588"/>
            <a:ext cx="28892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5">
            <a:extLst>
              <a:ext uri="{FF2B5EF4-FFF2-40B4-BE49-F238E27FC236}">
                <a16:creationId xmlns:a16="http://schemas.microsoft.com/office/drawing/2014/main" id="{5C1D7F7B-0790-4B59-88E3-B77065180B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1650" y="1588"/>
            <a:ext cx="287338"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6">
            <a:extLst>
              <a:ext uri="{FF2B5EF4-FFF2-40B4-BE49-F238E27FC236}">
                <a16:creationId xmlns:a16="http://schemas.microsoft.com/office/drawing/2014/main" id="{ED88C9AD-7468-410E-89E9-0EFEF7538C6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9488" y="1588"/>
            <a:ext cx="287337"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7">
            <a:extLst>
              <a:ext uri="{FF2B5EF4-FFF2-40B4-BE49-F238E27FC236}">
                <a16:creationId xmlns:a16="http://schemas.microsoft.com/office/drawing/2014/main" id="{1D706399-7B6B-4A3A-9AE1-70493852AE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125" y="0"/>
            <a:ext cx="255587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8">
            <a:extLst>
              <a:ext uri="{FF2B5EF4-FFF2-40B4-BE49-F238E27FC236}">
                <a16:creationId xmlns:a16="http://schemas.microsoft.com/office/drawing/2014/main" id="{50E660F6-3CF1-49A5-A6D1-0D76A43F4AF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80063" y="0"/>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9">
            <a:extLst>
              <a:ext uri="{FF2B5EF4-FFF2-40B4-BE49-F238E27FC236}">
                <a16:creationId xmlns:a16="http://schemas.microsoft.com/office/drawing/2014/main" id="{1637C3D9-EE23-45CF-AA27-E83123ED8F1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92725"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0">
            <a:extLst>
              <a:ext uri="{FF2B5EF4-FFF2-40B4-BE49-F238E27FC236}">
                <a16:creationId xmlns:a16="http://schemas.microsoft.com/office/drawing/2014/main" id="{DD05ED31-5DFB-4547-ACE2-DD93C0A6AD2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03800"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21">
            <a:extLst>
              <a:ext uri="{FF2B5EF4-FFF2-40B4-BE49-F238E27FC236}">
                <a16:creationId xmlns:a16="http://schemas.microsoft.com/office/drawing/2014/main" id="{25BE3019-B854-498D-BA9A-0CBEFAACE57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87900"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2">
            <a:extLst>
              <a:ext uri="{FF2B5EF4-FFF2-40B4-BE49-F238E27FC236}">
                <a16:creationId xmlns:a16="http://schemas.microsoft.com/office/drawing/2014/main" id="{BF13AEAF-AD84-47C8-8557-4ADE520ED3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00563" y="0"/>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23">
            <a:extLst>
              <a:ext uri="{FF2B5EF4-FFF2-40B4-BE49-F238E27FC236}">
                <a16:creationId xmlns:a16="http://schemas.microsoft.com/office/drawing/2014/main" id="{45ABC3BD-20F3-433F-AF2F-977A962110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08400"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24">
            <a:extLst>
              <a:ext uri="{FF2B5EF4-FFF2-40B4-BE49-F238E27FC236}">
                <a16:creationId xmlns:a16="http://schemas.microsoft.com/office/drawing/2014/main" id="{65B0C89B-1070-4354-B436-9448CB86CE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95738"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25">
            <a:extLst>
              <a:ext uri="{FF2B5EF4-FFF2-40B4-BE49-F238E27FC236}">
                <a16:creationId xmlns:a16="http://schemas.microsoft.com/office/drawing/2014/main" id="{26203BDB-85F5-4009-97E1-27973F33EB7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4663" y="0"/>
            <a:ext cx="2873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26">
            <a:extLst>
              <a:ext uri="{FF2B5EF4-FFF2-40B4-BE49-F238E27FC236}">
                <a16:creationId xmlns:a16="http://schemas.microsoft.com/office/drawing/2014/main" id="{015F5800-98C8-449B-AD29-A02E549231D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67400" y="0"/>
            <a:ext cx="2889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27">
            <a:extLst>
              <a:ext uri="{FF2B5EF4-FFF2-40B4-BE49-F238E27FC236}">
                <a16:creationId xmlns:a16="http://schemas.microsoft.com/office/drawing/2014/main" id="{E07B558C-D9B7-45CD-86C5-655C3EFA40F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56325"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28">
            <a:extLst>
              <a:ext uri="{FF2B5EF4-FFF2-40B4-BE49-F238E27FC236}">
                <a16:creationId xmlns:a16="http://schemas.microsoft.com/office/drawing/2014/main" id="{DD2AE35D-191D-49D8-AC9F-7E8A47B5764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72225"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29">
            <a:extLst>
              <a:ext uri="{FF2B5EF4-FFF2-40B4-BE49-F238E27FC236}">
                <a16:creationId xmlns:a16="http://schemas.microsoft.com/office/drawing/2014/main" id="{3681A8B8-E337-4481-80CF-B4764C08900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2500" y="0"/>
            <a:ext cx="287338"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Line 30">
            <a:extLst>
              <a:ext uri="{FF2B5EF4-FFF2-40B4-BE49-F238E27FC236}">
                <a16:creationId xmlns:a16="http://schemas.microsoft.com/office/drawing/2014/main" id="{6F563782-5CFA-45D7-A6CF-9C144000FC46}"/>
              </a:ext>
            </a:extLst>
          </p:cNvPr>
          <p:cNvSpPr>
            <a:spLocks noChangeShapeType="1"/>
          </p:cNvSpPr>
          <p:nvPr/>
        </p:nvSpPr>
        <p:spPr bwMode="auto">
          <a:xfrm>
            <a:off x="0" y="627063"/>
            <a:ext cx="9144000" cy="0"/>
          </a:xfrm>
          <a:prstGeom prst="line">
            <a:avLst/>
          </a:prstGeom>
          <a:noFill/>
          <a:ln w="28575" cmpd="sng">
            <a:solidFill>
              <a:srgbClr val="96969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pic>
        <p:nvPicPr>
          <p:cNvPr id="33" name="Picture 31">
            <a:extLst>
              <a:ext uri="{FF2B5EF4-FFF2-40B4-BE49-F238E27FC236}">
                <a16:creationId xmlns:a16="http://schemas.microsoft.com/office/drawing/2014/main" id="{B312B332-E14B-4752-9DB1-74EECC9FD1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83063" y="-7938"/>
            <a:ext cx="1901825" cy="615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32">
            <a:extLst>
              <a:ext uri="{FF2B5EF4-FFF2-40B4-BE49-F238E27FC236}">
                <a16:creationId xmlns:a16="http://schemas.microsoft.com/office/drawing/2014/main" id="{B56E749F-B869-4642-82AE-C8DE92A09A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75" y="49213"/>
            <a:ext cx="31242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Rectangle 33">
            <a:extLst>
              <a:ext uri="{FF2B5EF4-FFF2-40B4-BE49-F238E27FC236}">
                <a16:creationId xmlns:a16="http://schemas.microsoft.com/office/drawing/2014/main" id="{4B92CA3D-7DE5-4010-AEAC-D613710C1224}"/>
              </a:ext>
            </a:extLst>
          </p:cNvPr>
          <p:cNvSpPr>
            <a:spLocks noChangeArrowheads="1"/>
          </p:cNvSpPr>
          <p:nvPr/>
        </p:nvSpPr>
        <p:spPr bwMode="auto">
          <a:xfrm>
            <a:off x="2713038" y="382588"/>
            <a:ext cx="257175"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a:r>
              <a:rPr lang="zh-CN" altLang="zh-CN" sz="700">
                <a:solidFill>
                  <a:srgbClr val="002060"/>
                </a:solidFill>
                <a:latin typeface="Arial Narrow" panose="020B0606020202030204" pitchFamily="34" charset="0"/>
              </a:rPr>
              <a:t>S</a:t>
            </a:r>
          </a:p>
        </p:txBody>
      </p:sp>
      <p:sp>
        <p:nvSpPr>
          <p:cNvPr id="50" name="标题"/>
          <p:cNvSpPr>
            <a:spLocks noGrp="1"/>
          </p:cNvSpPr>
          <p:nvPr>
            <p:ph type="title"/>
          </p:nvPr>
        </p:nvSpPr>
        <p:spPr>
          <a:xfrm>
            <a:off x="722313" y="3305176"/>
            <a:ext cx="7772399" cy="1021556"/>
          </a:xfrm>
          <a:prstGeom prst="rect">
            <a:avLst/>
          </a:prstGeom>
          <a:noFill/>
          <a:ln w="9525" cap="flat" cmpd="sng">
            <a:noFill/>
            <a:prstDash val="solid"/>
            <a:round/>
          </a:ln>
        </p:spPr>
        <p:txBody>
          <a:bodyPr anchor="t"/>
          <a:lstStyle>
            <a:lvl1pPr marL="0" indent="0" algn="l">
              <a:defRPr sz="4000" b="1" cap="all"/>
            </a:lvl1pPr>
          </a:lstStyle>
          <a:p>
            <a:r>
              <a:rPr lang="zh-CN" altLang="en-US"/>
              <a:t>单击此处编辑母版标题样式</a:t>
            </a:r>
          </a:p>
        </p:txBody>
      </p:sp>
      <p:sp>
        <p:nvSpPr>
          <p:cNvPr id="51" name="文本"/>
          <p:cNvSpPr>
            <a:spLocks noGrp="1"/>
          </p:cNvSpPr>
          <p:nvPr>
            <p:ph type="body" idx="1"/>
          </p:nvPr>
        </p:nvSpPr>
        <p:spPr>
          <a:xfrm>
            <a:off x="722313" y="2180035"/>
            <a:ext cx="7772399" cy="1125140"/>
          </a:xfrm>
          <a:prstGeom prst="rect">
            <a:avLst/>
          </a:prstGeom>
          <a:noFill/>
          <a:ln w="9525" cap="flat" cmpd="sng">
            <a:noFill/>
            <a:prstDash val="solid"/>
            <a:round/>
          </a:ln>
        </p:spPr>
        <p:txBody>
          <a:bodyPr anchor="b"/>
          <a:lstStyle>
            <a:lvl1pPr marL="0" indent="0">
              <a:buNone/>
              <a:defRPr sz="2000">
                <a:solidFill>
                  <a:srgbClr val="898989"/>
                </a:solidFill>
              </a:defRPr>
            </a:lvl1pPr>
          </a:lstStyle>
          <a:p>
            <a:r>
              <a:rPr lang="zh-CN" altLang="en-US"/>
              <a:t>单击此处编辑母版文本样式</a:t>
            </a:r>
          </a:p>
        </p:txBody>
      </p:sp>
      <p:sp>
        <p:nvSpPr>
          <p:cNvPr id="37" name="Rectangle 37">
            <a:extLst>
              <a:ext uri="{FF2B5EF4-FFF2-40B4-BE49-F238E27FC236}">
                <a16:creationId xmlns:a16="http://schemas.microsoft.com/office/drawing/2014/main" id="{2EA71E27-1B35-4AE2-98C8-1930C26585F9}"/>
              </a:ext>
            </a:extLst>
          </p:cNvPr>
          <p:cNvSpPr>
            <a:spLocks noGrp="1" noChangeArrowheads="1"/>
          </p:cNvSpPr>
          <p:nvPr>
            <p:ph type="dt" sz="half" idx="10"/>
          </p:nvPr>
        </p:nvSpPr>
        <p:spPr/>
        <p:txBody>
          <a:bodyPr/>
          <a:lstStyle>
            <a:lvl1pPr>
              <a:defRPr>
                <a:latin typeface="Arial" panose="020B0604020202020204" pitchFamily="34" charset="0"/>
                <a:ea typeface="宋体" panose="02010600030101010101" pitchFamily="2" charset="-122"/>
              </a:defRPr>
            </a:lvl1pPr>
          </a:lstStyle>
          <a:p>
            <a:fld id="{25FE63AE-86F0-4C10-8E7B-1EA148F89388}" type="datetime5">
              <a:rPr lang="zh-CN" altLang="en-US"/>
              <a:pPr/>
              <a:t>2023/10/11</a:t>
            </a:fld>
            <a:endParaRPr lang="zh-CN" altLang="zh-CN"/>
          </a:p>
        </p:txBody>
      </p:sp>
      <p:sp>
        <p:nvSpPr>
          <p:cNvPr id="38" name="Rectangle 38">
            <a:extLst>
              <a:ext uri="{FF2B5EF4-FFF2-40B4-BE49-F238E27FC236}">
                <a16:creationId xmlns:a16="http://schemas.microsoft.com/office/drawing/2014/main" id="{4A551B2E-6B9C-401E-8423-2AFE6891B84F}"/>
              </a:ext>
            </a:extLst>
          </p:cNvPr>
          <p:cNvSpPr>
            <a:spLocks noGrp="1" noChangeArrowheads="1"/>
          </p:cNvSpPr>
          <p:nvPr>
            <p:ph type="ftr" sz="quarter" idx="11"/>
          </p:nvPr>
        </p:nvSpPr>
        <p:spPr/>
        <p:txBody>
          <a:bodyPr/>
          <a:lstStyle>
            <a:lvl1pPr>
              <a:defRPr>
                <a:latin typeface="Arial" panose="020B0604020202020204" pitchFamily="34" charset="0"/>
                <a:ea typeface="宋体" panose="02010600030101010101" pitchFamily="2" charset="-122"/>
              </a:defRPr>
            </a:lvl1pPr>
          </a:lstStyle>
          <a:p>
            <a:endParaRPr lang="zh-CN" altLang="zh-CN"/>
          </a:p>
        </p:txBody>
      </p:sp>
      <p:sp>
        <p:nvSpPr>
          <p:cNvPr id="39" name="Rectangle 39">
            <a:extLst>
              <a:ext uri="{FF2B5EF4-FFF2-40B4-BE49-F238E27FC236}">
                <a16:creationId xmlns:a16="http://schemas.microsoft.com/office/drawing/2014/main" id="{FDFBEA80-9AB9-4666-8290-95C4417B475B}"/>
              </a:ext>
            </a:extLst>
          </p:cNvPr>
          <p:cNvSpPr>
            <a:spLocks noGrp="1" noChangeArrowheads="1"/>
          </p:cNvSpPr>
          <p:nvPr>
            <p:ph type="sldNum" sz="quarter" idx="12"/>
          </p:nvPr>
        </p:nvSpPr>
        <p:spPr/>
        <p:txBody>
          <a:bodyPr/>
          <a:lstStyle>
            <a:lvl1pPr>
              <a:defRPr>
                <a:latin typeface="Arial" panose="020B0604020202020204" pitchFamily="34" charset="0"/>
                <a:ea typeface="宋体" panose="02010600030101010101" pitchFamily="2" charset="-122"/>
              </a:defRPr>
            </a:lvl1pPr>
          </a:lstStyle>
          <a:p>
            <a:fld id="{33B5DF28-2734-46A1-8032-793A7D01B38B}" type="slidenum">
              <a:rPr lang="zh-CN" altLang="zh-CN"/>
              <a:pPr/>
              <a:t>‹#›</a:t>
            </a:fld>
            <a:endParaRPr lang="zh-CN" altLang="zh-CN"/>
          </a:p>
        </p:txBody>
      </p:sp>
    </p:spTree>
    <p:extLst>
      <p:ext uri="{BB962C8B-B14F-4D97-AF65-F5344CB8AC3E}">
        <p14:creationId xmlns:p14="http://schemas.microsoft.com/office/powerpoint/2010/main" val="2862625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299750"/>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descr="图片包含 户外, 标牌, 黑色&#10;&#10;自动生成的说明">
            <a:extLst>
              <a:ext uri="{FF2B5EF4-FFF2-40B4-BE49-F238E27FC236}">
                <a16:creationId xmlns:a16="http://schemas.microsoft.com/office/drawing/2014/main" id="{721D9FCF-D504-B879-F7AD-8FBACCD783F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39713" y="55563"/>
            <a:ext cx="4032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平行四边形 2">
            <a:extLst>
              <a:ext uri="{FF2B5EF4-FFF2-40B4-BE49-F238E27FC236}">
                <a16:creationId xmlns:a16="http://schemas.microsoft.com/office/drawing/2014/main" id="{537BAD60-600C-C7B8-FDB5-619D6FC253E9}"/>
              </a:ext>
            </a:extLst>
          </p:cNvPr>
          <p:cNvSpPr/>
          <p:nvPr userDrawn="1"/>
        </p:nvSpPr>
        <p:spPr>
          <a:xfrm>
            <a:off x="8570913" y="90488"/>
            <a:ext cx="355600" cy="180975"/>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平行四边形 3">
            <a:extLst>
              <a:ext uri="{FF2B5EF4-FFF2-40B4-BE49-F238E27FC236}">
                <a16:creationId xmlns:a16="http://schemas.microsoft.com/office/drawing/2014/main" id="{35276A6B-CF6E-8392-8B01-4C0C9CA1321A}"/>
              </a:ext>
            </a:extLst>
          </p:cNvPr>
          <p:cNvSpPr/>
          <p:nvPr userDrawn="1"/>
        </p:nvSpPr>
        <p:spPr>
          <a:xfrm>
            <a:off x="8262938" y="241300"/>
            <a:ext cx="355600" cy="18256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5" name="图片 7">
            <a:extLst>
              <a:ext uri="{FF2B5EF4-FFF2-40B4-BE49-F238E27FC236}">
                <a16:creationId xmlns:a16="http://schemas.microsoft.com/office/drawing/2014/main" id="{8616128F-49E3-5644-AFCD-B49056CAD04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r="1346"/>
          <a:stretch>
            <a:fillRect/>
          </a:stretch>
        </p:blipFill>
        <p:spPr bwMode="auto">
          <a:xfrm>
            <a:off x="0" y="4530725"/>
            <a:ext cx="91249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占位符 31"/>
          <p:cNvSpPr>
            <a:spLocks noGrp="1"/>
          </p:cNvSpPr>
          <p:nvPr>
            <p:ph type="body" sz="quarter" idx="12"/>
          </p:nvPr>
        </p:nvSpPr>
        <p:spPr>
          <a:xfrm>
            <a:off x="239292" y="4829176"/>
            <a:ext cx="3113508" cy="314325"/>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0" name="文本占位符 31"/>
          <p:cNvSpPr>
            <a:spLocks noGrp="1"/>
          </p:cNvSpPr>
          <p:nvPr>
            <p:ph type="body" sz="quarter" idx="13"/>
          </p:nvPr>
        </p:nvSpPr>
        <p:spPr>
          <a:xfrm>
            <a:off x="3591705" y="4829176"/>
            <a:ext cx="3113508" cy="314325"/>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7" name="文本占位符 16"/>
          <p:cNvSpPr>
            <a:spLocks noGrp="1"/>
          </p:cNvSpPr>
          <p:nvPr>
            <p:ph type="body" sz="quarter" idx="14"/>
          </p:nvPr>
        </p:nvSpPr>
        <p:spPr>
          <a:xfrm>
            <a:off x="239292" y="575034"/>
            <a:ext cx="8676108" cy="3574343"/>
          </a:xfrm>
          <a:prstGeom prst="rect">
            <a:avLst/>
          </a:prstGeom>
        </p:spPr>
        <p:txBody>
          <a:bodyPr/>
          <a:lstStyle>
            <a:lvl1pPr marL="171446" indent="-171446">
              <a:lnSpc>
                <a:spcPct val="130000"/>
              </a:lnSpc>
              <a:buFontTx/>
              <a:buBlip>
                <a:blip r:embed="rId4"/>
              </a:buBlip>
              <a:defRPr sz="1500">
                <a:solidFill>
                  <a:schemeClr val="accent2"/>
                </a:solidFill>
              </a:defRPr>
            </a:lvl1pPr>
            <a:lvl2pPr>
              <a:lnSpc>
                <a:spcPct val="130000"/>
              </a:lnSpc>
              <a:defRPr sz="1500">
                <a:solidFill>
                  <a:schemeClr val="accent2"/>
                </a:solidFill>
              </a:defRPr>
            </a:lvl2pPr>
            <a:lvl3pPr>
              <a:lnSpc>
                <a:spcPct val="130000"/>
              </a:lnSpc>
              <a:defRPr sz="1350">
                <a:solidFill>
                  <a:schemeClr val="accent2"/>
                </a:solidFill>
              </a:defRPr>
            </a:lvl3pPr>
            <a:lvl4pPr>
              <a:lnSpc>
                <a:spcPct val="130000"/>
              </a:lnSpc>
              <a:defRPr sz="1200">
                <a:solidFill>
                  <a:schemeClr val="accent2"/>
                </a:solidFill>
              </a:defRPr>
            </a:lvl4pPr>
            <a:lvl5pPr>
              <a:lnSpc>
                <a:spcPct val="130000"/>
              </a:lnSpc>
              <a:defRPr sz="12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2">
            <a:extLst>
              <a:ext uri="{FF2B5EF4-FFF2-40B4-BE49-F238E27FC236}">
                <a16:creationId xmlns:a16="http://schemas.microsoft.com/office/drawing/2014/main" id="{482339EA-16B9-7945-7AB6-D9461FCBF5E4}"/>
              </a:ext>
            </a:extLst>
          </p:cNvPr>
          <p:cNvSpPr>
            <a:spLocks noGrp="1"/>
          </p:cNvSpPr>
          <p:nvPr>
            <p:ph type="sldNum" sz="quarter" idx="15"/>
          </p:nvPr>
        </p:nvSpPr>
        <p:spPr/>
        <p:txBody>
          <a:bodyPr/>
          <a:lstStyle>
            <a:lvl1pPr>
              <a:defRPr smtClean="0"/>
            </a:lvl1pPr>
          </a:lstStyle>
          <a:p>
            <a:pPr>
              <a:defRPr/>
            </a:pPr>
            <a:fld id="{1753AF11-4929-43A9-ABAB-AE26EA82CE70}" type="slidenum">
              <a:rPr lang="zh-CN" altLang="en-US"/>
              <a:pPr>
                <a:defRPr/>
              </a:pPr>
              <a:t>‹#›</a:t>
            </a:fld>
            <a:endParaRPr lang="zh-CN" altLang="en-US" dirty="0"/>
          </a:p>
        </p:txBody>
      </p:sp>
    </p:spTree>
    <p:extLst>
      <p:ext uri="{BB962C8B-B14F-4D97-AF65-F5344CB8AC3E}">
        <p14:creationId xmlns:p14="http://schemas.microsoft.com/office/powerpoint/2010/main" val="2414610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DF949E-322B-46B7-B94C-46A2DCFC132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0577FF-71B0-453F-9F55-A7D916C4D78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8" name="图形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80" y="95150"/>
            <a:ext cx="504633" cy="524441"/>
          </a:xfrm>
          <a:prstGeom prst="rect">
            <a:avLst/>
          </a:prstGeom>
        </p:spPr>
      </p:pic>
      <p:pic>
        <p:nvPicPr>
          <p:cNvPr id="9" name="图形 8"/>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0917" y="106124"/>
            <a:ext cx="425983" cy="415887"/>
          </a:xfrm>
          <a:prstGeom prst="rect">
            <a:avLst/>
          </a:prstGeom>
        </p:spPr>
      </p:pic>
      <p:sp>
        <p:nvSpPr>
          <p:cNvPr id="10" name="矩形 9"/>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1" name="矩形 10"/>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DF949E-322B-46B7-B94C-46A2DCFC132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0577FF-71B0-453F-9F55-A7D916C4D78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8" name="图形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80" y="95150"/>
            <a:ext cx="504633" cy="524441"/>
          </a:xfrm>
          <a:prstGeom prst="rect">
            <a:avLst/>
          </a:prstGeom>
        </p:spPr>
      </p:pic>
      <p:pic>
        <p:nvPicPr>
          <p:cNvPr id="9" name="图形 8"/>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0917" y="106124"/>
            <a:ext cx="425983" cy="415887"/>
          </a:xfrm>
          <a:prstGeom prst="rect">
            <a:avLst/>
          </a:prstGeom>
        </p:spPr>
      </p:pic>
      <p:sp>
        <p:nvSpPr>
          <p:cNvPr id="10" name="矩形 9"/>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1" name="矩形 10"/>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DF949E-322B-46B7-B94C-46A2DCFC132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0577FF-71B0-453F-9F55-A7D916C4D78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8" name="图形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80" y="95150"/>
            <a:ext cx="504633" cy="524441"/>
          </a:xfrm>
          <a:prstGeom prst="rect">
            <a:avLst/>
          </a:prstGeom>
        </p:spPr>
      </p:pic>
      <p:pic>
        <p:nvPicPr>
          <p:cNvPr id="9" name="图形 8"/>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0917" y="106124"/>
            <a:ext cx="425983" cy="415887"/>
          </a:xfrm>
          <a:prstGeom prst="rect">
            <a:avLst/>
          </a:prstGeom>
        </p:spPr>
      </p:pic>
      <p:sp>
        <p:nvSpPr>
          <p:cNvPr id="10" name="矩形 9"/>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1" name="矩形 10"/>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DF949E-322B-46B7-B94C-46A2DCFC132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0577FF-71B0-453F-9F55-A7D916C4D78B}"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8" name="图形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80" y="95150"/>
            <a:ext cx="504633" cy="524441"/>
          </a:xfrm>
          <a:prstGeom prst="rect">
            <a:avLst/>
          </a:prstGeom>
        </p:spPr>
      </p:pic>
      <p:pic>
        <p:nvPicPr>
          <p:cNvPr id="9" name="图形 8"/>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0917" y="106124"/>
            <a:ext cx="425983" cy="415887"/>
          </a:xfrm>
          <a:prstGeom prst="rect">
            <a:avLst/>
          </a:prstGeom>
        </p:spPr>
      </p:pic>
      <p:sp>
        <p:nvSpPr>
          <p:cNvPr id="10" name="矩形 9"/>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1" name="矩形 10"/>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pic>
        <p:nvPicPr>
          <p:cNvPr id="6" name="图形 5"/>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80" y="95150"/>
            <a:ext cx="504633" cy="524441"/>
          </a:xfrm>
          <a:prstGeom prst="rect">
            <a:avLst/>
          </a:prstGeom>
        </p:spPr>
      </p:pic>
      <p:pic>
        <p:nvPicPr>
          <p:cNvPr id="5" name="图形 4"/>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0917" y="106124"/>
            <a:ext cx="425983" cy="415887"/>
          </a:xfrm>
          <a:prstGeom prst="rect">
            <a:avLst/>
          </a:prstGeom>
        </p:spPr>
      </p:pic>
      <p:sp>
        <p:nvSpPr>
          <p:cNvPr id="9" name="矩形 8"/>
          <p:cNvSpPr/>
          <p:nvPr userDrawn="1"/>
        </p:nvSpPr>
        <p:spPr>
          <a:xfrm rot="10800000">
            <a:off x="1" y="-8543"/>
            <a:ext cx="4650089"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10" name="矩形 9"/>
          <p:cNvSpPr/>
          <p:nvPr userDrawn="1"/>
        </p:nvSpPr>
        <p:spPr>
          <a:xfrm>
            <a:off x="4633517" y="-6556"/>
            <a:ext cx="4510484"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5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5" name="图形 4"/>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5246" y="4548384"/>
            <a:ext cx="448993" cy="438352"/>
          </a:xfrm>
          <a:prstGeom prst="rect">
            <a:avLst/>
          </a:prstGeom>
        </p:spPr>
      </p:pic>
      <p:pic>
        <p:nvPicPr>
          <p:cNvPr id="6" name="图形 5"/>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11797" y="4548384"/>
            <a:ext cx="526250" cy="546906"/>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4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67806" y="0"/>
            <a:ext cx="1476194" cy="628134"/>
          </a:xfrm>
          <a:prstGeom prst="rect">
            <a:avLst/>
          </a:prstGeom>
        </p:spPr>
      </p:pic>
      <p:sp>
        <p:nvSpPr>
          <p:cNvPr id="7" name="矩形 6"/>
          <p:cNvSpPr/>
          <p:nvPr userDrawn="1"/>
        </p:nvSpPr>
        <p:spPr>
          <a:xfrm>
            <a:off x="0" y="0"/>
            <a:ext cx="9144000" cy="628134"/>
          </a:xfrm>
          <a:prstGeom prst="rect">
            <a:avLst/>
          </a:prstGeom>
          <a:gradFill flip="none" rotWithShape="1">
            <a:gsLst>
              <a:gs pos="44000">
                <a:srgbClr val="0090D8"/>
              </a:gs>
              <a:gs pos="0">
                <a:srgbClr val="0070C0"/>
              </a:gs>
              <a:gs pos="100000">
                <a:srgbClr val="00B0F0">
                  <a:alpha val="25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3_空白">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8"/>
            <a:ext cx="9144000" cy="5142805"/>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2" y="0"/>
            <a:ext cx="9143499" cy="5143500"/>
          </a:xfrm>
          <a:prstGeom prst="rect">
            <a:avLst/>
          </a:prstGeom>
        </p:spPr>
      </p:pic>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sp>
        <p:nvSpPr>
          <p:cNvPr id="6" name="文本框 12"/>
          <p:cNvSpPr txBox="1">
            <a:spLocks noChangeArrowheads="1"/>
          </p:cNvSpPr>
          <p:nvPr userDrawn="1"/>
        </p:nvSpPr>
        <p:spPr bwMode="auto">
          <a:xfrm>
            <a:off x="-1" y="370297"/>
            <a:ext cx="1796090"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3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p:cNvSpPr/>
          <p:nvPr userDrawn="1"/>
        </p:nvSpPr>
        <p:spPr>
          <a:xfrm>
            <a:off x="0" y="0"/>
            <a:ext cx="9143436" cy="5143184"/>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65014" tIns="32507" rIns="65014" bIns="32507"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7.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2" r:id="rId12"/>
    <p:sldLayoutId id="2147483823" r:id="rId13"/>
    <p:sldLayoutId id="2147483824" r:id="rId14"/>
    <p:sldLayoutId id="2147483825" r:id="rId15"/>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6"/>
            <a:ext cx="7886417" cy="993476"/>
          </a:xfrm>
          <a:prstGeom prst="rect">
            <a:avLst/>
          </a:prstGeom>
        </p:spPr>
        <p:txBody>
          <a:bodyPr vert="horz" lIns="65012" tIns="32506" rIns="65012" bIns="3250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7" cy="3263796"/>
          </a:xfrm>
          <a:prstGeom prst="rect">
            <a:avLst/>
          </a:prstGeom>
        </p:spPr>
        <p:txBody>
          <a:bodyPr vert="horz" lIns="65012" tIns="32506" rIns="65012" bIns="3250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0"/>
            <a:ext cx="2056836" cy="273206"/>
          </a:xfrm>
          <a:prstGeom prst="rect">
            <a:avLst/>
          </a:prstGeom>
        </p:spPr>
        <p:txBody>
          <a:bodyPr vert="horz" lIns="65012" tIns="32506" rIns="65012" bIns="32506" rtlCol="0" anchor="ctr"/>
          <a:lstStyle>
            <a:lvl1pPr algn="l">
              <a:defRPr sz="900">
                <a:solidFill>
                  <a:schemeClr val="tx1">
                    <a:tint val="75000"/>
                  </a:schemeClr>
                </a:solidFill>
              </a:defRPr>
            </a:lvl1pPr>
          </a:lstStyle>
          <a:p>
            <a:fld id="{32BF82D2-7A68-459D-A996-9BDDA2518FA4}" type="datetimeFigureOut">
              <a:rPr lang="zh-CN" altLang="en-US" smtClean="0"/>
              <a:t>2023/10/11</a:t>
            </a:fld>
            <a:endParaRPr lang="zh-CN" altLang="en-US"/>
          </a:p>
        </p:txBody>
      </p:sp>
      <p:sp>
        <p:nvSpPr>
          <p:cNvPr id="5" name="页脚占位符 4"/>
          <p:cNvSpPr>
            <a:spLocks noGrp="1"/>
          </p:cNvSpPr>
          <p:nvPr>
            <p:ph type="ftr" sz="quarter" idx="3"/>
          </p:nvPr>
        </p:nvSpPr>
        <p:spPr>
          <a:xfrm>
            <a:off x="3028810" y="4767560"/>
            <a:ext cx="3086382" cy="273206"/>
          </a:xfrm>
          <a:prstGeom prst="rect">
            <a:avLst/>
          </a:prstGeom>
        </p:spPr>
        <p:txBody>
          <a:bodyPr vert="horz" lIns="65012" tIns="32506" rIns="65012" bIns="3250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375" y="4767560"/>
            <a:ext cx="2056836" cy="273206"/>
          </a:xfrm>
          <a:prstGeom prst="rect">
            <a:avLst/>
          </a:prstGeom>
        </p:spPr>
        <p:txBody>
          <a:bodyPr vert="horz" lIns="65012" tIns="32506" rIns="65012" bIns="32506" rtlCol="0" anchor="ctr"/>
          <a:lstStyle>
            <a:lvl1pPr algn="r">
              <a:defRPr sz="900">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5" r:id="rId10"/>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085" algn="l" defTabSz="650240" rtl="0" eaLnBrk="1" latinLnBrk="0" hangingPunct="1">
        <a:defRPr sz="1300" kern="1200">
          <a:solidFill>
            <a:schemeClr val="tx1"/>
          </a:solidFill>
          <a:latin typeface="+mn-lt"/>
          <a:ea typeface="+mn-ea"/>
          <a:cs typeface="+mn-cs"/>
        </a:defRPr>
      </a:lvl7pPr>
      <a:lvl8pPr marL="2275205" algn="l" defTabSz="650240" rtl="0" eaLnBrk="1" latinLnBrk="0" hangingPunct="1">
        <a:defRPr sz="1300" kern="1200">
          <a:solidFill>
            <a:schemeClr val="tx1"/>
          </a:solidFill>
          <a:latin typeface="+mn-lt"/>
          <a:ea typeface="+mn-ea"/>
          <a:cs typeface="+mn-cs"/>
        </a:defRPr>
      </a:lvl8pPr>
      <a:lvl9pPr marL="2600325" algn="l" defTabSz="6502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7.xml"/><Relationship Id="rId1" Type="http://schemas.openxmlformats.org/officeDocument/2006/relationships/tags" Target="../tags/tag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1.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5.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7.jpeg"/><Relationship Id="rId4" Type="http://schemas.openxmlformats.org/officeDocument/2006/relationships/diagramData" Target="../diagrams/data2.xml"/><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3.xml"/><Relationship Id="rId7" Type="http://schemas.openxmlformats.org/officeDocument/2006/relationships/image" Target="../media/image77.jpe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image" Target="../media/image79.jpeg"/><Relationship Id="rId16" Type="http://schemas.openxmlformats.org/officeDocument/2006/relationships/image" Target="../media/image93.jpeg"/><Relationship Id="rId1" Type="http://schemas.openxmlformats.org/officeDocument/2006/relationships/slideLayout" Target="../slideLayouts/slideLayout10.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 Id="rId1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10.af2fc6f34c5dda56c04385551e8a5a5a"/><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111.jpeg"/></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hyperlink" Target="http://www/"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7.xml"/></Relationships>
</file>

<file path=ppt/slides/_rels/slide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0.xml"/><Relationship Id="rId5" Type="http://schemas.openxmlformats.org/officeDocument/2006/relationships/image" Target="../media/image128.jpeg"/><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0.xml"/><Relationship Id="rId5" Type="http://schemas.openxmlformats.org/officeDocument/2006/relationships/image" Target="../media/image132.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10.xml"/><Relationship Id="rId5" Type="http://schemas.openxmlformats.org/officeDocument/2006/relationships/image" Target="../media/image136.jpeg"/><Relationship Id="rId4" Type="http://schemas.openxmlformats.org/officeDocument/2006/relationships/image" Target="../media/image135.png"/></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138.png"/></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46.png"/><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6.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1664" y="-18053"/>
            <a:ext cx="9144000" cy="2013739"/>
          </a:xfrm>
          <a:prstGeom prst="rect">
            <a:avLst/>
          </a:prstGeom>
        </p:spPr>
      </p:pic>
      <p:pic>
        <p:nvPicPr>
          <p:cNvPr id="8" name="图形 7"/>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7687" y="4574194"/>
            <a:ext cx="1794470" cy="569306"/>
          </a:xfrm>
          <a:prstGeom prst="rect">
            <a:avLst/>
          </a:prstGeom>
        </p:spPr>
      </p:pic>
      <p:pic>
        <p:nvPicPr>
          <p:cNvPr id="9" name="图形 8"/>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69278" y="4573828"/>
            <a:ext cx="1534471" cy="469706"/>
          </a:xfrm>
          <a:prstGeom prst="rect">
            <a:avLst/>
          </a:prstGeom>
        </p:spPr>
      </p:pic>
      <p:sp>
        <p:nvSpPr>
          <p:cNvPr id="10" name="标题 3073"/>
          <p:cNvSpPr txBox="1"/>
          <p:nvPr/>
        </p:nvSpPr>
        <p:spPr>
          <a:xfrm>
            <a:off x="-108520" y="2571750"/>
            <a:ext cx="9144000" cy="1102360"/>
          </a:xfrm>
          <a:prstGeom prst="rect">
            <a:avLst/>
          </a:prstGeom>
        </p:spPr>
        <p:txBody>
          <a:bodyPr vert="horz" wrap="square" lIns="68580" tIns="34290" rIns="68580" bIns="34290" rtlCol="0" anchor="ctr" anchorCtr="0"/>
          <a:lstStyle>
            <a:lvl1pPr algn="l" defTabSz="650240" rtl="0" eaLnBrk="1" latinLnBrk="0" hangingPunct="1">
              <a:lnSpc>
                <a:spcPct val="90000"/>
              </a:lnSpc>
              <a:spcBef>
                <a:spcPct val="0"/>
              </a:spcBef>
              <a:buNone/>
              <a:defRPr sz="3100" kern="1200">
                <a:solidFill>
                  <a:schemeClr val="tx1"/>
                </a:solidFill>
                <a:latin typeface="+mj-lt"/>
                <a:ea typeface="+mj-ea"/>
                <a:cs typeface="+mj-cs"/>
              </a:defRPr>
            </a:lvl1pPr>
          </a:lstStyle>
          <a:p>
            <a:pPr algn="ctr" fontAlgn="auto">
              <a:spcAft>
                <a:spcPts val="0"/>
              </a:spcAft>
            </a:pPr>
            <a:r>
              <a:rPr lang="en-US" altLang="zh-CN" sz="3600" b="1" dirty="0">
                <a:solidFill>
                  <a:srgbClr val="3333CC"/>
                </a:solidFill>
                <a:latin typeface="+mn-lt"/>
                <a:cs typeface="+mn-lt"/>
                <a:sym typeface="+mn-ea"/>
              </a:rPr>
              <a:t>Multi-sectoral approach against malaria </a:t>
            </a:r>
          </a:p>
          <a:p>
            <a:pPr algn="ctr" fontAlgn="auto">
              <a:spcAft>
                <a:spcPts val="0"/>
              </a:spcAft>
            </a:pPr>
            <a:r>
              <a:rPr lang="en-US" altLang="zh-CN" sz="3600" b="1" dirty="0">
                <a:solidFill>
                  <a:srgbClr val="3333CC"/>
                </a:solidFill>
                <a:latin typeface="+mn-lt"/>
                <a:cs typeface="+mn-lt"/>
                <a:sym typeface="+mn-ea"/>
              </a:rPr>
              <a:t>in the People’s Republic of China</a:t>
            </a:r>
          </a:p>
          <a:p>
            <a:pPr algn="ctr" fontAlgn="auto">
              <a:spcAft>
                <a:spcPts val="0"/>
              </a:spcAft>
            </a:pPr>
            <a:endParaRPr lang="en-US" altLang="zh-CN" sz="3600" b="1" dirty="0">
              <a:solidFill>
                <a:srgbClr val="3333CC"/>
              </a:solidFill>
              <a:latin typeface="+mn-lt"/>
              <a:ea typeface="黑体" panose="02010609060101010101" charset="-122"/>
              <a:cs typeface="+mn-lt"/>
              <a:sym typeface="+mn-ea"/>
            </a:endParaRPr>
          </a:p>
        </p:txBody>
      </p:sp>
      <p:sp>
        <p:nvSpPr>
          <p:cNvPr id="11" name="副标题 3074"/>
          <p:cNvSpPr txBox="1"/>
          <p:nvPr/>
        </p:nvSpPr>
        <p:spPr>
          <a:xfrm>
            <a:off x="1481640" y="3795886"/>
            <a:ext cx="6180720" cy="685242"/>
          </a:xfrm>
          <a:prstGeom prst="rect">
            <a:avLst/>
          </a:prstGeom>
        </p:spPr>
        <p:txBody>
          <a:bodyPr vert="horz" wrap="square" lIns="68580" tIns="34290" rIns="68580" bIns="34290" rtlCol="0" anchor="t" anchorCtr="0">
            <a:normAutofit fontScale="62500" lnSpcReduction="20000"/>
          </a:bodyPr>
          <a:lst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a:lstStyle>
          <a:p>
            <a:pPr marL="0" indent="0" algn="ctr">
              <a:buNone/>
            </a:pPr>
            <a:r>
              <a:rPr lang="en-US" altLang="zh-CN" dirty="0"/>
              <a:t>Xiao-Nong Zhou</a:t>
            </a:r>
          </a:p>
          <a:p>
            <a:pPr marL="0" indent="0" algn="ctr">
              <a:buNone/>
            </a:pPr>
            <a:r>
              <a:rPr lang="en-US" altLang="zh-CN" dirty="0"/>
              <a:t>National Institute of Parasitic Diseases, China CDC </a:t>
            </a:r>
          </a:p>
          <a:p>
            <a:pPr marL="0" indent="0" algn="ctr">
              <a:buNone/>
            </a:pPr>
            <a:r>
              <a:rPr lang="en-US" altLang="zh-CN" dirty="0"/>
              <a:t>(Chinese Center for Tropical Diseases Research)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nvSpPr>
        <p:spPr bwMode="auto">
          <a:xfrm>
            <a:off x="1477427" y="2213273"/>
            <a:ext cx="7164288" cy="52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200000"/>
              </a:lnSpc>
              <a:buNone/>
            </a:pPr>
            <a:r>
              <a:rPr lang="en-US" altLang="zh-CN" sz="2000" b="1" dirty="0">
                <a:solidFill>
                  <a:srgbClr val="365F91"/>
                </a:solidFill>
                <a:latin typeface="Cambria" panose="02040503050406030204" pitchFamily="18" charset="0"/>
              </a:rPr>
              <a:t>Malaria elimination  strategies and achievements</a:t>
            </a:r>
          </a:p>
        </p:txBody>
      </p:sp>
      <p:grpSp>
        <p:nvGrpSpPr>
          <p:cNvPr id="9" name="组合 8"/>
          <p:cNvGrpSpPr/>
          <p:nvPr/>
        </p:nvGrpSpPr>
        <p:grpSpPr>
          <a:xfrm>
            <a:off x="37267" y="1976871"/>
            <a:ext cx="8136904" cy="1059916"/>
            <a:chOff x="791999" y="1728325"/>
            <a:chExt cx="8138317" cy="1060243"/>
          </a:xfrm>
        </p:grpSpPr>
        <p:sp>
          <p:nvSpPr>
            <p:cNvPr id="12" name="Rounded Rectangle 6"/>
            <p:cNvSpPr/>
            <p:nvPr/>
          </p:nvSpPr>
          <p:spPr>
            <a:xfrm>
              <a:off x="828378" y="1728325"/>
              <a:ext cx="1327246" cy="916227"/>
            </a:xfrm>
            <a:prstGeom prst="parallelogram">
              <a:avLst/>
            </a:prstGeom>
            <a:gradFill>
              <a:gsLst>
                <a:gs pos="0">
                  <a:srgbClr val="3333CC"/>
                </a:gs>
                <a:gs pos="100000">
                  <a:srgbClr val="00B0F0"/>
                </a:gs>
              </a:gsLst>
              <a:lin ang="5400000" scaled="1"/>
            </a:gradFill>
            <a:ln>
              <a:noFill/>
            </a:ln>
            <a:effectLst>
              <a:outerShdw blurRad="279400" dist="571500" dir="2700000" sx="108000" sy="108000" kx="-800400" algn="b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effectLst>
                  <a:outerShdw blurRad="38100" dist="38100" dir="2700000" algn="tl">
                    <a:srgbClr val="000000">
                      <a:alpha val="43137"/>
                    </a:srgbClr>
                  </a:outerShdw>
                </a:effectLst>
                <a:sym typeface="+mn-lt"/>
              </a:endParaRPr>
            </a:p>
          </p:txBody>
        </p:sp>
        <p:cxnSp>
          <p:nvCxnSpPr>
            <p:cNvPr id="13" name="直接连接符 12"/>
            <p:cNvCxnSpPr/>
            <p:nvPr/>
          </p:nvCxnSpPr>
          <p:spPr>
            <a:xfrm>
              <a:off x="828000" y="2716560"/>
              <a:ext cx="8102316" cy="0"/>
            </a:xfrm>
            <a:prstGeom prst="line">
              <a:avLst/>
            </a:prstGeom>
            <a:ln w="25400" cap="sq"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91999" y="2788568"/>
              <a:ext cx="8138317" cy="0"/>
            </a:xfrm>
            <a:prstGeom prst="line">
              <a:avLst/>
            </a:prstGeom>
            <a:ln w="9525" cap="rnd" cmpd="thickThin">
              <a:solidFill>
                <a:srgbClr val="00CCFF"/>
              </a:solidFill>
            </a:ln>
          </p:spPr>
          <p:style>
            <a:lnRef idx="1">
              <a:schemeClr val="accent1"/>
            </a:lnRef>
            <a:fillRef idx="0">
              <a:schemeClr val="accent1"/>
            </a:fillRef>
            <a:effectRef idx="0">
              <a:schemeClr val="accent1"/>
            </a:effectRef>
            <a:fontRef idx="minor">
              <a:schemeClr val="tx1"/>
            </a:fontRef>
          </p:style>
        </p:cxnSp>
      </p:grpSp>
      <p:sp>
        <p:nvSpPr>
          <p:cNvPr id="15" name="文本框 9"/>
          <p:cNvSpPr txBox="1"/>
          <p:nvPr/>
        </p:nvSpPr>
        <p:spPr>
          <a:xfrm>
            <a:off x="397307" y="2060048"/>
            <a:ext cx="576064" cy="923330"/>
          </a:xfrm>
          <a:prstGeom prst="rect">
            <a:avLst/>
          </a:prstGeom>
          <a:noFill/>
        </p:spPr>
        <p:txBody>
          <a:bodyPr wrap="square" rtlCol="0">
            <a:spAutoFit/>
          </a:bodyPr>
          <a:lstStyle/>
          <a:p>
            <a:r>
              <a:rPr lang="en-US" altLang="zh-CN" sz="5400" b="1" dirty="0">
                <a:solidFill>
                  <a:srgbClr val="FFFF00"/>
                </a:solidFill>
                <a:latin typeface="Arial Black" panose="020B0A04020102020204" pitchFamily="34" charset="0"/>
              </a:rPr>
              <a:t>2</a:t>
            </a:r>
            <a:endParaRPr lang="zh-CN" altLang="en-US" sz="5400" b="1" dirty="0">
              <a:solidFill>
                <a:srgbClr val="FFFF00"/>
              </a:solidFill>
              <a:latin typeface="Arial Black" panose="020B0A04020102020204" pitchFamily="34" charset="0"/>
            </a:endParaRPr>
          </a:p>
        </p:txBody>
      </p:sp>
      <p:pic>
        <p:nvPicPr>
          <p:cNvPr id="2" name="图片 1" descr="疟印章"/>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19925" y="3138805"/>
            <a:ext cx="2107565" cy="19723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18AC690-3709-4783-A13D-92144896336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 y="700088"/>
            <a:ext cx="2933700" cy="251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3">
            <a:extLst>
              <a:ext uri="{FF2B5EF4-FFF2-40B4-BE49-F238E27FC236}">
                <a16:creationId xmlns:a16="http://schemas.microsoft.com/office/drawing/2014/main" id="{9D90AF5B-72D8-4D9E-8AC2-05FBAC566E97}"/>
              </a:ext>
            </a:extLst>
          </p:cNvPr>
          <p:cNvSpPr>
            <a:spLocks noChangeArrowheads="1"/>
          </p:cNvSpPr>
          <p:nvPr/>
        </p:nvSpPr>
        <p:spPr bwMode="auto">
          <a:xfrm>
            <a:off x="2360613" y="612775"/>
            <a:ext cx="6154737"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zh-CN" b="1">
                <a:solidFill>
                  <a:srgbClr val="0070C0"/>
                </a:solidFill>
                <a:latin typeface="Arial Black" panose="020B0A04020102020204" pitchFamily="34" charset="0"/>
              </a:rPr>
              <a:t>Action Plan for China Malaria Elimination</a:t>
            </a:r>
            <a:r>
              <a:rPr lang="zh-CN" altLang="zh-CN" sz="800" b="1">
                <a:solidFill>
                  <a:srgbClr val="0070C0"/>
                </a:solidFill>
                <a:latin typeface="Arial Black" panose="020B0A04020102020204" pitchFamily="34" charset="0"/>
              </a:rPr>
              <a:t>（2010-2020）</a:t>
            </a:r>
          </a:p>
        </p:txBody>
      </p:sp>
      <p:sp>
        <p:nvSpPr>
          <p:cNvPr id="18436" name="Rectangle 4">
            <a:extLst>
              <a:ext uri="{FF2B5EF4-FFF2-40B4-BE49-F238E27FC236}">
                <a16:creationId xmlns:a16="http://schemas.microsoft.com/office/drawing/2014/main" id="{0BFEDAB7-D35E-47B9-8D30-44680F48D0F5}"/>
              </a:ext>
            </a:extLst>
          </p:cNvPr>
          <p:cNvSpPr>
            <a:spLocks noChangeArrowheads="1"/>
          </p:cNvSpPr>
          <p:nvPr/>
        </p:nvSpPr>
        <p:spPr bwMode="auto">
          <a:xfrm>
            <a:off x="6224011" y="3182938"/>
            <a:ext cx="2344737"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zh-CN" sz="1500" dirty="0"/>
              <a:t> </a:t>
            </a:r>
            <a:r>
              <a:rPr lang="zh-CN" altLang="zh-CN" sz="1500" b="1" dirty="0">
                <a:solidFill>
                  <a:srgbClr val="FF0000"/>
                </a:solidFill>
              </a:rPr>
              <a:t>总目标：</a:t>
            </a:r>
          </a:p>
          <a:p>
            <a:pPr algn="just" eaLnBrk="1" hangingPunct="1"/>
            <a:r>
              <a:rPr lang="zh-CN" altLang="zh-CN" sz="1500" dirty="0">
                <a:latin typeface="华文楷体" panose="02010600040101010101" pitchFamily="2" charset="-122"/>
                <a:ea typeface="华文楷体" panose="02010600040101010101" pitchFamily="2" charset="-122"/>
              </a:rPr>
              <a:t>        到2015年除云南边境地区外，其他地区均无疟疾当地病例传播；</a:t>
            </a:r>
          </a:p>
          <a:p>
            <a:pPr algn="just" eaLnBrk="1" hangingPunct="1"/>
            <a:r>
              <a:rPr lang="zh-CN" altLang="zh-CN" sz="1500" dirty="0">
                <a:latin typeface="华文楷体" panose="02010600040101010101" pitchFamily="2" charset="-122"/>
                <a:ea typeface="华文楷体" panose="02010600040101010101" pitchFamily="2" charset="-122"/>
              </a:rPr>
              <a:t>        到2020年全国范围内实现消除疟疾目标，即连续三年无当地感染病例传播。</a:t>
            </a:r>
            <a:endParaRPr lang="zh-CN" altLang="zh-CN" sz="1500" dirty="0"/>
          </a:p>
        </p:txBody>
      </p:sp>
      <p:grpSp>
        <p:nvGrpSpPr>
          <p:cNvPr id="18437" name="Group 5">
            <a:extLst>
              <a:ext uri="{FF2B5EF4-FFF2-40B4-BE49-F238E27FC236}">
                <a16:creationId xmlns:a16="http://schemas.microsoft.com/office/drawing/2014/main" id="{DCDD7B02-1EB4-408D-9C16-F89FE1A97328}"/>
              </a:ext>
            </a:extLst>
          </p:cNvPr>
          <p:cNvGrpSpPr>
            <a:grpSpLocks/>
          </p:cNvGrpSpPr>
          <p:nvPr/>
        </p:nvGrpSpPr>
        <p:grpSpPr bwMode="auto">
          <a:xfrm>
            <a:off x="554038" y="3219450"/>
            <a:ext cx="5470525" cy="1816100"/>
            <a:chOff x="349" y="2028"/>
            <a:chExt cx="3446" cy="1144"/>
          </a:xfrm>
        </p:grpSpPr>
        <p:pic>
          <p:nvPicPr>
            <p:cNvPr id="18438" name="Picture 6">
              <a:extLst>
                <a:ext uri="{FF2B5EF4-FFF2-40B4-BE49-F238E27FC236}">
                  <a16:creationId xmlns:a16="http://schemas.microsoft.com/office/drawing/2014/main" id="{7100E90E-118E-458B-AC87-98894BADE32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9" y="2028"/>
              <a:ext cx="1720" cy="1139"/>
            </a:xfrm>
            <a:prstGeom prst="rect">
              <a:avLst/>
            </a:prstGeom>
            <a:noFill/>
            <a:ln w="9525" cmpd="sng">
              <a:solidFill>
                <a:srgbClr val="FF0000"/>
              </a:solidFill>
              <a:prstDash val="solid"/>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9" name="Picture 7">
              <a:extLst>
                <a:ext uri="{FF2B5EF4-FFF2-40B4-BE49-F238E27FC236}">
                  <a16:creationId xmlns:a16="http://schemas.microsoft.com/office/drawing/2014/main" id="{087B4838-6A8C-4100-B86A-5CE7C37FE0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69" y="2028"/>
              <a:ext cx="1726" cy="1144"/>
            </a:xfrm>
            <a:prstGeom prst="rect">
              <a:avLst/>
            </a:prstGeom>
            <a:noFill/>
            <a:ln w="9525" cmpd="sng">
              <a:solidFill>
                <a:srgbClr val="FF0000"/>
              </a:solidFill>
              <a:prstDash val="solid"/>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8440" name="Rectangle 8">
            <a:extLst>
              <a:ext uri="{FF2B5EF4-FFF2-40B4-BE49-F238E27FC236}">
                <a16:creationId xmlns:a16="http://schemas.microsoft.com/office/drawing/2014/main" id="{0E088623-5207-4608-A8CA-5A6E9053ED32}"/>
              </a:ext>
            </a:extLst>
          </p:cNvPr>
          <p:cNvSpPr>
            <a:spLocks noChangeArrowheads="1"/>
          </p:cNvSpPr>
          <p:nvPr/>
        </p:nvSpPr>
        <p:spPr bwMode="auto">
          <a:xfrm>
            <a:off x="3113088" y="1408113"/>
            <a:ext cx="49149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8441" name="Rectangle 9">
            <a:extLst>
              <a:ext uri="{FF2B5EF4-FFF2-40B4-BE49-F238E27FC236}">
                <a16:creationId xmlns:a16="http://schemas.microsoft.com/office/drawing/2014/main" id="{5E5D3CEC-18B1-4CD0-9A12-BBC7F71BCB75}"/>
              </a:ext>
            </a:extLst>
          </p:cNvPr>
          <p:cNvSpPr>
            <a:spLocks noChangeArrowheads="1"/>
          </p:cNvSpPr>
          <p:nvPr/>
        </p:nvSpPr>
        <p:spPr bwMode="auto">
          <a:xfrm>
            <a:off x="2706688" y="1066800"/>
            <a:ext cx="5462587"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SzPct val="100000"/>
              <a:buFont typeface="Arial" panose="020B0604020202020204" pitchFamily="34" charset="0"/>
              <a:buChar char="•"/>
            </a:pPr>
            <a:r>
              <a:rPr lang="zh-CN" altLang="zh-CN" dirty="0">
                <a:solidFill>
                  <a:srgbClr val="000000"/>
                </a:solidFill>
                <a:latin typeface="Arial Narrow" panose="020B0606020202030204" pitchFamily="34" charset="0"/>
                <a:ea typeface="华文中宋" panose="02010600040101010101" pitchFamily="2" charset="-122"/>
              </a:rPr>
              <a:t>In 2010, as part of the United Nations</a:t>
            </a:r>
            <a:r>
              <a:rPr lang="zh-CN" altLang="zh-CN" dirty="0">
                <a:solidFill>
                  <a:srgbClr val="000000"/>
                </a:solidFill>
                <a:ea typeface="华文中宋" panose="02010600040101010101" pitchFamily="2" charset="-122"/>
              </a:rPr>
              <a:t>’</a:t>
            </a:r>
            <a:r>
              <a:rPr lang="zh-CN" altLang="zh-CN" dirty="0">
                <a:solidFill>
                  <a:srgbClr val="000000"/>
                </a:solidFill>
                <a:latin typeface="Arial Narrow" panose="020B0606020202030204" pitchFamily="34" charset="0"/>
                <a:ea typeface="华文中宋" panose="02010600040101010101" pitchFamily="2" charset="-122"/>
              </a:rPr>
              <a:t> 2000 Millennium Development Goals, China </a:t>
            </a:r>
            <a:r>
              <a:rPr lang="en-US" altLang="zh-CN" dirty="0">
                <a:solidFill>
                  <a:srgbClr val="000000"/>
                </a:solidFill>
                <a:latin typeface="Arial Narrow" panose="020B0606020202030204" pitchFamily="34" charset="0"/>
                <a:ea typeface="华文中宋" panose="02010600040101010101" pitchFamily="2" charset="-122"/>
              </a:rPr>
              <a:t>’</a:t>
            </a:r>
            <a:r>
              <a:rPr lang="zh-CN" altLang="zh-CN" dirty="0">
                <a:solidFill>
                  <a:srgbClr val="000000"/>
                </a:solidFill>
                <a:latin typeface="Arial Narrow" panose="020B0606020202030204" pitchFamily="34" charset="0"/>
                <a:ea typeface="华文中宋" panose="02010600040101010101" pitchFamily="2" charset="-122"/>
              </a:rPr>
              <a:t> s National Health Commission recruited cooperation from 13 ministries to support the ambitious Action Plan for China Malaria Elimination (2010</a:t>
            </a:r>
            <a:r>
              <a:rPr lang="zh-CN" altLang="zh-CN" dirty="0">
                <a:solidFill>
                  <a:srgbClr val="000000"/>
                </a:solidFill>
                <a:ea typeface="华文中宋" panose="02010600040101010101" pitchFamily="2" charset="-122"/>
              </a:rPr>
              <a:t>–</a:t>
            </a:r>
            <a:r>
              <a:rPr lang="zh-CN" altLang="zh-CN" dirty="0">
                <a:solidFill>
                  <a:srgbClr val="000000"/>
                </a:solidFill>
                <a:latin typeface="Arial Narrow" panose="020B0606020202030204" pitchFamily="34" charset="0"/>
                <a:ea typeface="华文中宋" panose="02010600040101010101" pitchFamily="2" charset="-122"/>
              </a:rPr>
              <a:t>2020), </a:t>
            </a:r>
          </a:p>
          <a:p>
            <a:pPr>
              <a:buSzPct val="100000"/>
              <a:buFont typeface="Arial" panose="020B0604020202020204" pitchFamily="34" charset="0"/>
              <a:buChar char="•"/>
            </a:pPr>
            <a:r>
              <a:rPr lang="zh-CN" altLang="zh-CN" dirty="0">
                <a:solidFill>
                  <a:srgbClr val="000000"/>
                </a:solidFill>
                <a:latin typeface="Arial Narrow" panose="020B0606020202030204" pitchFamily="34" charset="0"/>
                <a:ea typeface="华文中宋" panose="02010600040101010101" pitchFamily="2" charset="-122"/>
              </a:rPr>
              <a:t>which aimed to halt and reverse the incidence of disease by 2015 and eliminate local transmission by 2020.</a:t>
            </a:r>
            <a:endParaRPr lang="zh-CN" altLang="zh-CN" dirty="0">
              <a:solidFill>
                <a:srgbClr val="000000"/>
              </a:solidFill>
              <a:latin typeface="Arial Narrow" panose="020B0606020202030204" pitchFamily="34" charset="0"/>
              <a:cs typeface="Arial" panose="020B0604020202020204" pitchFamily="34" charset="0"/>
            </a:endParaRPr>
          </a:p>
          <a:p>
            <a:endParaRPr lang="zh-CN" altLang="zh-CN" dirty="0">
              <a:latin typeface="Arial Narrow" panose="020B0606020202030204" pitchFamily="34" charset="0"/>
            </a:endParaRPr>
          </a:p>
        </p:txBody>
      </p:sp>
    </p:spTree>
    <p:extLst>
      <p:ext uri="{BB962C8B-B14F-4D97-AF65-F5344CB8AC3E}">
        <p14:creationId xmlns:p14="http://schemas.microsoft.com/office/powerpoint/2010/main" val="36643795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8741D7F-820F-4A99-A68B-2E5E3F1535F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1A3120F-269B-4B59-BD6F-E3EEBC906A94}" type="slidenum">
              <a:rPr lang="zh-CN" altLang="zh-CN">
                <a:solidFill>
                  <a:srgbClr val="898989"/>
                </a:solidFill>
              </a:rPr>
              <a:pPr eaLnBrk="1" hangingPunct="1"/>
              <a:t>12</a:t>
            </a:fld>
            <a:endParaRPr lang="zh-CN" altLang="zh-CN">
              <a:solidFill>
                <a:srgbClr val="898989"/>
              </a:solidFill>
            </a:endParaRPr>
          </a:p>
        </p:txBody>
      </p:sp>
      <p:sp>
        <p:nvSpPr>
          <p:cNvPr id="19459" name="Rectangle 3">
            <a:extLst>
              <a:ext uri="{FF2B5EF4-FFF2-40B4-BE49-F238E27FC236}">
                <a16:creationId xmlns:a16="http://schemas.microsoft.com/office/drawing/2014/main" id="{1E6D5311-C069-4E41-AE32-0A7968AEA480}"/>
              </a:ext>
            </a:extLst>
          </p:cNvPr>
          <p:cNvSpPr>
            <a:spLocks noChangeArrowheads="1"/>
          </p:cNvSpPr>
          <p:nvPr/>
        </p:nvSpPr>
        <p:spPr bwMode="auto">
          <a:xfrm>
            <a:off x="400050" y="771525"/>
            <a:ext cx="5545138" cy="2769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Aft>
                <a:spcPts val="1200"/>
              </a:spcAft>
            </a:pPr>
            <a:r>
              <a:rPr lang="zh-CN" altLang="zh-CN" dirty="0">
                <a:solidFill>
                  <a:srgbClr val="0070C0"/>
                </a:solidFill>
                <a:latin typeface="Arial Black" panose="020B0A04020102020204" pitchFamily="34" charset="0"/>
                <a:ea typeface="华文中宋" panose="02010600040101010101" pitchFamily="2" charset="-122"/>
              </a:rPr>
              <a:t>Great progress for achieving malaria elimination</a:t>
            </a:r>
          </a:p>
          <a:p>
            <a:pPr>
              <a:spcAft>
                <a:spcPts val="1200"/>
              </a:spcAft>
              <a:buSzPct val="100000"/>
              <a:buFont typeface="Arial" panose="020B0604020202020204" pitchFamily="34" charset="0"/>
              <a:buChar char="•"/>
            </a:pPr>
            <a:r>
              <a:rPr lang="zh-CN" altLang="zh-CN" dirty="0">
                <a:solidFill>
                  <a:srgbClr val="000000"/>
                </a:solidFill>
                <a:latin typeface="Arial Narrow" panose="020B0606020202030204" pitchFamily="34" charset="0"/>
                <a:ea typeface="华文中宋" panose="02010600040101010101" pitchFamily="2" charset="-122"/>
              </a:rPr>
              <a:t>The country has effectively controlled malaria within its borders, with no indigenous cases reported since 2017, </a:t>
            </a:r>
            <a:r>
              <a:rPr lang="zh-CN" altLang="zh-CN" dirty="0">
                <a:solidFill>
                  <a:srgbClr val="000000"/>
                </a:solidFill>
                <a:latin typeface="Courier New" panose="02070309020205020404" pitchFamily="49" charset="0"/>
                <a:ea typeface="华文中宋" panose="02010600040101010101" pitchFamily="2" charset="-122"/>
              </a:rPr>
              <a:t>—</a:t>
            </a:r>
            <a:r>
              <a:rPr lang="en-US" altLang="zh-CN" dirty="0">
                <a:solidFill>
                  <a:srgbClr val="000000"/>
                </a:solidFill>
                <a:latin typeface="Courier New" panose="02070309020205020404" pitchFamily="49" charset="0"/>
                <a:ea typeface="华文中宋" panose="02010600040101010101" pitchFamily="2" charset="-122"/>
              </a:rPr>
              <a:t> </a:t>
            </a:r>
            <a:r>
              <a:rPr lang="zh-CN" altLang="zh-CN" dirty="0">
                <a:solidFill>
                  <a:srgbClr val="000000"/>
                </a:solidFill>
                <a:latin typeface="Arial Narrow" panose="020B0606020202030204" pitchFamily="34" charset="0"/>
                <a:ea typeface="华文中宋" panose="02010600040101010101" pitchFamily="2" charset="-122"/>
              </a:rPr>
              <a:t>the first </a:t>
            </a:r>
            <a:r>
              <a:rPr lang="en-US" altLang="zh-CN" dirty="0">
                <a:solidFill>
                  <a:srgbClr val="000000"/>
                </a:solidFill>
                <a:latin typeface="Arial Narrow" panose="020B0606020202030204" pitchFamily="34" charset="0"/>
                <a:ea typeface="华文中宋" panose="02010600040101010101" pitchFamily="2" charset="-122"/>
              </a:rPr>
              <a:t>time for </a:t>
            </a:r>
            <a:r>
              <a:rPr lang="zh-CN" altLang="zh-CN" dirty="0">
                <a:solidFill>
                  <a:srgbClr val="000000"/>
                </a:solidFill>
                <a:latin typeface="Arial Narrow" panose="020B0606020202030204" pitchFamily="34" charset="0"/>
                <a:ea typeface="华文中宋" panose="02010600040101010101" pitchFamily="2" charset="-122"/>
              </a:rPr>
              <a:t>such report in the country </a:t>
            </a:r>
            <a:r>
              <a:rPr lang="en-US" altLang="zh-CN" dirty="0">
                <a:solidFill>
                  <a:srgbClr val="000000"/>
                </a:solidFill>
                <a:ea typeface="华文中宋" panose="02010600040101010101" pitchFamily="2" charset="-122"/>
              </a:rPr>
              <a:t>’</a:t>
            </a:r>
            <a:r>
              <a:rPr lang="zh-CN" altLang="zh-CN" dirty="0">
                <a:solidFill>
                  <a:srgbClr val="000000"/>
                </a:solidFill>
                <a:latin typeface="Arial Narrow" panose="020B0606020202030204" pitchFamily="34" charset="0"/>
                <a:ea typeface="华文中宋" panose="02010600040101010101" pitchFamily="2" charset="-122"/>
              </a:rPr>
              <a:t> s history. </a:t>
            </a:r>
          </a:p>
          <a:p>
            <a:pPr>
              <a:spcAft>
                <a:spcPts val="1200"/>
              </a:spcAft>
              <a:buSzPct val="100000"/>
              <a:buFont typeface="Arial" panose="020B0604020202020204" pitchFamily="34" charset="0"/>
              <a:buChar char="•"/>
            </a:pPr>
            <a:r>
              <a:rPr lang="zh-CN" altLang="zh-CN" dirty="0">
                <a:solidFill>
                  <a:srgbClr val="000000"/>
                </a:solidFill>
                <a:latin typeface="Arial Narrow" panose="020B0606020202030204" pitchFamily="34" charset="0"/>
                <a:ea typeface="华文中宋" panose="02010600040101010101" pitchFamily="2" charset="-122"/>
              </a:rPr>
              <a:t>The country </a:t>
            </a:r>
            <a:r>
              <a:rPr lang="en-US" altLang="zh-CN" dirty="0">
                <a:solidFill>
                  <a:srgbClr val="000000"/>
                </a:solidFill>
                <a:latin typeface="Arial Narrow" panose="020B0606020202030204" pitchFamily="34" charset="0"/>
                <a:ea typeface="华文中宋" panose="02010600040101010101" pitchFamily="2" charset="-122"/>
              </a:rPr>
              <a:t>was certificated the </a:t>
            </a:r>
            <a:r>
              <a:rPr lang="zh-CN" altLang="zh-CN" dirty="0">
                <a:solidFill>
                  <a:srgbClr val="000000"/>
                </a:solidFill>
                <a:latin typeface="Arial Narrow" panose="020B0606020202030204" pitchFamily="34" charset="0"/>
                <a:ea typeface="华文中宋" panose="02010600040101010101" pitchFamily="2" charset="-122"/>
              </a:rPr>
              <a:t>malaria-free </a:t>
            </a:r>
            <a:r>
              <a:rPr lang="en-US" altLang="zh-CN" dirty="0">
                <a:solidFill>
                  <a:srgbClr val="000000"/>
                </a:solidFill>
                <a:latin typeface="Arial Narrow" panose="020B0606020202030204" pitchFamily="34" charset="0"/>
                <a:ea typeface="华文中宋" panose="02010600040101010101" pitchFamily="2" charset="-122"/>
              </a:rPr>
              <a:t>by the World Health Organization</a:t>
            </a:r>
            <a:r>
              <a:rPr lang="zh-CN" altLang="zh-CN" dirty="0">
                <a:solidFill>
                  <a:srgbClr val="000000"/>
                </a:solidFill>
                <a:latin typeface="Arial Narrow" panose="020B0606020202030204" pitchFamily="34" charset="0"/>
                <a:ea typeface="华文中宋" panose="02010600040101010101" pitchFamily="2" charset="-122"/>
              </a:rPr>
              <a:t>.</a:t>
            </a:r>
            <a:endParaRPr lang="zh-CN" altLang="zh-CN" dirty="0">
              <a:solidFill>
                <a:srgbClr val="000000"/>
              </a:solidFill>
              <a:latin typeface="Arial Narrow" panose="020B0606020202030204" pitchFamily="34" charset="0"/>
              <a:cs typeface="Arial" panose="020B0604020202020204" pitchFamily="34" charset="0"/>
            </a:endParaRPr>
          </a:p>
          <a:p>
            <a:endParaRPr lang="zh-CN" altLang="zh-CN" dirty="0">
              <a:latin typeface="Arial Narrow" panose="020B0606020202030204" pitchFamily="34" charset="0"/>
            </a:endParaRPr>
          </a:p>
        </p:txBody>
      </p:sp>
      <p:pic>
        <p:nvPicPr>
          <p:cNvPr id="19460" name="Picture 4" descr="全国疟区分类(中文)090731">
            <a:extLst>
              <a:ext uri="{FF2B5EF4-FFF2-40B4-BE49-F238E27FC236}">
                <a16:creationId xmlns:a16="http://schemas.microsoft.com/office/drawing/2014/main" id="{B26135A8-E9E3-49FA-B932-C507288A33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84888" y="1708150"/>
            <a:ext cx="3054350" cy="230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5">
            <a:extLst>
              <a:ext uri="{FF2B5EF4-FFF2-40B4-BE49-F238E27FC236}">
                <a16:creationId xmlns:a16="http://schemas.microsoft.com/office/drawing/2014/main" id="{A96AD6D3-DC32-410D-910D-7B4F1B5AA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3127375"/>
            <a:ext cx="5545138" cy="196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50229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3"/>
          <p:cNvPicPr>
            <a:picLocks noChangeAspect="1"/>
          </p:cNvPicPr>
          <p:nvPr/>
        </p:nvPicPr>
        <p:blipFill>
          <a:blip r:embed="rId3"/>
          <a:stretch>
            <a:fillRect/>
          </a:stretch>
        </p:blipFill>
        <p:spPr>
          <a:xfrm>
            <a:off x="323850" y="2239645"/>
            <a:ext cx="5840095" cy="2654300"/>
          </a:xfrm>
          <a:prstGeom prst="rect">
            <a:avLst/>
          </a:prstGeom>
          <a:noFill/>
          <a:ln w="19050">
            <a:gradFill>
              <a:gsLst>
                <a:gs pos="0">
                  <a:srgbClr val="012D86"/>
                </a:gs>
                <a:gs pos="100000">
                  <a:srgbClr val="0E2557"/>
                </a:gs>
              </a:gsLst>
            </a:gradFill>
          </a:ln>
        </p:spPr>
      </p:pic>
      <p:sp>
        <p:nvSpPr>
          <p:cNvPr id="33795" name="文本框 10"/>
          <p:cNvSpPr txBox="1"/>
          <p:nvPr/>
        </p:nvSpPr>
        <p:spPr>
          <a:xfrm>
            <a:off x="123190" y="627380"/>
            <a:ext cx="8989695" cy="583565"/>
          </a:xfrm>
          <a:prstGeom prst="rect">
            <a:avLst/>
          </a:prstGeom>
          <a:noFill/>
          <a:ln w="9525">
            <a:noFill/>
          </a:ln>
        </p:spPr>
        <p:txBody>
          <a:bodyPr wrap="square">
            <a:spAutoFit/>
          </a:bodyPr>
          <a:lstStyle/>
          <a:p>
            <a:pPr algn="ctr"/>
            <a:r>
              <a:rPr lang="en-US" altLang="en-GB" sz="3200" b="1" dirty="0">
                <a:solidFill>
                  <a:srgbClr val="0070C0"/>
                </a:solidFill>
                <a:latin typeface="Times New Roman" panose="02020603050405020304" pitchFamily="18" charset="0"/>
                <a:ea typeface="黑体" panose="02010609060101010101" charset="-122"/>
                <a:cs typeface="Times New Roman" panose="02020603050405020304" pitchFamily="18" charset="0"/>
              </a:rPr>
              <a:t>Goals and achievements in malaria elimination</a:t>
            </a:r>
          </a:p>
        </p:txBody>
      </p:sp>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pic>
        <p:nvPicPr>
          <p:cNvPr id="13" name="图片 1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659726" y="2239907"/>
            <a:ext cx="1872208" cy="2428459"/>
          </a:xfrm>
          <a:prstGeom prst="rect">
            <a:avLst/>
          </a:prstGeom>
        </p:spPr>
      </p:pic>
      <p:sp>
        <p:nvSpPr>
          <p:cNvPr id="4" name="文本框 3"/>
          <p:cNvSpPr txBox="1"/>
          <p:nvPr/>
        </p:nvSpPr>
        <p:spPr>
          <a:xfrm>
            <a:off x="6443980" y="4659630"/>
            <a:ext cx="2597150" cy="521970"/>
          </a:xfrm>
          <a:prstGeom prst="rect">
            <a:avLst/>
          </a:prstGeom>
          <a:noFill/>
        </p:spPr>
        <p:txBody>
          <a:bodyPr wrap="square" rtlCol="0" anchor="t">
            <a:spAutoFit/>
          </a:bodyPr>
          <a:lstStyle/>
          <a:p>
            <a:r>
              <a:rPr lang="en-US" altLang="zh-CN" sz="1400"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The last indigenous case of</a:t>
            </a:r>
            <a:r>
              <a:rPr lang="en-US" altLang="zh-CN" sz="1400" b="1" i="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 P. v</a:t>
            </a:r>
            <a:r>
              <a:rPr lang="en-US" altLang="zh-CN" sz="1400"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 reported in Yunnan, 2016</a:t>
            </a:r>
          </a:p>
        </p:txBody>
      </p:sp>
      <p:graphicFrame>
        <p:nvGraphicFramePr>
          <p:cNvPr id="6" name="表格 5"/>
          <p:cNvGraphicFramePr>
            <a:graphicFrameLocks noGrp="1"/>
          </p:cNvGraphicFramePr>
          <p:nvPr>
            <p:custDataLst>
              <p:tags r:id="rId1"/>
            </p:custDataLst>
          </p:nvPr>
        </p:nvGraphicFramePr>
        <p:xfrm>
          <a:off x="495706" y="1254006"/>
          <a:ext cx="8108742" cy="858520"/>
        </p:xfrm>
        <a:graphic>
          <a:graphicData uri="http://schemas.openxmlformats.org/drawingml/2006/table">
            <a:tbl>
              <a:tblPr firstRow="1" bandRow="1">
                <a:tableStyleId>{5C22544A-7EE6-4342-B048-85BDC9FD1C3A}</a:tableStyleId>
              </a:tblPr>
              <a:tblGrid>
                <a:gridCol w="1162960">
                  <a:extLst>
                    <a:ext uri="{9D8B030D-6E8A-4147-A177-3AD203B41FA5}">
                      <a16:colId xmlns:a16="http://schemas.microsoft.com/office/drawing/2014/main" val="20000"/>
                    </a:ext>
                  </a:extLst>
                </a:gridCol>
                <a:gridCol w="6945782">
                  <a:extLst>
                    <a:ext uri="{9D8B030D-6E8A-4147-A177-3AD203B41FA5}">
                      <a16:colId xmlns:a16="http://schemas.microsoft.com/office/drawing/2014/main" val="20001"/>
                    </a:ext>
                  </a:extLst>
                </a:gridCol>
              </a:tblGrid>
              <a:tr h="370840">
                <a:tc rowSpan="2">
                  <a:txBody>
                    <a:bodyPr/>
                    <a:lstStyle/>
                    <a:p>
                      <a:pPr marL="0" marR="0" indent="0" algn="ctr" defTabSz="650240" rtl="0" eaLnBrk="1" fontAlgn="auto" latinLnBrk="0" hangingPunct="1">
                        <a:lnSpc>
                          <a:spcPct val="100000"/>
                        </a:lnSpc>
                        <a:spcBef>
                          <a:spcPts val="0"/>
                        </a:spcBef>
                        <a:spcAft>
                          <a:spcPts val="0"/>
                        </a:spcAft>
                        <a:buClrTx/>
                        <a:buSzTx/>
                        <a:buFontTx/>
                        <a:buNone/>
                        <a:defRPr/>
                      </a:pPr>
                      <a:r>
                        <a:rPr lang="en-US" altLang="zh-CN" sz="2800" dirty="0">
                          <a:latin typeface="Calibri" panose="020F0502020204030204" pitchFamily="34" charset="0"/>
                          <a:ea typeface="黑体" panose="02010609060101010101" charset="-122"/>
                          <a:cs typeface="Calibri" panose="020F0502020204030204" pitchFamily="34" charset="0"/>
                        </a:rPr>
                        <a:t>Goals</a:t>
                      </a:r>
                    </a:p>
                  </a:txBody>
                  <a:tcPr anchor="ctr"/>
                </a:tc>
                <a:tc>
                  <a:txBody>
                    <a:bodyPr/>
                    <a:lstStyle/>
                    <a:p>
                      <a:pPr marL="0" marR="0" indent="0" algn="l" defTabSz="650240" rtl="0" eaLnBrk="1" fontAlgn="auto" latinLnBrk="0" hangingPunct="1">
                        <a:lnSpc>
                          <a:spcPct val="100000"/>
                        </a:lnSpc>
                        <a:spcBef>
                          <a:spcPts val="0"/>
                        </a:spcBef>
                        <a:spcAft>
                          <a:spcPts val="0"/>
                        </a:spcAft>
                        <a:buClrTx/>
                        <a:buSzTx/>
                        <a:buFontTx/>
                        <a:buNone/>
                        <a:defRPr/>
                      </a:pPr>
                      <a:r>
                        <a:rPr b="0" dirty="0">
                          <a:solidFill>
                            <a:schemeClr val="tx1"/>
                          </a:solidFill>
                          <a:latin typeface="Calibri" panose="020F0502020204030204" pitchFamily="34" charset="0"/>
                          <a:ea typeface="黑体" panose="02010609060101010101" charset="-122"/>
                          <a:cs typeface="Calibri" panose="020F0502020204030204" pitchFamily="34" charset="0"/>
                        </a:rPr>
                        <a:t>By 2015, there will be no </a:t>
                      </a:r>
                      <a:r>
                        <a:rPr lang="en-US" b="0" dirty="0">
                          <a:solidFill>
                            <a:schemeClr val="tx1"/>
                          </a:solidFill>
                          <a:latin typeface="Calibri" panose="020F0502020204030204" pitchFamily="34" charset="0"/>
                          <a:ea typeface="黑体" panose="02010609060101010101" charset="-122"/>
                          <a:cs typeface="Calibri" panose="020F0502020204030204" pitchFamily="34" charset="0"/>
                        </a:rPr>
                        <a:t>indigenous</a:t>
                      </a:r>
                      <a:r>
                        <a:rPr b="0" dirty="0">
                          <a:solidFill>
                            <a:schemeClr val="tx1"/>
                          </a:solidFill>
                          <a:latin typeface="Calibri" panose="020F0502020204030204" pitchFamily="34" charset="0"/>
                          <a:ea typeface="黑体" panose="02010609060101010101" charset="-122"/>
                          <a:cs typeface="Calibri" panose="020F0502020204030204" pitchFamily="34" charset="0"/>
                        </a:rPr>
                        <a:t> case of malaria infection in other areas of the country except some border areas in Yunnan</a:t>
                      </a:r>
                    </a:p>
                  </a:txBody>
                  <a:tcPr anchor="ctr">
                    <a:solidFill>
                      <a:schemeClr val="bg1">
                        <a:lumMod val="65000"/>
                      </a:schemeClr>
                    </a:solidFill>
                  </a:tcPr>
                </a:tc>
                <a:extLst>
                  <a:ext uri="{0D108BD9-81ED-4DB2-BD59-A6C34878D82A}">
                    <a16:rowId xmlns:a16="http://schemas.microsoft.com/office/drawing/2014/main" val="10000"/>
                  </a:ext>
                </a:extLst>
              </a:tr>
              <a:tr h="370840">
                <a:tc vMerge="1">
                  <a:txBody>
                    <a:bodyPr/>
                    <a:lstStyle/>
                    <a:p>
                      <a:endParaRPr lang="zh-CN"/>
                    </a:p>
                  </a:txBody>
                  <a:tcPr/>
                </a:tc>
                <a:tc>
                  <a:txBody>
                    <a:bodyPr/>
                    <a:lstStyle/>
                    <a:p>
                      <a:r>
                        <a:rPr lang="en-US" altLang="zh-CN" dirty="0">
                          <a:latin typeface="Calibri" panose="020F0502020204030204" pitchFamily="34" charset="0"/>
                          <a:ea typeface="黑体" panose="02010609060101010101" charset="-122"/>
                          <a:cs typeface="Calibri" panose="020F0502020204030204" pitchFamily="34" charset="0"/>
                        </a:rPr>
                        <a:t>By 2020, natioanl malaria elimination</a:t>
                      </a:r>
                    </a:p>
                  </a:txBody>
                  <a:tcPr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a:xfrm>
            <a:off x="628792" y="489601"/>
            <a:ext cx="7886417" cy="993476"/>
          </a:xfrm>
        </p:spPr>
        <p:txBody>
          <a:bodyPr vert="horz" wrap="square" lIns="68580" tIns="34290" rIns="68580" bIns="34290" rtlCol="0" anchor="ctr" anchorCtr="0">
            <a:normAutofit/>
          </a:bodyPr>
          <a:lstStyle/>
          <a:p>
            <a:pPr algn="ctr"/>
            <a:r>
              <a:rPr lang="en-US" altLang="zh-CN" sz="3200" b="1" dirty="0">
                <a:solidFill>
                  <a:srgbClr val="4F81BC"/>
                </a:solidFill>
                <a:latin typeface="Cambria" panose="02040503050406030204" pitchFamily="18" charset="0"/>
              </a:rPr>
              <a:t>Stratification and strategies </a:t>
            </a:r>
            <a:endParaRPr lang="zh-CN" altLang="en-US" b="1" dirty="0">
              <a:solidFill>
                <a:srgbClr val="0070C0"/>
              </a:solidFill>
              <a:latin typeface="黑体" panose="02010609060101010101" charset="-122"/>
              <a:ea typeface="黑体" panose="02010609060101010101" charset="-122"/>
            </a:endParaRPr>
          </a:p>
        </p:txBody>
      </p:sp>
      <p:pic>
        <p:nvPicPr>
          <p:cNvPr id="26627" name="Picture 6" descr="全国疟区分类(中文)090731"/>
          <p:cNvPicPr>
            <a:picLocks noChangeAspect="1"/>
          </p:cNvPicPr>
          <p:nvPr/>
        </p:nvPicPr>
        <p:blipFill>
          <a:blip r:embed="rId4"/>
          <a:stretch>
            <a:fillRect/>
          </a:stretch>
        </p:blipFill>
        <p:spPr>
          <a:xfrm>
            <a:off x="467360" y="1203325"/>
            <a:ext cx="2868930" cy="2196465"/>
          </a:xfrm>
          <a:prstGeom prst="rect">
            <a:avLst/>
          </a:prstGeom>
          <a:noFill/>
          <a:ln w="9525">
            <a:noFill/>
          </a:ln>
        </p:spPr>
      </p:pic>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graphicFrame>
        <p:nvGraphicFramePr>
          <p:cNvPr id="2" name="表格 1"/>
          <p:cNvGraphicFramePr>
            <a:graphicFrameLocks noGrp="1"/>
          </p:cNvGraphicFramePr>
          <p:nvPr>
            <p:custDataLst>
              <p:tags r:id="rId1"/>
            </p:custDataLst>
          </p:nvPr>
        </p:nvGraphicFramePr>
        <p:xfrm>
          <a:off x="3811905" y="1275398"/>
          <a:ext cx="5146675" cy="2011680"/>
        </p:xfrm>
        <a:graphic>
          <a:graphicData uri="http://schemas.openxmlformats.org/drawingml/2006/table">
            <a:tbl>
              <a:tblPr firstRow="1" bandRow="1">
                <a:tableStyleId>{5C22544A-7EE6-4342-B048-85BDC9FD1C3A}</a:tableStyleId>
              </a:tblPr>
              <a:tblGrid>
                <a:gridCol w="1042670">
                  <a:extLst>
                    <a:ext uri="{9D8B030D-6E8A-4147-A177-3AD203B41FA5}">
                      <a16:colId xmlns:a16="http://schemas.microsoft.com/office/drawing/2014/main" val="20000"/>
                    </a:ext>
                  </a:extLst>
                </a:gridCol>
                <a:gridCol w="4104005">
                  <a:extLst>
                    <a:ext uri="{9D8B030D-6E8A-4147-A177-3AD203B41FA5}">
                      <a16:colId xmlns:a16="http://schemas.microsoft.com/office/drawing/2014/main" val="20001"/>
                    </a:ext>
                  </a:extLst>
                </a:gridCol>
              </a:tblGrid>
              <a:tr h="624205">
                <a:tc>
                  <a:txBody>
                    <a:bodyPr/>
                    <a:lstStyle/>
                    <a:p>
                      <a:r>
                        <a:rPr lang="en-US" altLang="zh-CN" sz="1200" b="1" i="0" u="none" strike="noStrike" baseline="0" dirty="0">
                          <a:solidFill>
                            <a:srgbClr val="000000"/>
                          </a:solidFill>
                          <a:latin typeface="Calibri" panose="020F0502020204030204" pitchFamily="34" charset="0"/>
                          <a:cs typeface="Calibri" panose="020F0502020204030204" pitchFamily="34" charset="0"/>
                        </a:rPr>
                        <a:t>Category I counties</a:t>
                      </a:r>
                      <a:endParaRPr lang="en-US" altLang="zh-CN" sz="1200" b="1"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b="0" dirty="0">
                          <a:solidFill>
                            <a:srgbClr val="000000"/>
                          </a:solidFill>
                          <a:latin typeface="Calibri" panose="020F0502020204030204" pitchFamily="34" charset="0"/>
                          <a:cs typeface="Calibri" panose="020F0502020204030204" pitchFamily="34" charset="0"/>
                          <a:sym typeface="+mn-ea"/>
                        </a:rPr>
                        <a:t>Intensifying the strategy of “Population prevention and mass treatment”, and c</a:t>
                      </a:r>
                      <a:r>
                        <a:rPr lang="en-US" altLang="zh-CN" sz="1200" b="0" i="0" u="none" strike="noStrike" baseline="0" dirty="0">
                          <a:solidFill>
                            <a:srgbClr val="000000"/>
                          </a:solidFill>
                          <a:latin typeface="Calibri" panose="020F0502020204030204" pitchFamily="34" charset="0"/>
                          <a:cs typeface="Calibri" panose="020F0502020204030204" pitchFamily="34" charset="0"/>
                        </a:rPr>
                        <a:t>ontrolling both the source </a:t>
                      </a:r>
                      <a:r>
                        <a:rPr lang="en-US" altLang="zh-CN" sz="1200" b="0" dirty="0">
                          <a:solidFill>
                            <a:srgbClr val="000000"/>
                          </a:solidFill>
                          <a:latin typeface="Calibri" panose="020F0502020204030204" pitchFamily="34" charset="0"/>
                          <a:cs typeface="Calibri" panose="020F0502020204030204" pitchFamily="34" charset="0"/>
                          <a:sym typeface="+mn-ea"/>
                        </a:rPr>
                        <a:t>of infection </a:t>
                      </a:r>
                      <a:r>
                        <a:rPr lang="en-US" altLang="zh-CN" sz="1200" b="0" i="0" u="none" strike="noStrike" baseline="0" dirty="0">
                          <a:solidFill>
                            <a:srgbClr val="000000"/>
                          </a:solidFill>
                          <a:latin typeface="Calibri" panose="020F0502020204030204" pitchFamily="34" charset="0"/>
                          <a:cs typeface="Calibri" panose="020F0502020204030204" pitchFamily="34" charset="0"/>
                        </a:rPr>
                        <a:t>and vector, to reduce the morbidity of malaria </a:t>
                      </a:r>
                      <a:endParaRPr lang="en-US" altLang="zh-CN" sz="1200" b="0"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45770">
                <a:tc>
                  <a:txBody>
                    <a:bodyPr/>
                    <a:lstStyle/>
                    <a:p>
                      <a:pPr marL="0" marR="0" indent="0" algn="l" defTabSz="914400" eaLnBrk="1" fontAlgn="base" latinLnBrk="0" hangingPunct="1">
                        <a:lnSpc>
                          <a:spcPct val="100000"/>
                        </a:lnSpc>
                        <a:spcBef>
                          <a:spcPct val="0"/>
                        </a:spcBef>
                        <a:spcAft>
                          <a:spcPct val="0"/>
                        </a:spcAft>
                        <a:buClrTx/>
                        <a:buSzTx/>
                        <a:buFontTx/>
                        <a:buNone/>
                        <a:defRPr/>
                      </a:pPr>
                      <a:r>
                        <a:rPr lang="en-US" altLang="zh-CN" sz="1200" b="1" i="0" u="none" strike="noStrike" baseline="0" dirty="0">
                          <a:solidFill>
                            <a:srgbClr val="000000"/>
                          </a:solidFill>
                          <a:latin typeface="Calibri" panose="020F0502020204030204" pitchFamily="34" charset="0"/>
                          <a:cs typeface="Calibri" panose="020F0502020204030204" pitchFamily="34" charset="0"/>
                        </a:rPr>
                        <a:t>Category </a:t>
                      </a:r>
                      <a:r>
                        <a:rPr lang="en-US" altLang="zh-CN" sz="1200" b="1" i="0" u="none" strike="noStrike" baseline="0" dirty="0">
                          <a:solidFill>
                            <a:srgbClr val="000000"/>
                          </a:solidFill>
                          <a:latin typeface="Calibri" panose="020F0502020204030204" pitchFamily="34" charset="0"/>
                          <a:ea typeface="等线" panose="02010600030101010101" pitchFamily="2" charset="-122"/>
                          <a:cs typeface="Calibri" panose="020F0502020204030204" pitchFamily="34" charset="0"/>
                        </a:rPr>
                        <a:t>Ⅱ</a:t>
                      </a:r>
                      <a:r>
                        <a:rPr lang="en-US" altLang="zh-CN" sz="1200" b="1" i="0" u="none" strike="noStrike" baseline="0" dirty="0">
                          <a:solidFill>
                            <a:srgbClr val="000000"/>
                          </a:solidFill>
                          <a:latin typeface="Calibri" panose="020F0502020204030204" pitchFamily="34" charset="0"/>
                          <a:cs typeface="Calibri" panose="020F0502020204030204" pitchFamily="34" charset="0"/>
                        </a:rPr>
                        <a:t> counties</a:t>
                      </a:r>
                      <a:endParaRPr lang="en-US" altLang="zh-CN" sz="1200" b="1"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b="0" i="0" u="none" strike="noStrike" baseline="0" dirty="0">
                          <a:solidFill>
                            <a:srgbClr val="000000"/>
                          </a:solidFill>
                          <a:latin typeface="Calibri" panose="020F0502020204030204" pitchFamily="34" charset="0"/>
                          <a:cs typeface="Calibri" panose="020F0502020204030204" pitchFamily="34" charset="0"/>
                        </a:rPr>
                        <a:t>Strengthening case finding and foci clear, to block the transmission of malaria in the local </a:t>
                      </a:r>
                      <a:endParaRPr lang="en-US" altLang="zh-CN" sz="1200" b="0"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4495">
                <a:tc>
                  <a:txBody>
                    <a:bodyPr/>
                    <a:lstStyle/>
                    <a:p>
                      <a:pPr marL="0" marR="0" indent="0" algn="l" defTabSz="914400" eaLnBrk="1" fontAlgn="base" latinLnBrk="0" hangingPunct="1">
                        <a:lnSpc>
                          <a:spcPct val="100000"/>
                        </a:lnSpc>
                        <a:spcBef>
                          <a:spcPct val="0"/>
                        </a:spcBef>
                        <a:spcAft>
                          <a:spcPct val="0"/>
                        </a:spcAft>
                        <a:buClrTx/>
                        <a:buSzTx/>
                        <a:buFontTx/>
                        <a:buNone/>
                        <a:defRPr/>
                      </a:pPr>
                      <a:r>
                        <a:rPr lang="en-US" altLang="zh-CN" sz="1200" b="1" i="0" u="none" strike="noStrike" baseline="0" dirty="0">
                          <a:solidFill>
                            <a:srgbClr val="000000"/>
                          </a:solidFill>
                          <a:latin typeface="Calibri" panose="020F0502020204030204" pitchFamily="34" charset="0"/>
                          <a:cs typeface="Calibri" panose="020F0502020204030204" pitchFamily="34" charset="0"/>
                        </a:rPr>
                        <a:t>Category </a:t>
                      </a:r>
                      <a:r>
                        <a:rPr lang="en-US" altLang="zh-CN" sz="1200" b="1" i="0" u="none" strike="noStrike" baseline="0" dirty="0">
                          <a:solidFill>
                            <a:srgbClr val="000000"/>
                          </a:solidFill>
                          <a:latin typeface="Calibri" panose="020F0502020204030204" pitchFamily="34" charset="0"/>
                          <a:ea typeface="等线" panose="02010600030101010101" pitchFamily="2" charset="-122"/>
                          <a:cs typeface="Calibri" panose="020F0502020204030204" pitchFamily="34" charset="0"/>
                        </a:rPr>
                        <a:t>Ⅲ</a:t>
                      </a:r>
                      <a:r>
                        <a:rPr lang="en-US" altLang="zh-CN" sz="1200" b="1" i="0" u="none" strike="noStrike" baseline="0" dirty="0">
                          <a:solidFill>
                            <a:srgbClr val="000000"/>
                          </a:solidFill>
                          <a:latin typeface="Calibri" panose="020F0502020204030204" pitchFamily="34" charset="0"/>
                          <a:cs typeface="Calibri" panose="020F0502020204030204" pitchFamily="34" charset="0"/>
                        </a:rPr>
                        <a:t> counties </a:t>
                      </a:r>
                      <a:endParaRPr lang="en-US" altLang="zh-CN" sz="1200" b="1"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b="0" i="0" u="none" strike="noStrike" baseline="0" dirty="0">
                          <a:solidFill>
                            <a:srgbClr val="000000"/>
                          </a:solidFill>
                          <a:latin typeface="Calibri" panose="020F0502020204030204" pitchFamily="34" charset="0"/>
                          <a:cs typeface="Calibri" panose="020F0502020204030204" pitchFamily="34" charset="0"/>
                        </a:rPr>
                        <a:t>Strengthening surveillance and response to the imported malaria cases, to prevent the secondary transmission. </a:t>
                      </a:r>
                      <a:endParaRPr lang="en-US" altLang="zh-CN" sz="1200" b="0"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7200">
                <a:tc>
                  <a:txBody>
                    <a:bodyPr/>
                    <a:lstStyle/>
                    <a:p>
                      <a:pPr marL="0" marR="0" indent="0" algn="l" defTabSz="914400" eaLnBrk="1" fontAlgn="base" latinLnBrk="0" hangingPunct="1">
                        <a:lnSpc>
                          <a:spcPct val="100000"/>
                        </a:lnSpc>
                        <a:spcBef>
                          <a:spcPct val="0"/>
                        </a:spcBef>
                        <a:spcAft>
                          <a:spcPct val="0"/>
                        </a:spcAft>
                        <a:buClrTx/>
                        <a:buSzTx/>
                        <a:buFontTx/>
                        <a:buNone/>
                        <a:defRPr/>
                      </a:pPr>
                      <a:r>
                        <a:rPr lang="en-US" altLang="zh-CN" sz="1200" b="1" i="0" u="none" strike="noStrike" baseline="0" dirty="0">
                          <a:solidFill>
                            <a:srgbClr val="000000"/>
                          </a:solidFill>
                          <a:latin typeface="Calibri" panose="020F0502020204030204" pitchFamily="34" charset="0"/>
                          <a:cs typeface="Calibri" panose="020F0502020204030204" pitchFamily="34" charset="0"/>
                        </a:rPr>
                        <a:t>Category </a:t>
                      </a:r>
                      <a:r>
                        <a:rPr lang="en-US" altLang="zh-CN" sz="1200" b="1" i="0" u="none" strike="noStrike" baseline="0" dirty="0">
                          <a:solidFill>
                            <a:srgbClr val="000000"/>
                          </a:solidFill>
                          <a:latin typeface="Calibri" panose="020F0502020204030204" pitchFamily="34" charset="0"/>
                          <a:ea typeface="等线" panose="02010600030101010101" pitchFamily="2" charset="-122"/>
                          <a:cs typeface="Calibri" panose="020F0502020204030204" pitchFamily="34" charset="0"/>
                        </a:rPr>
                        <a:t>Ⅳ</a:t>
                      </a:r>
                      <a:r>
                        <a:rPr lang="en-US" altLang="zh-CN" sz="1200" b="1" i="0" u="none" strike="noStrike" baseline="0" dirty="0">
                          <a:solidFill>
                            <a:srgbClr val="000000"/>
                          </a:solidFill>
                          <a:latin typeface="Calibri" panose="020F0502020204030204" pitchFamily="34" charset="0"/>
                          <a:cs typeface="Calibri" panose="020F0502020204030204" pitchFamily="34" charset="0"/>
                        </a:rPr>
                        <a:t> counties</a:t>
                      </a:r>
                      <a:endParaRPr lang="en-US" altLang="zh-CN" sz="1200" b="1"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b="0" i="0" u="none" strike="noStrike" kern="1200" baseline="0" dirty="0">
                          <a:solidFill>
                            <a:srgbClr val="000000"/>
                          </a:solidFill>
                          <a:latin typeface="Calibri" panose="020F0502020204030204" pitchFamily="34" charset="0"/>
                          <a:ea typeface="+mn-ea"/>
                          <a:cs typeface="Calibri" panose="020F0502020204030204" pitchFamily="34" charset="0"/>
                        </a:rPr>
                        <a:t>Strengthening the capacity of malaria diagnosis and treatment, </a:t>
                      </a:r>
                      <a:r>
                        <a:rPr lang="en-US" altLang="zh-CN" sz="1200" b="0" i="0" u="none" strike="noStrike" baseline="0" dirty="0">
                          <a:solidFill>
                            <a:srgbClr val="000000"/>
                          </a:solidFill>
                          <a:latin typeface="Calibri" panose="020F0502020204030204" pitchFamily="34" charset="0"/>
                          <a:cs typeface="Calibri" panose="020F0502020204030204" pitchFamily="34" charset="0"/>
                        </a:rPr>
                        <a:t>reduce both the morbidity and mortality of severe malaria </a:t>
                      </a:r>
                      <a:endParaRPr lang="en-US" altLang="zh-CN" sz="1200" b="0" i="0" u="none" strike="noStrike"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4" name="图示 3"/>
          <p:cNvGraphicFramePr/>
          <p:nvPr/>
        </p:nvGraphicFramePr>
        <p:xfrm>
          <a:off x="531953" y="3723878"/>
          <a:ext cx="8144503" cy="1368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下箭头 7"/>
          <p:cNvSpPr/>
          <p:nvPr/>
        </p:nvSpPr>
        <p:spPr>
          <a:xfrm>
            <a:off x="1763688" y="3435846"/>
            <a:ext cx="5904656" cy="28803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1475656" y="2067694"/>
            <a:ext cx="6192688" cy="2592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28792" y="411510"/>
            <a:ext cx="7886417" cy="993476"/>
          </a:xfrm>
        </p:spPr>
        <p:txBody>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Key interventions in malaria elimination</a:t>
            </a:r>
          </a:p>
        </p:txBody>
      </p:sp>
      <p:pic>
        <p:nvPicPr>
          <p:cNvPr id="2050" name="Picture 2" descr="https://gimg2.baidu.com/image_search/src=http%3A%2F%2Fbpic.588ku.com%2Felement_origin_min_pic%2F18%2F01%2F21%2Fcae748ad50ac2d9341d0006a2fcf5d56.jpg%21%2Ffwfh%2F804x804%2Fquality%2F90%2Funsharp%2Ftrue%2Fcompress%2Ftrue&amp;refer=http%3A%2F%2Fbpic.588ku.com&amp;app=2002&amp;size=f9999,10000&amp;q=a80&amp;n=0&amp;g=0n&amp;fmt=jpeg?sec=1623305411&amp;t=9beaed3199bcc116f1ec913075a8181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98308" y="1563638"/>
            <a:ext cx="143778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gimg2.baidu.com/image_search/src=http%3A%2F%2Fdpic.tiankong.com%2F00%2Fap%2FQJ7107873296.jpg&amp;refer=http%3A%2F%2Fdpic.tiankong.com&amp;app=2002&amp;size=f9999,10000&amp;q=a80&amp;n=0&amp;g=0n&amp;fmt=jpeg?sec=1623305710&amp;t=a5ccf707c4c95c8bacfebc1aa1f5e30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1680" y="185167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5436096" y="3750684"/>
            <a:ext cx="1054800" cy="128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https://gimg2.baidu.com/image_search/src=http%3A%2F%2Fwww.gyscdc.com%2Fgyscdc%2Fuploadfile%2Fimage%2F2021%2F2021042816222508.png&amp;refer=http%3A%2F%2Fwww.gyscdc.com&amp;app=2002&amp;size=f9999,10000&amp;q=a80&amp;n=0&amp;g=0n&amp;fmt=jpeg?sec=1623306195&amp;t=f7397f42169ad147bc914555dc9fda0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2943508" y="3723878"/>
            <a:ext cx="1054800" cy="13128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gimg2.baidu.com/image_search/src=http%3A%2F%2Fwww.chuannan.net%2Fuploads%2Fueditor%2F20200423%2F4-20042315095R22.jpg&amp;refer=http%3A%2F%2Fwww.chuannan.net&amp;app=2002&amp;size=f9999,10000&amp;q=a80&amp;n=0&amp;g=0n&amp;fmt=jpeg?sec=1623306237&amp;t=a04ebedceb63739b9411578f09eccea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43796" y="1851670"/>
            <a:ext cx="1053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9750" y="2283460"/>
            <a:ext cx="1688465" cy="645160"/>
          </a:xfrm>
          <a:prstGeom prst="rect">
            <a:avLst/>
          </a:prstGeom>
          <a:noFill/>
        </p:spPr>
        <p:txBody>
          <a:bodyPr wrap="square" rtlCol="0">
            <a:spAutoFit/>
          </a:bodyPr>
          <a:lstStyle/>
          <a:p>
            <a:r>
              <a:rPr lang="en-US" altLang="zh-CN" b="1" dirty="0">
                <a:ea typeface="黑体" panose="02010609060101010101" charset="-122"/>
                <a:cs typeface="Calibri" panose="020F0502020204030204" pitchFamily="34" charset="0"/>
              </a:rPr>
              <a:t>Case diagnosis &amp; QC</a:t>
            </a:r>
          </a:p>
        </p:txBody>
      </p:sp>
      <p:sp>
        <p:nvSpPr>
          <p:cNvPr id="19" name="TextBox 18"/>
          <p:cNvSpPr txBox="1"/>
          <p:nvPr/>
        </p:nvSpPr>
        <p:spPr>
          <a:xfrm>
            <a:off x="7524115" y="2241550"/>
            <a:ext cx="1589405" cy="645160"/>
          </a:xfrm>
          <a:prstGeom prst="rect">
            <a:avLst/>
          </a:prstGeom>
          <a:noFill/>
        </p:spPr>
        <p:txBody>
          <a:bodyPr wrap="square" rtlCol="0">
            <a:spAutoFit/>
          </a:bodyPr>
          <a:lstStyle/>
          <a:p>
            <a:r>
              <a:rPr lang="en-US" altLang="zh-CN" b="1" dirty="0">
                <a:ea typeface="黑体" panose="02010609060101010101" charset="-122"/>
                <a:cs typeface="Calibri" panose="020F0502020204030204" pitchFamily="34" charset="0"/>
              </a:rPr>
              <a:t>Case management</a:t>
            </a:r>
          </a:p>
        </p:txBody>
      </p:sp>
      <p:sp>
        <p:nvSpPr>
          <p:cNvPr id="20" name="TextBox 19"/>
          <p:cNvSpPr txBox="1"/>
          <p:nvPr/>
        </p:nvSpPr>
        <p:spPr>
          <a:xfrm>
            <a:off x="539750" y="4371975"/>
            <a:ext cx="2160270" cy="645160"/>
          </a:xfrm>
          <a:prstGeom prst="rect">
            <a:avLst/>
          </a:prstGeom>
          <a:noFill/>
        </p:spPr>
        <p:txBody>
          <a:bodyPr wrap="square" rtlCol="0">
            <a:spAutoFit/>
          </a:bodyPr>
          <a:lstStyle/>
          <a:p>
            <a:r>
              <a:rPr lang="en-US" b="1" dirty="0">
                <a:cs typeface="Calibri" panose="020F0502020204030204" pitchFamily="34" charset="0"/>
              </a:rPr>
              <a:t>Cooperation &amp; health education</a:t>
            </a:r>
          </a:p>
        </p:txBody>
      </p:sp>
      <p:sp>
        <p:nvSpPr>
          <p:cNvPr id="21" name="TextBox 20"/>
          <p:cNvSpPr txBox="1"/>
          <p:nvPr/>
        </p:nvSpPr>
        <p:spPr>
          <a:xfrm>
            <a:off x="6732270" y="4371975"/>
            <a:ext cx="2221230" cy="645160"/>
          </a:xfrm>
          <a:prstGeom prst="rect">
            <a:avLst/>
          </a:prstGeom>
          <a:noFill/>
        </p:spPr>
        <p:txBody>
          <a:bodyPr wrap="square" rtlCol="0">
            <a:spAutoFit/>
          </a:bodyPr>
          <a:lstStyle/>
          <a:p>
            <a:r>
              <a:rPr lang="en-US" b="1" dirty="0">
                <a:ea typeface="黑体" panose="02010609060101010101" charset="-122"/>
                <a:cs typeface="Calibri" panose="020F0502020204030204" pitchFamily="34" charset="0"/>
              </a:rPr>
              <a:t>Vector surveillance &amp; control</a:t>
            </a:r>
          </a:p>
        </p:txBody>
      </p:sp>
      <p:sp>
        <p:nvSpPr>
          <p:cNvPr id="22" name="TextBox 21"/>
          <p:cNvSpPr txBox="1"/>
          <p:nvPr/>
        </p:nvSpPr>
        <p:spPr>
          <a:xfrm>
            <a:off x="3277235" y="1203325"/>
            <a:ext cx="2880360" cy="368300"/>
          </a:xfrm>
          <a:prstGeom prst="rect">
            <a:avLst/>
          </a:prstGeom>
          <a:noFill/>
        </p:spPr>
        <p:txBody>
          <a:bodyPr wrap="square" rtlCol="0">
            <a:spAutoFit/>
          </a:bodyPr>
          <a:lstStyle/>
          <a:p>
            <a:pPr algn="ctr"/>
            <a:r>
              <a:rPr lang="en-US" altLang="zh-CN" b="1" dirty="0">
                <a:ea typeface="黑体" panose="02010609060101010101" charset="-122"/>
                <a:cs typeface="Calibri" panose="020F0502020204030204" pitchFamily="34" charset="0"/>
              </a:rPr>
              <a:t>Surveillance &amp; response</a:t>
            </a:r>
          </a:p>
        </p:txBody>
      </p:sp>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215636" y="473882"/>
            <a:ext cx="8229600" cy="857250"/>
          </a:xfrm>
        </p:spPr>
        <p:txBody>
          <a:bodyPr vert="horz" wrap="square" lIns="68580" tIns="34290" rIns="68580" bIns="34290" rtlCol="0" anchor="ctr" anchorCtr="0">
            <a:normAutofit/>
          </a:bodyPr>
          <a:lstStyle/>
          <a:p>
            <a:pPr algn="ctr" eaLnBrk="1" hangingPunct="1"/>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Information system</a:t>
            </a:r>
            <a:endParaRPr lang="zh-CN" altLang="en-US" b="1" dirty="0">
              <a:solidFill>
                <a:srgbClr val="0070C0"/>
              </a:solidFill>
              <a:latin typeface="Times New Roman" panose="02020603050405020304" pitchFamily="18" charset="0"/>
              <a:ea typeface="黑体" panose="02010609060101010101" charset="-122"/>
              <a:cs typeface="Times New Roman" panose="02020603050405020304" pitchFamily="18" charset="0"/>
            </a:endParaRPr>
          </a:p>
        </p:txBody>
      </p:sp>
      <p:pic>
        <p:nvPicPr>
          <p:cNvPr id="28675" name="图片 3"/>
          <p:cNvPicPr>
            <a:picLocks noChangeAspect="1"/>
          </p:cNvPicPr>
          <p:nvPr/>
        </p:nvPicPr>
        <p:blipFill>
          <a:blip r:embed="rId3"/>
          <a:stretch>
            <a:fillRect/>
          </a:stretch>
        </p:blipFill>
        <p:spPr>
          <a:xfrm>
            <a:off x="251750" y="1275606"/>
            <a:ext cx="3671317" cy="3037597"/>
          </a:xfrm>
          <a:prstGeom prst="rect">
            <a:avLst/>
          </a:prstGeom>
          <a:noFill/>
          <a:ln w="28575">
            <a:gradFill>
              <a:gsLst>
                <a:gs pos="0">
                  <a:srgbClr val="007BD3"/>
                </a:gs>
                <a:gs pos="100000">
                  <a:srgbClr val="034373"/>
                </a:gs>
              </a:gsLst>
            </a:gradFill>
          </a:ln>
        </p:spPr>
      </p:pic>
      <p:sp>
        <p:nvSpPr>
          <p:cNvPr id="10" name="矩形 1"/>
          <p:cNvSpPr/>
          <p:nvPr/>
        </p:nvSpPr>
        <p:spPr>
          <a:xfrm>
            <a:off x="4643120" y="4443730"/>
            <a:ext cx="4032885" cy="583565"/>
          </a:xfrm>
          <a:prstGeom prst="rect">
            <a:avLst/>
          </a:prstGeom>
          <a:solidFill>
            <a:srgbClr val="FFC000"/>
          </a:solidFill>
          <a:ln w="9525">
            <a:noFill/>
          </a:ln>
        </p:spPr>
        <p:txBody>
          <a:bodyPr wrap="square">
            <a:spAutoFit/>
          </a:bodyPr>
          <a:lstStyle/>
          <a:p>
            <a:r>
              <a:rPr altLang="zh-CN" sz="1600" dirty="0">
                <a:cs typeface="Calibri" panose="020F0502020204030204" pitchFamily="34" charset="0"/>
              </a:rPr>
              <a:t>Information management system for parasitic disease control</a:t>
            </a:r>
            <a:r>
              <a:rPr lang="en-US" sz="1600" dirty="0">
                <a:cs typeface="Calibri" panose="020F0502020204030204" pitchFamily="34" charset="0"/>
              </a:rPr>
              <a:t> (2011): malaria subsystem</a:t>
            </a:r>
          </a:p>
        </p:txBody>
      </p:sp>
      <p:sp>
        <p:nvSpPr>
          <p:cNvPr id="11" name="矩形 2"/>
          <p:cNvSpPr/>
          <p:nvPr/>
        </p:nvSpPr>
        <p:spPr>
          <a:xfrm>
            <a:off x="179705" y="4443730"/>
            <a:ext cx="3744595" cy="583565"/>
          </a:xfrm>
          <a:prstGeom prst="rect">
            <a:avLst/>
          </a:prstGeom>
          <a:solidFill>
            <a:srgbClr val="FFC000"/>
          </a:solidFill>
          <a:ln w="9525">
            <a:noFill/>
          </a:ln>
        </p:spPr>
        <p:txBody>
          <a:bodyPr wrap="square">
            <a:spAutoFit/>
          </a:bodyPr>
          <a:lstStyle/>
          <a:p>
            <a:r>
              <a:rPr lang="en-US" altLang="zh-CN" sz="1600" dirty="0">
                <a:solidFill>
                  <a:srgbClr val="000000"/>
                </a:solidFill>
                <a:latin typeface="Calibri" panose="020F0502020204030204" pitchFamily="34" charset="0"/>
                <a:sym typeface="+mn-ea"/>
              </a:rPr>
              <a:t>Chinese Information System for Disease Control and Prevention(CISDCP)  (2004)</a:t>
            </a:r>
          </a:p>
        </p:txBody>
      </p:sp>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pic>
        <p:nvPicPr>
          <p:cNvPr id="9" name="图片 8"/>
          <p:cNvPicPr>
            <a:picLocks noChangeAspect="1"/>
          </p:cNvPicPr>
          <p:nvPr/>
        </p:nvPicPr>
        <p:blipFill>
          <a:blip r:embed="rId4"/>
          <a:stretch>
            <a:fillRect/>
          </a:stretch>
        </p:blipFill>
        <p:spPr>
          <a:xfrm>
            <a:off x="4140200" y="1246505"/>
            <a:ext cx="4848225" cy="30956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2165" y="1212850"/>
            <a:ext cx="2950845" cy="2086610"/>
          </a:xfrm>
          <a:prstGeom prst="rect">
            <a:avLst/>
          </a:prstGeom>
        </p:spPr>
      </p:pic>
      <p:graphicFrame>
        <p:nvGraphicFramePr>
          <p:cNvPr id="9" name="表格 8"/>
          <p:cNvGraphicFramePr>
            <a:graphicFrameLocks noGrp="1"/>
          </p:cNvGraphicFramePr>
          <p:nvPr>
            <p:custDataLst>
              <p:tags r:id="rId1"/>
            </p:custDataLst>
          </p:nvPr>
        </p:nvGraphicFramePr>
        <p:xfrm>
          <a:off x="179584" y="3372007"/>
          <a:ext cx="3951605" cy="1660525"/>
        </p:xfrm>
        <a:graphic>
          <a:graphicData uri="http://schemas.openxmlformats.org/drawingml/2006/table">
            <a:tbl>
              <a:tblPr firstRow="1" bandRow="1">
                <a:tableStyleId>{5C22544A-7EE6-4342-B048-85BDC9FD1C3A}</a:tableStyleId>
              </a:tblPr>
              <a:tblGrid>
                <a:gridCol w="1068070">
                  <a:extLst>
                    <a:ext uri="{9D8B030D-6E8A-4147-A177-3AD203B41FA5}">
                      <a16:colId xmlns:a16="http://schemas.microsoft.com/office/drawing/2014/main" val="20000"/>
                    </a:ext>
                  </a:extLst>
                </a:gridCol>
                <a:gridCol w="2883535">
                  <a:extLst>
                    <a:ext uri="{9D8B030D-6E8A-4147-A177-3AD203B41FA5}">
                      <a16:colId xmlns:a16="http://schemas.microsoft.com/office/drawing/2014/main" val="20001"/>
                    </a:ext>
                  </a:extLst>
                </a:gridCol>
              </a:tblGrid>
              <a:tr h="288925">
                <a:tc>
                  <a:txBody>
                    <a:bodyPr/>
                    <a:lstStyle/>
                    <a:p>
                      <a:pPr algn="ctr">
                        <a:lnSpc>
                          <a:spcPct val="100000"/>
                        </a:lnSpc>
                      </a:pPr>
                      <a:r>
                        <a:rPr lang="en-US" altLang="zh-CN" sz="1200" dirty="0">
                          <a:solidFill>
                            <a:schemeClr val="tx1"/>
                          </a:solidFill>
                          <a:latin typeface="Calibri" panose="020F0502020204030204" pitchFamily="34" charset="0"/>
                          <a:ea typeface="黑体" panose="02010609060101010101" charset="-122"/>
                          <a:cs typeface="Calibri" panose="020F0502020204030204" pitchFamily="34" charset="0"/>
                        </a:rPr>
                        <a:t>Time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CN" sz="1200" dirty="0">
                          <a:solidFill>
                            <a:schemeClr val="tx1"/>
                          </a:solidFill>
                          <a:latin typeface="Calibri" panose="020F0502020204030204" pitchFamily="34" charset="0"/>
                          <a:ea typeface="黑体" panose="02010609060101010101" charset="-122"/>
                          <a:cs typeface="Calibri" panose="020F0502020204030204" pitchFamily="34" charset="0"/>
                        </a:rPr>
                        <a:t>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algn="ctr">
                        <a:lnSpc>
                          <a:spcPct val="100000"/>
                        </a:lnSpc>
                      </a:pPr>
                      <a:r>
                        <a:rPr lang="en-US" altLang="zh-CN" sz="1200" dirty="0">
                          <a:solidFill>
                            <a:schemeClr val="tx1"/>
                          </a:solidFill>
                          <a:latin typeface="黑体" panose="02010609060101010101" charset="-122"/>
                          <a:ea typeface="黑体" panose="02010609060101010101" charset="-122"/>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lang="en-US" altLang="zh-CN" sz="1200" b="0" i="0" u="none" strike="noStrike" baseline="0" dirty="0">
                          <a:solidFill>
                            <a:srgbClr val="000000"/>
                          </a:solidFill>
                          <a:latin typeface="Calibri" panose="020F0502020204030204" pitchFamily="34" charset="0"/>
                        </a:rPr>
                        <a:t>all malaria cases must be reported to the CISDCP </a:t>
                      </a:r>
                      <a:r>
                        <a:rPr lang="en-US" altLang="zh-CN" sz="1200" dirty="0">
                          <a:solidFill>
                            <a:srgbClr val="000000"/>
                          </a:solidFill>
                          <a:latin typeface="Calibri" panose="020F0502020204030204" pitchFamily="34" charset="0"/>
                          <a:sym typeface="+mn-ea"/>
                        </a:rPr>
                        <a:t>within one day (24 hours)</a:t>
                      </a:r>
                      <a:endParaRPr lang="en-US" altLang="zh-CN" sz="1200" dirty="0">
                        <a:solidFill>
                          <a:srgbClr val="000000"/>
                        </a:solidFill>
                        <a:latin typeface="Calibri" panose="020F0502020204030204" pitchFamily="34" charset="0"/>
                        <a:ea typeface="黑体" panose="02010609060101010101"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lnSpc>
                          <a:spcPct val="100000"/>
                        </a:lnSpc>
                      </a:pPr>
                      <a:r>
                        <a:rPr lang="en-US" altLang="zh-CN" sz="1200" dirty="0">
                          <a:solidFill>
                            <a:schemeClr val="tx1"/>
                          </a:solidFill>
                          <a:latin typeface="黑体" panose="02010609060101010101" charset="-122"/>
                          <a:ea typeface="黑体" panose="02010609060101010101" charset="-122"/>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altLang="zh-CN" sz="1200" b="0" i="0" u="none" strike="noStrike" baseline="0" dirty="0">
                          <a:solidFill>
                            <a:srgbClr val="000000"/>
                          </a:solidFill>
                          <a:latin typeface="Calibri" panose="020F0502020204030204" pitchFamily="34" charset="0"/>
                        </a:rPr>
                        <a:t>the </a:t>
                      </a:r>
                      <a:r>
                        <a:rPr lang="en-US" altLang="zh-CN" sz="1200" b="0" i="0" u="none" strike="noStrike" baseline="0" dirty="0">
                          <a:latin typeface="Calibri" panose="020F0502020204030204" pitchFamily="34" charset="0"/>
                        </a:rPr>
                        <a:t>completion of case confirmation and epidemiology investigation within 3 days</a:t>
                      </a:r>
                      <a:endParaRPr lang="en-US" altLang="zh-CN" sz="1200" b="0" i="0" u="none" strike="noStrike" baseline="0" dirty="0">
                        <a:solidFill>
                          <a:schemeClr val="tx1"/>
                        </a:solidFill>
                        <a:latin typeface="Calibri" panose="020F0502020204030204" pitchFamily="34" charset="0"/>
                        <a:ea typeface="黑体" panose="0201060906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lnSpc>
                          <a:spcPct val="100000"/>
                        </a:lnSpc>
                      </a:pPr>
                      <a:r>
                        <a:rPr lang="en-US" altLang="zh-CN" sz="1200" dirty="0">
                          <a:solidFill>
                            <a:schemeClr val="tx1"/>
                          </a:solidFill>
                          <a:latin typeface="黑体" panose="02010609060101010101" charset="-122"/>
                          <a:ea typeface="黑体" panose="02010609060101010101" charset="-122"/>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lang="en-US" altLang="zh-CN" sz="1200" b="0" i="0" u="none" strike="noStrike" baseline="0" dirty="0">
                          <a:solidFill>
                            <a:srgbClr val="000000"/>
                          </a:solidFill>
                          <a:latin typeface="Calibri" panose="020F0502020204030204" pitchFamily="34" charset="0"/>
                        </a:rPr>
                        <a:t>the foci investigation and reponse completed </a:t>
                      </a:r>
                      <a:r>
                        <a:rPr lang="en-US" altLang="zh-CN" sz="1200" dirty="0">
                          <a:solidFill>
                            <a:srgbClr val="000000"/>
                          </a:solidFill>
                          <a:latin typeface="Calibri" panose="020F0502020204030204" pitchFamily="34" charset="0"/>
                          <a:sym typeface="+mn-ea"/>
                        </a:rPr>
                        <a:t>within 7 days</a:t>
                      </a:r>
                      <a:endParaRPr lang="en-US" altLang="zh-CN" sz="1200" dirty="0">
                        <a:solidFill>
                          <a:srgbClr val="000000"/>
                        </a:solidFill>
                        <a:latin typeface="Calibri" panose="020F0502020204030204" pitchFamily="34" charset="0"/>
                        <a:ea typeface="黑体" panose="02010609060101010101"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标题 1"/>
          <p:cNvSpPr>
            <a:spLocks noGrp="1"/>
          </p:cNvSpPr>
          <p:nvPr>
            <p:ph type="title"/>
          </p:nvPr>
        </p:nvSpPr>
        <p:spPr>
          <a:xfrm>
            <a:off x="107504" y="340008"/>
            <a:ext cx="8928992" cy="1143000"/>
          </a:xfrm>
        </p:spPr>
        <p:txBody>
          <a:bodyPr vert="horz" wrap="square" lIns="91440" tIns="45720" rIns="91440" bIns="45720" anchor="ctr" anchorCtr="0"/>
          <a:lstStyle/>
          <a:p>
            <a:pPr lvl="0"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“1-3-7” approach</a:t>
            </a:r>
            <a:endParaRPr lang="zh-CN" altLang="en-US" sz="1600" b="1" dirty="0">
              <a:solidFill>
                <a:srgbClr val="0070C0"/>
              </a:solidFill>
              <a:latin typeface="Times New Roman" panose="02020603050405020304" pitchFamily="18" charset="0"/>
              <a:ea typeface="黑体" panose="02010609060101010101" charset="-122"/>
              <a:cs typeface="Times New Roman" panose="02020603050405020304" pitchFamily="18" charset="0"/>
            </a:endParaRPr>
          </a:p>
        </p:txBody>
      </p:sp>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
        <p:nvSpPr>
          <p:cNvPr id="2" name="右箭头 1"/>
          <p:cNvSpPr/>
          <p:nvPr/>
        </p:nvSpPr>
        <p:spPr>
          <a:xfrm>
            <a:off x="4211960" y="1635899"/>
            <a:ext cx="360040" cy="324036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p:cNvGraphicFramePr>
            <a:graphicFrameLocks noGrp="1"/>
          </p:cNvGraphicFramePr>
          <p:nvPr>
            <p:custDataLst>
              <p:tags r:id="rId2"/>
            </p:custDataLst>
          </p:nvPr>
        </p:nvGraphicFramePr>
        <p:xfrm>
          <a:off x="4695519" y="1698134"/>
          <a:ext cx="4161790" cy="3035664"/>
        </p:xfrm>
        <a:graphic>
          <a:graphicData uri="http://schemas.openxmlformats.org/drawingml/2006/table">
            <a:tbl>
              <a:tblPr firstRow="1" firstCol="1" bandRow="1"/>
              <a:tblGrid>
                <a:gridCol w="50800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843915">
                  <a:extLst>
                    <a:ext uri="{9D8B030D-6E8A-4147-A177-3AD203B41FA5}">
                      <a16:colId xmlns:a16="http://schemas.microsoft.com/office/drawing/2014/main" val="20002"/>
                    </a:ext>
                  </a:extLst>
                </a:gridCol>
                <a:gridCol w="908685">
                  <a:extLst>
                    <a:ext uri="{9D8B030D-6E8A-4147-A177-3AD203B41FA5}">
                      <a16:colId xmlns:a16="http://schemas.microsoft.com/office/drawing/2014/main" val="20003"/>
                    </a:ext>
                  </a:extLst>
                </a:gridCol>
                <a:gridCol w="1261110">
                  <a:extLst>
                    <a:ext uri="{9D8B030D-6E8A-4147-A177-3AD203B41FA5}">
                      <a16:colId xmlns:a16="http://schemas.microsoft.com/office/drawing/2014/main" val="20004"/>
                    </a:ext>
                  </a:extLst>
                </a:gridCol>
              </a:tblGrid>
              <a:tr h="635979">
                <a:tc>
                  <a:txBody>
                    <a:bodyPr/>
                    <a:lstStyle/>
                    <a:p>
                      <a:pPr algn="ctr" fontAlgn="ctr">
                        <a:lnSpc>
                          <a:spcPct val="115000"/>
                        </a:lnSpc>
                        <a:spcAft>
                          <a:spcPts val="0"/>
                        </a:spcAft>
                      </a:pPr>
                      <a:r>
                        <a:rPr lang="en-US" altLang="zh-CN" sz="1200" b="1" dirty="0">
                          <a:effectLst/>
                          <a:latin typeface="Times New Roman" panose="02020603050405020304" pitchFamily="18" charset="0"/>
                          <a:ea typeface="宋体" panose="02010600030101010101" pitchFamily="2" charset="-122"/>
                          <a:cs typeface="Times New Roman" panose="02020603050405020304" pitchFamily="18" charset="0"/>
                        </a:rPr>
                        <a:t>Year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lnSpc>
                          <a:spcPct val="115000"/>
                        </a:lnSpc>
                        <a:spcAft>
                          <a:spcPts val="0"/>
                        </a:spcAft>
                      </a:pPr>
                      <a:r>
                        <a:rPr lang="en-US" altLang="zh-CN" sz="12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Case number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lnSpc>
                          <a:spcPct val="115000"/>
                        </a:lnSpc>
                        <a:spcAft>
                          <a:spcPts val="0"/>
                        </a:spcAft>
                      </a:pPr>
                      <a:r>
                        <a:rPr lang="en-US" sz="12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rate of case reporting in 24h (</a:t>
                      </a:r>
                      <a:r>
                        <a:rPr lang="en-US" sz="1200" b="1"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lnSpc>
                          <a:spcPct val="115000"/>
                        </a:lnSpc>
                        <a:spcAft>
                          <a:spcPts val="0"/>
                        </a:spcAft>
                      </a:pPr>
                      <a:r>
                        <a:rPr lang="en-US" sz="1200" b="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rate of case investigation in 3 days </a:t>
                      </a:r>
                      <a:r>
                        <a:rPr lang="en-US" sz="12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lnSpc>
                          <a:spcPct val="115000"/>
                        </a:lnSpc>
                        <a:spcAft>
                          <a:spcPts val="0"/>
                        </a:spcAft>
                      </a:pPr>
                      <a:r>
                        <a:rPr lang="en-US" sz="12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foci ivestigation and response in 7 days </a:t>
                      </a:r>
                      <a:r>
                        <a:rPr lang="en-US" sz="1200" b="1"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99340">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4137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96.9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87.9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297">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3081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88.4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95.0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8385">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3277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99.8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95.9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9819">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98.5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89.9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8862">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2861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83.7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93.4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9819">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93.0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95.8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8862">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97.9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pPr>
                      <a:r>
                        <a:rPr lang="en-US" sz="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97.1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9819">
                <a:tc>
                  <a:txBody>
                    <a:bodyPr/>
                    <a:lstStyle/>
                    <a:p>
                      <a:pPr algn="ctr" fontAlgn="ctr">
                        <a:lnSpc>
                          <a:spcPct val="115000"/>
                        </a:lnSpc>
                        <a:spcAft>
                          <a:spcPts val="0"/>
                        </a:spcAft>
                        <a:buNone/>
                      </a:pP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None/>
                      </a:pP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1086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ClrTx/>
                        <a:buSzTx/>
                        <a:buFontTx/>
                        <a:buNone/>
                      </a:pPr>
                      <a:r>
                        <a:rPr lang="en-US" sz="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None/>
                      </a:pP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97.8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Aft>
                          <a:spcPts val="0"/>
                        </a:spcAft>
                        <a:buNone/>
                      </a:pP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文本框 10"/>
          <p:cNvSpPr txBox="1"/>
          <p:nvPr/>
        </p:nvSpPr>
        <p:spPr>
          <a:xfrm>
            <a:off x="1115616" y="682723"/>
            <a:ext cx="7074786" cy="646331"/>
          </a:xfrm>
          <a:prstGeom prst="rect">
            <a:avLst/>
          </a:prstGeom>
          <a:noFill/>
          <a:ln w="9525">
            <a:noFill/>
          </a:ln>
        </p:spPr>
        <p:txBody>
          <a:bodyPr wrap="square">
            <a:spAutoFit/>
          </a:bodyPr>
          <a:lstStyle/>
          <a:p>
            <a:pPr algn="ctr"/>
            <a:r>
              <a:rPr lang="en-US" altLang="zh-CN" sz="3600" b="1" dirty="0">
                <a:solidFill>
                  <a:srgbClr val="0070C0"/>
                </a:solidFill>
                <a:latin typeface="Times New Roman" panose="02020603050405020304" pitchFamily="18" charset="0"/>
                <a:ea typeface="黑体" panose="02010609060101010101" charset="-122"/>
                <a:cs typeface="Times New Roman" panose="02020603050405020304" pitchFamily="18" charset="0"/>
              </a:rPr>
              <a:t>Summary of cases (2011-2020)</a:t>
            </a:r>
            <a:endParaRPr lang="zh-CN" altLang="en-US" sz="3600" b="1" dirty="0">
              <a:solidFill>
                <a:srgbClr val="0070C0"/>
              </a:solidFill>
              <a:latin typeface="Times New Roman" panose="02020603050405020304" pitchFamily="18" charset="0"/>
              <a:ea typeface="黑体" panose="02010609060101010101" charset="-122"/>
              <a:cs typeface="Times New Roman" panose="02020603050405020304" pitchFamily="18" charset="0"/>
            </a:endParaRPr>
          </a:p>
        </p:txBody>
      </p:sp>
      <p:pic>
        <p:nvPicPr>
          <p:cNvPr id="9" name="图片 8" descr="未标题-1"/>
          <p:cNvPicPr>
            <a:picLocks noChangeAspect="1"/>
          </p:cNvPicPr>
          <p:nvPr/>
        </p:nvPicPr>
        <p:blipFill>
          <a:blip r:embed="rId3"/>
          <a:stretch>
            <a:fillRect/>
          </a:stretch>
        </p:blipFill>
        <p:spPr>
          <a:xfrm>
            <a:off x="323528" y="1491630"/>
            <a:ext cx="4064874" cy="2520000"/>
          </a:xfrm>
          <a:prstGeom prst="rect">
            <a:avLst/>
          </a:prstGeom>
          <a:ln>
            <a:solidFill>
              <a:srgbClr val="002060"/>
            </a:solidFill>
          </a:ln>
        </p:spPr>
      </p:pic>
      <p:sp>
        <p:nvSpPr>
          <p:cNvPr id="11" name="矩形 10"/>
          <p:cNvSpPr/>
          <p:nvPr/>
        </p:nvSpPr>
        <p:spPr>
          <a:xfrm>
            <a:off x="4793944" y="4227934"/>
            <a:ext cx="4350056" cy="829945"/>
          </a:xfrm>
          <a:prstGeom prst="rect">
            <a:avLst/>
          </a:prstGeom>
        </p:spPr>
        <p:txBody>
          <a:bodyPr wrap="square">
            <a:spAutoFit/>
          </a:bodyPr>
          <a:lstStyle/>
          <a:p>
            <a:pPr marL="285750" lvl="0" indent="-285750" fontAlgn="auto">
              <a:buFont typeface="Wingdings" panose="05000000000000000000" pitchFamily="2" charset="2"/>
              <a:buChar char="u"/>
              <a:defRPr/>
            </a:pPr>
            <a:r>
              <a:rPr lang="en-US" altLang="zh-CN" sz="1200" b="1" dirty="0">
                <a:latin typeface="Times New Roman" panose="02020603050405020304" pitchFamily="18" charset="0"/>
                <a:cs typeface="Times New Roman" panose="02020603050405020304" pitchFamily="18" charset="0"/>
              </a:rPr>
              <a:t>Clinical cases</a:t>
            </a:r>
            <a:r>
              <a:rPr lang="en-US" altLang="zh-CN" sz="1200" dirty="0">
                <a:latin typeface="Times New Roman" panose="02020603050405020304" pitchFamily="18" charset="0"/>
                <a:cs typeface="Times New Roman" panose="02020603050405020304" pitchFamily="18" charset="0"/>
              </a:rPr>
              <a:t> of 1223 </a:t>
            </a:r>
            <a:r>
              <a:rPr lang="en-US" altLang="zh-CN" sz="1200" dirty="0">
                <a:latin typeface="Times New Roman" panose="02020603050405020304" pitchFamily="18" charset="0"/>
                <a:cs typeface="Times New Roman" panose="02020603050405020304" pitchFamily="18" charset="0"/>
                <a:sym typeface="+mn-ea"/>
              </a:rPr>
              <a:t>.</a:t>
            </a:r>
          </a:p>
          <a:p>
            <a:pPr marL="285750" lvl="0" indent="-285750" fontAlgn="auto">
              <a:buFont typeface="Wingdings" panose="05000000000000000000" pitchFamily="2" charset="2"/>
              <a:buChar char="u"/>
              <a:defRPr/>
            </a:pPr>
            <a:r>
              <a:rPr lang="en-US" altLang="zh-CN" sz="1200" b="1" dirty="0">
                <a:latin typeface="Times New Roman" panose="02020603050405020304" pitchFamily="18" charset="0"/>
                <a:cs typeface="Times New Roman" panose="02020603050405020304" pitchFamily="18" charset="0"/>
              </a:rPr>
              <a:t>Confirmed cases</a:t>
            </a:r>
            <a:r>
              <a:rPr lang="en-US" altLang="zh-CN" sz="1200" dirty="0">
                <a:latin typeface="Times New Roman" panose="02020603050405020304" pitchFamily="18" charset="0"/>
                <a:cs typeface="Times New Roman" panose="02020603050405020304" pitchFamily="18" charset="0"/>
              </a:rPr>
              <a:t> of 29055 including 17960 </a:t>
            </a:r>
            <a:r>
              <a:rPr lang="en-US" altLang="zh-CN" sz="1200" i="1" dirty="0">
                <a:latin typeface="Times New Roman" panose="02020603050405020304" pitchFamily="18" charset="0"/>
                <a:cs typeface="Times New Roman" panose="02020603050405020304" pitchFamily="18" charset="0"/>
              </a:rPr>
              <a:t>Pf </a:t>
            </a:r>
            <a:r>
              <a:rPr lang="en-US" altLang="zh-CN" sz="1200" dirty="0">
                <a:latin typeface="Times New Roman" panose="02020603050405020304" pitchFamily="18" charset="0"/>
                <a:cs typeface="Times New Roman" panose="02020603050405020304" pitchFamily="18" charset="0"/>
              </a:rPr>
              <a:t>cases, 7818 </a:t>
            </a:r>
            <a:r>
              <a:rPr lang="en-US" altLang="zh-CN" sz="1200" i="1" dirty="0">
                <a:latin typeface="Times New Roman" panose="02020603050405020304" pitchFamily="18" charset="0"/>
                <a:cs typeface="Times New Roman" panose="02020603050405020304" pitchFamily="18" charset="0"/>
              </a:rPr>
              <a:t>Pv</a:t>
            </a:r>
            <a:r>
              <a:rPr lang="en-US" altLang="zh-CN" sz="1200" dirty="0">
                <a:latin typeface="Times New Roman" panose="02020603050405020304" pitchFamily="18" charset="0"/>
                <a:cs typeface="Times New Roman" panose="02020603050405020304" pitchFamily="18" charset="0"/>
              </a:rPr>
              <a:t> cases, </a:t>
            </a:r>
            <a:r>
              <a:rPr lang="en-US" altLang="zh-CN" sz="1200" dirty="0">
                <a:latin typeface="Times New Roman" panose="02020603050405020304" pitchFamily="18" charset="0"/>
                <a:cs typeface="Times New Roman" panose="02020603050405020304" pitchFamily="18" charset="0"/>
                <a:sym typeface="+mn-ea"/>
              </a:rPr>
              <a:t>2257 </a:t>
            </a:r>
            <a:r>
              <a:rPr lang="en-US" altLang="zh-CN" sz="1200" i="1" dirty="0">
                <a:latin typeface="Times New Roman" panose="02020603050405020304" pitchFamily="18" charset="0"/>
                <a:cs typeface="Times New Roman" panose="02020603050405020304" pitchFamily="18" charset="0"/>
                <a:sym typeface="+mn-ea"/>
              </a:rPr>
              <a:t>P. o</a:t>
            </a:r>
            <a:r>
              <a:rPr lang="en-US" altLang="zh-CN" sz="1200" dirty="0">
                <a:latin typeface="Times New Roman" panose="02020603050405020304" pitchFamily="18" charset="0"/>
                <a:cs typeface="Times New Roman" panose="02020603050405020304" pitchFamily="18" charset="0"/>
                <a:sym typeface="+mn-ea"/>
              </a:rPr>
              <a:t> cases, </a:t>
            </a:r>
            <a:r>
              <a:rPr lang="en-US" altLang="zh-CN" sz="1200" dirty="0">
                <a:latin typeface="Times New Roman" panose="02020603050405020304" pitchFamily="18" charset="0"/>
                <a:cs typeface="Times New Roman" panose="02020603050405020304" pitchFamily="18" charset="0"/>
              </a:rPr>
              <a:t>558 Pm cases, 374 mix infected cases, 2 </a:t>
            </a:r>
            <a:r>
              <a:rPr lang="en-US" altLang="zh-CN" sz="1200" i="1" dirty="0">
                <a:latin typeface="Times New Roman" panose="02020603050405020304" pitchFamily="18" charset="0"/>
                <a:cs typeface="Times New Roman" panose="02020603050405020304" pitchFamily="18" charset="0"/>
              </a:rPr>
              <a:t>Pk</a:t>
            </a:r>
            <a:r>
              <a:rPr lang="en-US" altLang="zh-CN" sz="1200" dirty="0">
                <a:latin typeface="Times New Roman" panose="02020603050405020304" pitchFamily="18" charset="0"/>
                <a:cs typeface="Times New Roman" panose="02020603050405020304" pitchFamily="18" charset="0"/>
              </a:rPr>
              <a:t> cases and 86 unclassified cases.</a:t>
            </a:r>
            <a:endParaRPr lang="zh-CN" altLang="en-US" sz="1400" dirty="0">
              <a:latin typeface="Times New Roman" panose="02020603050405020304" pitchFamily="18" charset="0"/>
              <a:cs typeface="Times New Roman" panose="02020603050405020304" pitchFamily="18" charset="0"/>
            </a:endParaRPr>
          </a:p>
        </p:txBody>
      </p:sp>
      <p:sp>
        <p:nvSpPr>
          <p:cNvPr id="12" name="矩形 11"/>
          <p:cNvSpPr/>
          <p:nvPr/>
        </p:nvSpPr>
        <p:spPr>
          <a:xfrm>
            <a:off x="179705" y="4260850"/>
            <a:ext cx="4543425" cy="645160"/>
          </a:xfrm>
          <a:prstGeom prst="rect">
            <a:avLst/>
          </a:prstGeom>
        </p:spPr>
        <p:txBody>
          <a:bodyPr wrap="square">
            <a:spAutoFit/>
          </a:bodyPr>
          <a:lstStyle/>
          <a:p>
            <a:pPr marL="285750" indent="-285750">
              <a:buFont typeface="Wingdings" panose="05000000000000000000" pitchFamily="2" charset="2"/>
              <a:buChar char="u"/>
            </a:pPr>
            <a:r>
              <a:rPr lang="en-US" altLang="zh-CN" sz="1200" dirty="0">
                <a:latin typeface="Times New Roman" panose="02020603050405020304" pitchFamily="18" charset="0"/>
                <a:cs typeface="Times New Roman" panose="02020603050405020304" pitchFamily="18" charset="0"/>
              </a:rPr>
              <a:t>A total of 30278 cases were reported. </a:t>
            </a:r>
          </a:p>
          <a:p>
            <a:pPr marL="285750" indent="-285750">
              <a:buFont typeface="Wingdings" panose="05000000000000000000" pitchFamily="2" charset="2"/>
              <a:buChar char="u"/>
            </a:pPr>
            <a:r>
              <a:rPr lang="en-US" altLang="en-GB" sz="1200" dirty="0">
                <a:latin typeface="Times New Roman" panose="02020603050405020304" pitchFamily="18" charset="0"/>
                <a:cs typeface="Times New Roman" panose="02020603050405020304" pitchFamily="18" charset="0"/>
              </a:rPr>
              <a:t>1</a:t>
            </a:r>
            <a:r>
              <a:rPr lang="en-GB" altLang="zh-CN" sz="1200" dirty="0">
                <a:latin typeface="Times New Roman" panose="02020603050405020304" pitchFamily="18" charset="0"/>
                <a:cs typeface="Times New Roman" panose="02020603050405020304" pitchFamily="18" charset="0"/>
              </a:rPr>
              <a:t>732 </a:t>
            </a:r>
            <a:r>
              <a:rPr lang="en-GB" altLang="zh-CN" sz="1200" b="1" dirty="0">
                <a:latin typeface="Times New Roman" panose="02020603050405020304" pitchFamily="18" charset="0"/>
                <a:cs typeface="Times New Roman" panose="02020603050405020304" pitchFamily="18" charset="0"/>
              </a:rPr>
              <a:t>indigenous cases</a:t>
            </a:r>
            <a:r>
              <a:rPr lang="en-GB" altLang="zh-CN" sz="1200" dirty="0">
                <a:latin typeface="Times New Roman" panose="02020603050405020304" pitchFamily="18" charset="0"/>
                <a:cs typeface="Times New Roman" panose="02020603050405020304" pitchFamily="18" charset="0"/>
              </a:rPr>
              <a:t>, 28173 </a:t>
            </a:r>
            <a:r>
              <a:rPr lang="en-GB" altLang="zh-CN" sz="1200" b="1" dirty="0">
                <a:latin typeface="Times New Roman" panose="02020603050405020304" pitchFamily="18" charset="0"/>
                <a:cs typeface="Times New Roman" panose="02020603050405020304" pitchFamily="18" charset="0"/>
              </a:rPr>
              <a:t>imported cases</a:t>
            </a:r>
            <a:r>
              <a:rPr lang="en-GB" altLang="zh-CN" sz="1200" dirty="0">
                <a:latin typeface="Times New Roman" panose="02020603050405020304" pitchFamily="18" charset="0"/>
                <a:cs typeface="Times New Roman" panose="02020603050405020304" pitchFamily="18" charset="0"/>
              </a:rPr>
              <a:t>,  9 </a:t>
            </a:r>
            <a:r>
              <a:rPr lang="en-US" altLang="en-GB" sz="1200" b="1" dirty="0">
                <a:latin typeface="Times New Roman" panose="02020603050405020304" pitchFamily="18" charset="0"/>
                <a:cs typeface="Times New Roman" panose="02020603050405020304" pitchFamily="18" charset="0"/>
              </a:rPr>
              <a:t>induced</a:t>
            </a:r>
            <a:r>
              <a:rPr lang="en-GB" altLang="zh-CN" sz="1200" b="1" dirty="0">
                <a:latin typeface="Times New Roman" panose="02020603050405020304" pitchFamily="18" charset="0"/>
                <a:cs typeface="Times New Roman" panose="02020603050405020304" pitchFamily="18" charset="0"/>
              </a:rPr>
              <a:t> cases</a:t>
            </a:r>
            <a:r>
              <a:rPr lang="en-US" altLang="en-GB" sz="1200" b="1" dirty="0">
                <a:latin typeface="Times New Roman" panose="02020603050405020304" pitchFamily="18" charset="0"/>
                <a:cs typeface="Times New Roman" panose="02020603050405020304" pitchFamily="18" charset="0"/>
              </a:rPr>
              <a:t>, </a:t>
            </a:r>
            <a:r>
              <a:rPr lang="en-US" altLang="en-GB" sz="1200" dirty="0">
                <a:latin typeface="Times New Roman" panose="02020603050405020304" pitchFamily="18" charset="0"/>
                <a:cs typeface="Times New Roman" panose="02020603050405020304" pitchFamily="18" charset="0"/>
              </a:rPr>
              <a:t>5 </a:t>
            </a:r>
            <a:r>
              <a:rPr lang="en-US" altLang="en-GB" sz="1200" b="1" dirty="0">
                <a:latin typeface="Times New Roman" panose="02020603050405020304" pitchFamily="18" charset="0"/>
                <a:cs typeface="Times New Roman" panose="02020603050405020304" pitchFamily="18" charset="0"/>
              </a:rPr>
              <a:t>long incubation cases</a:t>
            </a:r>
            <a:r>
              <a:rPr lang="en-GB" altLang="zh-CN" sz="1200" dirty="0">
                <a:latin typeface="Times New Roman" panose="02020603050405020304" pitchFamily="18" charset="0"/>
                <a:cs typeface="Times New Roman" panose="02020603050405020304" pitchFamily="18" charset="0"/>
              </a:rPr>
              <a:t> and 4 </a:t>
            </a:r>
            <a:r>
              <a:rPr lang="en-US" altLang="zh-CN" sz="1200" b="1" dirty="0">
                <a:latin typeface="Times New Roman" panose="02020603050405020304" pitchFamily="18" charset="0"/>
                <a:cs typeface="Times New Roman" panose="02020603050405020304" pitchFamily="18" charset="0"/>
              </a:rPr>
              <a:t>introduced cases</a:t>
            </a:r>
          </a:p>
        </p:txBody>
      </p:sp>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pic>
        <p:nvPicPr>
          <p:cNvPr id="2" name="图片 1"/>
          <p:cNvPicPr>
            <a:picLocks noChangeAspect="1"/>
          </p:cNvPicPr>
          <p:nvPr/>
        </p:nvPicPr>
        <p:blipFill>
          <a:blip r:embed="rId4" cstate="print">
            <a:extLst>
              <a:ext uri="{28A0092B-C50C-407E-A947-70E740481C1C}">
                <a14:useLocalDpi xmlns:a14="http://schemas.microsoft.com/office/drawing/2010/main"/>
              </a:ext>
            </a:extLst>
          </a:blip>
          <a:srcRect l="6889" t="2025" r="7407" b="22238"/>
          <a:stretch>
            <a:fillRect/>
          </a:stretch>
        </p:blipFill>
        <p:spPr>
          <a:xfrm>
            <a:off x="5297170" y="1490980"/>
            <a:ext cx="3486150" cy="2518410"/>
          </a:xfrm>
          <a:prstGeom prst="rect">
            <a:avLst/>
          </a:prstGeom>
          <a:ln>
            <a:gradFill>
              <a:gsLst>
                <a:gs pos="0">
                  <a:srgbClr val="012D86"/>
                </a:gs>
                <a:gs pos="100000">
                  <a:srgbClr val="0E2557"/>
                </a:gs>
              </a:gsLst>
            </a:gra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a:xfrm>
            <a:off x="457200" y="525609"/>
            <a:ext cx="8229600" cy="857250"/>
          </a:xfrm>
        </p:spPr>
        <p:txBody>
          <a:bodyPr vert="horz" wrap="square" lIns="68580" tIns="34290" rIns="68580" bIns="34290" rtlCol="0" anchor="ctr" anchorCtr="0">
            <a:normAutofit/>
          </a:bodyPr>
          <a:lstStyle/>
          <a:p>
            <a:pPr algn="ctr" eaLnBrk="1" hangingPunct="1">
              <a:buNone/>
            </a:pP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Imported cases (2011-2020)</a:t>
            </a:r>
            <a:endParaRPr lang="zh-CN" altLang="en-US" b="1" dirty="0">
              <a:solidFill>
                <a:srgbClr val="0070C0"/>
              </a:solidFill>
              <a:latin typeface="Times New Roman" panose="02020603050405020304" pitchFamily="18" charset="0"/>
              <a:ea typeface="黑体" panose="02010609060101010101" charset="-122"/>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7584" y="1419622"/>
            <a:ext cx="3301335" cy="3240000"/>
          </a:xfrm>
          <a:prstGeom prst="rect">
            <a:avLst/>
          </a:prstGeom>
          <a:ln w="28575">
            <a:gradFill>
              <a:gsLst>
                <a:gs pos="0">
                  <a:srgbClr val="012D86"/>
                </a:gs>
                <a:gs pos="100000">
                  <a:srgbClr val="0E2557"/>
                </a:gs>
              </a:gsLst>
            </a:gradFill>
          </a:ln>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rcRect b="25344"/>
          <a:stretch>
            <a:fillRect/>
          </a:stretch>
        </p:blipFill>
        <p:spPr>
          <a:xfrm>
            <a:off x="5004048" y="1419622"/>
            <a:ext cx="3887640" cy="3240000"/>
          </a:xfrm>
          <a:prstGeom prst="rect">
            <a:avLst/>
          </a:prstGeom>
          <a:ln w="28575">
            <a:gradFill>
              <a:gsLst>
                <a:gs pos="0">
                  <a:srgbClr val="012D86"/>
                </a:gs>
                <a:gs pos="100000">
                  <a:srgbClr val="0E2557"/>
                </a:gs>
              </a:gsLst>
            </a:gradFill>
          </a:ln>
        </p:spPr>
      </p:pic>
      <p:sp>
        <p:nvSpPr>
          <p:cNvPr id="7"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2" y="1279979"/>
            <a:ext cx="3635644" cy="2355268"/>
          </a:xfrm>
          <a:prstGeom prst="rect">
            <a:avLst/>
          </a:prstGeom>
          <a:solidFill>
            <a:srgbClr val="1C6AA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sz="1400" dirty="0">
              <a:cs typeface="+mn-ea"/>
              <a:sym typeface="+mn-lt"/>
            </a:endParaRPr>
          </a:p>
        </p:txBody>
      </p:sp>
      <p:sp>
        <p:nvSpPr>
          <p:cNvPr id="6" name="MH_Others_2"/>
          <p:cNvSpPr txBox="1"/>
          <p:nvPr>
            <p:custDataLst>
              <p:tags r:id="rId1"/>
            </p:custDataLst>
          </p:nvPr>
        </p:nvSpPr>
        <p:spPr>
          <a:xfrm>
            <a:off x="-36512" y="2139702"/>
            <a:ext cx="3571108" cy="738664"/>
          </a:xfrm>
          <a:prstGeom prst="rect">
            <a:avLst/>
          </a:prstGeom>
          <a:noFill/>
        </p:spPr>
        <p:txBody>
          <a:bodyPr wrap="square" lIns="0" tIns="0" rIns="0" bIns="0">
            <a:spAutoFit/>
          </a:bodyPr>
          <a:lstStyle/>
          <a:p>
            <a:pPr algn="ctr">
              <a:defRPr/>
            </a:pPr>
            <a:r>
              <a:rPr lang="en-US" altLang="zh-CN" sz="4800" b="1" dirty="0">
                <a:solidFill>
                  <a:schemeClr val="bg1"/>
                </a:solidFill>
                <a:cs typeface="+mn-ea"/>
                <a:sym typeface="+mn-lt"/>
              </a:rPr>
              <a:t>CONTENTS</a:t>
            </a:r>
            <a:endParaRPr lang="zh-CN" altLang="en-US" sz="4800" b="1" dirty="0">
              <a:solidFill>
                <a:schemeClr val="bg1"/>
              </a:solidFill>
              <a:cs typeface="+mn-ea"/>
              <a:sym typeface="+mn-lt"/>
            </a:endParaRPr>
          </a:p>
        </p:txBody>
      </p:sp>
      <p:sp>
        <p:nvSpPr>
          <p:cNvPr id="7" name="MH_Entry_1"/>
          <p:cNvSpPr/>
          <p:nvPr>
            <p:custDataLst>
              <p:tags r:id="rId2"/>
            </p:custDataLst>
          </p:nvPr>
        </p:nvSpPr>
        <p:spPr>
          <a:xfrm>
            <a:off x="3923928" y="1034253"/>
            <a:ext cx="5040559" cy="52219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eaLnBrk="1" hangingPunct="1">
              <a:lnSpc>
                <a:spcPct val="200000"/>
              </a:lnSpc>
              <a:buFont typeface="Wingdings" panose="05000000000000000000" pitchFamily="2" charset="2"/>
              <a:buChar char="n"/>
            </a:pPr>
            <a:r>
              <a:rPr lang="en-US" altLang="zh-CN" sz="2000" b="1" dirty="0">
                <a:solidFill>
                  <a:srgbClr val="365F91"/>
                </a:solidFill>
                <a:latin typeface="Cambria" panose="02040503050406030204" pitchFamily="18" charset="0"/>
              </a:rPr>
              <a:t>Malaria epidemics and control</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
        <p:nvSpPr>
          <p:cNvPr id="8" name="MH_Entry_2"/>
          <p:cNvSpPr/>
          <p:nvPr>
            <p:custDataLst>
              <p:tags r:id="rId3"/>
            </p:custDataLst>
          </p:nvPr>
        </p:nvSpPr>
        <p:spPr>
          <a:xfrm>
            <a:off x="3923928" y="1816977"/>
            <a:ext cx="5040559" cy="868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eaLnBrk="1" hangingPunct="1">
              <a:lnSpc>
                <a:spcPct val="150000"/>
              </a:lnSpc>
              <a:buFont typeface="Wingdings" panose="05000000000000000000" pitchFamily="2" charset="2"/>
              <a:buChar char="n"/>
            </a:pPr>
            <a:r>
              <a:rPr lang="en-US" altLang="zh-CN" sz="2000" b="1" dirty="0">
                <a:solidFill>
                  <a:srgbClr val="365F91"/>
                </a:solidFill>
                <a:latin typeface="Cambria" panose="02040503050406030204" pitchFamily="18" charset="0"/>
              </a:rPr>
              <a:t>Malaria elimination  strategies and achievements</a:t>
            </a:r>
            <a:r>
              <a:rPr lang="zh-CN" altLang="en-US" sz="2000" dirty="0">
                <a:latin typeface="微软雅黑" panose="020B0503020204020204" pitchFamily="34" charset="-122"/>
                <a:ea typeface="微软雅黑" panose="020B0503020204020204" pitchFamily="34" charset="-122"/>
              </a:rPr>
              <a:t>与措施</a:t>
            </a:r>
          </a:p>
        </p:txBody>
      </p:sp>
      <p:sp>
        <p:nvSpPr>
          <p:cNvPr id="9" name="MH_Entry_3"/>
          <p:cNvSpPr/>
          <p:nvPr>
            <p:custDataLst>
              <p:tags r:id="rId4"/>
            </p:custDataLst>
          </p:nvPr>
        </p:nvSpPr>
        <p:spPr>
          <a:xfrm>
            <a:off x="3923928" y="2887654"/>
            <a:ext cx="5040559" cy="868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eaLnBrk="1" hangingPunct="1">
              <a:lnSpc>
                <a:spcPct val="150000"/>
              </a:lnSpc>
              <a:buFont typeface="Wingdings" panose="05000000000000000000" pitchFamily="2" charset="2"/>
              <a:buChar char="n"/>
            </a:pPr>
            <a:r>
              <a:rPr lang="en-US" altLang="zh-CN" sz="2000" b="1" dirty="0">
                <a:solidFill>
                  <a:srgbClr val="365F91"/>
                </a:solidFill>
                <a:latin typeface="Cambria" panose="02040503050406030204" pitchFamily="18" charset="0"/>
              </a:rPr>
              <a:t>Prevention of re-establishment of malaria transmission</a:t>
            </a:r>
            <a:endParaRPr lang="zh-CN" altLang="en-US" sz="2000" dirty="0">
              <a:solidFill>
                <a:srgbClr val="0070C0"/>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908638" y="4107921"/>
            <a:ext cx="723511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56" presetClass="entr" presetSubtype="0" fill="hold" grpId="0" nodeType="with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par>
                          <p:cTn id="19" fill="hold">
                            <p:stCondLst>
                              <p:cond delay="22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2700"/>
                            </p:stCondLst>
                            <p:childTnLst>
                              <p:par>
                                <p:cTn id="24" presetID="2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32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bldLvl="0" animBg="1"/>
      <p:bldP spid="8" grpId="0" bldLvl="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3"/>
          <p:cNvSpPr txBox="1"/>
          <p:nvPr/>
        </p:nvSpPr>
        <p:spPr>
          <a:xfrm>
            <a:off x="179512" y="624285"/>
            <a:ext cx="8496943" cy="646331"/>
          </a:xfrm>
          <a:prstGeom prst="rect">
            <a:avLst/>
          </a:prstGeom>
          <a:noFill/>
          <a:ln w="9525">
            <a:noFill/>
          </a:ln>
        </p:spPr>
        <p:txBody>
          <a:bodyPr wrap="square">
            <a:spAutoFit/>
          </a:bodyPr>
          <a:lstStyle/>
          <a:p>
            <a:pPr algn="ctr" defTabSz="457200">
              <a:buNone/>
            </a:pPr>
            <a:r>
              <a:rPr lang="en-US" altLang="zh-CN" sz="3600" b="1" dirty="0">
                <a:solidFill>
                  <a:srgbClr val="0070C0"/>
                </a:solidFill>
                <a:latin typeface="Times New Roman" panose="02020603050405020304" pitchFamily="18" charset="0"/>
                <a:ea typeface="黑体" panose="02010609060101010101" charset="-122"/>
                <a:cs typeface="Times New Roman" panose="02020603050405020304" pitchFamily="18" charset="0"/>
              </a:rPr>
              <a:t>1. Malaria diagnostic laboratory network</a:t>
            </a:r>
          </a:p>
        </p:txBody>
      </p:sp>
      <p:pic>
        <p:nvPicPr>
          <p:cNvPr id="36867" name="图片 3"/>
          <p:cNvPicPr>
            <a:picLocks noChangeAspect="1"/>
          </p:cNvPicPr>
          <p:nvPr/>
        </p:nvPicPr>
        <p:blipFill>
          <a:blip r:embed="rId3"/>
          <a:stretch>
            <a:fillRect/>
          </a:stretch>
        </p:blipFill>
        <p:spPr>
          <a:xfrm>
            <a:off x="252280" y="1281930"/>
            <a:ext cx="4937429" cy="2959442"/>
          </a:xfrm>
          <a:prstGeom prst="rect">
            <a:avLst/>
          </a:prstGeom>
          <a:noFill/>
          <a:ln w="9525">
            <a:noFill/>
          </a:ln>
        </p:spPr>
      </p:pic>
      <p:sp>
        <p:nvSpPr>
          <p:cNvPr id="5" name="矩形 4"/>
          <p:cNvSpPr/>
          <p:nvPr/>
        </p:nvSpPr>
        <p:spPr>
          <a:xfrm>
            <a:off x="5290713" y="4241449"/>
            <a:ext cx="3889800" cy="646331"/>
          </a:xfrm>
          <a:prstGeom prst="rect">
            <a:avLst/>
          </a:prstGeom>
        </p:spPr>
        <p:txBody>
          <a:bodyPr wrap="square">
            <a:spAutoFit/>
          </a:bodyPr>
          <a:lstStyle/>
          <a:p>
            <a:pPr lvl="0" defTabSz="457200" fontAlgn="auto">
              <a:spcBef>
                <a:spcPts val="0"/>
              </a:spcBef>
              <a:spcAft>
                <a:spcPts val="0"/>
              </a:spcAft>
              <a:defRPr/>
            </a:pPr>
            <a:r>
              <a:rPr lang="en-US" altLang="zh-CN" b="1" dirty="0">
                <a:sym typeface="+mn-ea"/>
              </a:rPr>
              <a:t>Malaria Diagnostic Reference Laboratory Network</a:t>
            </a:r>
            <a:endParaRPr lang="en-US" altLang="zh-CN" b="1" dirty="0">
              <a:solidFill>
                <a:srgbClr val="000000"/>
              </a:solidFill>
              <a:latin typeface="黑体" panose="02010609060101010101" charset="-122"/>
              <a:ea typeface="黑体" panose="02010609060101010101" charset="-122"/>
              <a:sym typeface="+mn-ea"/>
            </a:endParaRPr>
          </a:p>
        </p:txBody>
      </p:sp>
      <p:pic>
        <p:nvPicPr>
          <p:cNvPr id="36869" name="图片 1"/>
          <p:cNvPicPr>
            <a:picLocks noChangeAspect="1"/>
          </p:cNvPicPr>
          <p:nvPr>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5487110" y="1329612"/>
            <a:ext cx="2798360" cy="2862318"/>
          </a:xfrm>
          <a:prstGeom prst="rect">
            <a:avLst/>
          </a:prstGeom>
          <a:noFill/>
          <a:ln w="28575">
            <a:solidFill>
              <a:srgbClr val="FF0000"/>
            </a:solidFill>
            <a:prstDash val="dash"/>
          </a:ln>
        </p:spPr>
      </p:pic>
      <p:sp>
        <p:nvSpPr>
          <p:cNvPr id="7" name="矩形 6"/>
          <p:cNvSpPr/>
          <p:nvPr/>
        </p:nvSpPr>
        <p:spPr>
          <a:xfrm>
            <a:off x="257997" y="4379948"/>
            <a:ext cx="4384662" cy="369332"/>
          </a:xfrm>
          <a:prstGeom prst="rect">
            <a:avLst/>
          </a:prstGeom>
        </p:spPr>
        <p:txBody>
          <a:bodyPr wrap="none">
            <a:spAutoFit/>
          </a:bodyPr>
          <a:lstStyle/>
          <a:p>
            <a:pPr defTabSz="342900" fontAlgn="auto">
              <a:spcBef>
                <a:spcPts val="0"/>
              </a:spcBef>
              <a:spcAft>
                <a:spcPts val="0"/>
              </a:spcAft>
              <a:defRPr/>
            </a:pPr>
            <a:r>
              <a:rPr lang="en-US" altLang="zh-CN" b="1" dirty="0"/>
              <a:t>Laboratory network operational mechanism</a:t>
            </a:r>
            <a:endParaRPr lang="zh-CN" altLang="en-US" b="1" dirty="0"/>
          </a:p>
        </p:txBody>
      </p:sp>
      <p:sp>
        <p:nvSpPr>
          <p:cNvPr id="2"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35" name="Rectangle 2"/>
          <p:cNvSpPr/>
          <p:nvPr/>
        </p:nvSpPr>
        <p:spPr>
          <a:xfrm>
            <a:off x="251520" y="557014"/>
            <a:ext cx="8640960" cy="646331"/>
          </a:xfrm>
          <a:prstGeom prst="rect">
            <a:avLst/>
          </a:prstGeom>
          <a:noFill/>
          <a:ln w="9525">
            <a:noFill/>
          </a:ln>
        </p:spPr>
        <p:txBody>
          <a:bodyPr wrap="square" anchor="ctr" anchorCtr="0">
            <a:spAutoFit/>
          </a:bodyPr>
          <a:lstStyle/>
          <a:p>
            <a:pPr algn="ctr" eaLnBrk="0" hangingPunct="0"/>
            <a:r>
              <a:rPr lang="en-US" altLang="zh-CN" sz="3600" b="1" dirty="0">
                <a:solidFill>
                  <a:srgbClr val="0070C0"/>
                </a:solidFill>
                <a:latin typeface="Times New Roman" panose="02020603050405020304" pitchFamily="18" charset="0"/>
                <a:ea typeface="黑体" panose="02010609060101010101" charset="-122"/>
                <a:cs typeface="Times New Roman" panose="02020603050405020304" pitchFamily="18" charset="0"/>
              </a:rPr>
              <a:t>2. Blood smear cross-checking (2017-2020)</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255942"/>
            <a:ext cx="7596783" cy="324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588540" y="4515966"/>
            <a:ext cx="11544300" cy="461665"/>
          </a:xfrm>
          <a:prstGeom prst="rect">
            <a:avLst/>
          </a:prstGeom>
        </p:spPr>
        <p:txBody>
          <a:bodyPr wrap="square">
            <a:spAutoFit/>
          </a:bodyPr>
          <a:lstStyle/>
          <a:p>
            <a:pPr marL="285750" indent="-285750">
              <a:lnSpc>
                <a:spcPct val="100000"/>
              </a:lnSpc>
              <a:buFont typeface="Wingdings" panose="05000000000000000000" charset="0"/>
              <a:buChar char="u"/>
            </a:pPr>
            <a:r>
              <a:rPr lang="en-US" altLang="zh-CN" sz="1200" b="1" dirty="0"/>
              <a:t>cross-checking of positive slides: </a:t>
            </a:r>
            <a:r>
              <a:rPr lang="en-US" altLang="zh-CN" sz="1200" dirty="0"/>
              <a:t>microscopy and PCR cross-checking of each case based on provincial reference laboratories</a:t>
            </a:r>
          </a:p>
          <a:p>
            <a:pPr marL="285750" indent="-285750">
              <a:lnSpc>
                <a:spcPct val="100000"/>
              </a:lnSpc>
              <a:buFont typeface="Wingdings" panose="05000000000000000000" charset="0"/>
              <a:buChar char="u"/>
            </a:pPr>
            <a:r>
              <a:rPr lang="zh-CN" altLang="en-US" sz="1200" b="1" dirty="0"/>
              <a:t>species co</a:t>
            </a:r>
            <a:r>
              <a:rPr lang="en-US" altLang="zh-CN" sz="1200" b="1" dirty="0"/>
              <a:t>nsistency</a:t>
            </a:r>
            <a:r>
              <a:rPr lang="zh-CN" altLang="en-US" sz="1200" b="1" dirty="0"/>
              <a:t> rate</a:t>
            </a:r>
            <a:r>
              <a:rPr lang="en-US" altLang="zh-CN" sz="1200" b="1" dirty="0"/>
              <a:t>: </a:t>
            </a:r>
            <a:r>
              <a:rPr lang="en-US" altLang="zh-CN" sz="1200" dirty="0"/>
              <a:t>determination of non - </a:t>
            </a:r>
            <a:r>
              <a:rPr lang="en-US" altLang="zh-CN" sz="1200" i="1" dirty="0"/>
              <a:t>P. falciparum</a:t>
            </a:r>
            <a:r>
              <a:rPr lang="en-US" altLang="zh-CN" sz="1200" dirty="0"/>
              <a:t> (Differentiation between </a:t>
            </a:r>
            <a:r>
              <a:rPr lang="en-US" altLang="zh-CN" sz="1200" i="1" dirty="0"/>
              <a:t>P. ovale</a:t>
            </a:r>
            <a:r>
              <a:rPr lang="en-US" altLang="zh-CN" sz="1200" dirty="0"/>
              <a:t> and </a:t>
            </a:r>
            <a:r>
              <a:rPr lang="en-US" altLang="zh-CN" sz="1200" i="1" dirty="0"/>
              <a:t>P. vivax</a:t>
            </a:r>
            <a:r>
              <a:rPr lang="en-US" altLang="zh-CN" sz="1200" dirty="0"/>
              <a:t>)</a:t>
            </a:r>
          </a:p>
        </p:txBody>
      </p:sp>
      <p:sp>
        <p:nvSpPr>
          <p:cNvPr id="2"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628792" y="489601"/>
            <a:ext cx="7886417" cy="993476"/>
          </a:xfrm>
        </p:spPr>
        <p:txBody>
          <a:bodyPr vert="horz" wrap="square" lIns="68580" tIns="34290" rIns="68580" bIns="34290" rtlCol="0" anchor="ctr" anchorCtr="0">
            <a:normAutofit/>
          </a:bodyPr>
          <a:lstStyle/>
          <a:p>
            <a:pPr algn="ctr" eaLnBrk="1" hangingPunct="1">
              <a:buNone/>
            </a:pP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3. Case treatment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1537297"/>
            <a:ext cx="1973320" cy="30857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2" name="图示 1"/>
          <p:cNvGraphicFramePr/>
          <p:nvPr/>
        </p:nvGraphicFramePr>
        <p:xfrm>
          <a:off x="2266479" y="1491630"/>
          <a:ext cx="6096000" cy="2349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组合 5"/>
          <p:cNvGrpSpPr/>
          <p:nvPr/>
        </p:nvGrpSpPr>
        <p:grpSpPr>
          <a:xfrm>
            <a:off x="3707904" y="3939902"/>
            <a:ext cx="3065102" cy="604800"/>
            <a:chOff x="2194559" y="2219157"/>
            <a:chExt cx="3901440" cy="806410"/>
          </a:xfrm>
        </p:grpSpPr>
        <p:sp>
          <p:nvSpPr>
            <p:cNvPr id="11" name="同侧圆角矩形 10"/>
            <p:cNvSpPr/>
            <p:nvPr/>
          </p:nvSpPr>
          <p:spPr>
            <a:xfrm rot="5400000">
              <a:off x="3742074" y="671642"/>
              <a:ext cx="806410" cy="3901440"/>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2" name="同侧圆角矩形 4"/>
            <p:cNvSpPr/>
            <p:nvPr/>
          </p:nvSpPr>
          <p:spPr>
            <a:xfrm>
              <a:off x="2194559" y="2258523"/>
              <a:ext cx="3862074" cy="7276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CN" altLang="en-US" sz="1400" dirty="0"/>
                <a:t>Artesunate injection</a:t>
              </a:r>
            </a:p>
            <a:p>
              <a:pPr marL="228600" lvl="1" indent="-228600" algn="l" defTabSz="889000">
                <a:lnSpc>
                  <a:spcPct val="90000"/>
                </a:lnSpc>
                <a:spcBef>
                  <a:spcPct val="0"/>
                </a:spcBef>
                <a:spcAft>
                  <a:spcPct val="15000"/>
                </a:spcAft>
                <a:buChar char="•"/>
              </a:pPr>
              <a:r>
                <a:rPr lang="zh-CN" altLang="en-US" sz="1400" kern="1200" dirty="0"/>
                <a:t>Artemether injection or Pyronaridine</a:t>
              </a:r>
            </a:p>
          </p:txBody>
        </p:sp>
      </p:grpSp>
      <p:grpSp>
        <p:nvGrpSpPr>
          <p:cNvPr id="7" name="组合 6"/>
          <p:cNvGrpSpPr/>
          <p:nvPr/>
        </p:nvGrpSpPr>
        <p:grpSpPr>
          <a:xfrm>
            <a:off x="2267904" y="3867894"/>
            <a:ext cx="1440000" cy="756000"/>
            <a:chOff x="0" y="2118355"/>
            <a:chExt cx="2194560" cy="1008013"/>
          </a:xfrm>
        </p:grpSpPr>
        <p:sp>
          <p:nvSpPr>
            <p:cNvPr id="9" name="圆角矩形 8"/>
            <p:cNvSpPr/>
            <p:nvPr/>
          </p:nvSpPr>
          <p:spPr>
            <a:xfrm>
              <a:off x="0" y="2118355"/>
              <a:ext cx="2194560" cy="100801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0" name="圆角矩形 6"/>
            <p:cNvSpPr/>
            <p:nvPr/>
          </p:nvSpPr>
          <p:spPr>
            <a:xfrm>
              <a:off x="49207" y="2167562"/>
              <a:ext cx="2096146" cy="9095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altLang="zh-CN" sz="2000" dirty="0">
                  <a:cs typeface="+mn-lt"/>
                </a:rPr>
                <a:t>Severe</a:t>
              </a:r>
              <a:endParaRPr lang="en-US" altLang="zh-CN" sz="2000" kern="1200" dirty="0">
                <a:cs typeface="+mn-lt"/>
              </a:endParaRPr>
            </a:p>
          </p:txBody>
        </p:sp>
      </p:grpSp>
      <p:pic>
        <p:nvPicPr>
          <p:cNvPr id="3" name="图片 2" descr="国家卫生健康委办公厅关于加强世界卫生组织捐赠抗疟药磷酸伯氨喹分发与使用管理的通知-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76415" y="2499360"/>
            <a:ext cx="1382444" cy="1800000"/>
          </a:xfrm>
          <a:prstGeom prst="rect">
            <a:avLst/>
          </a:prstGeom>
          <a:ln>
            <a:gradFill>
              <a:gsLst>
                <a:gs pos="0">
                  <a:srgbClr val="012D86"/>
                </a:gs>
                <a:gs pos="100000">
                  <a:srgbClr val="0E2557"/>
                </a:gs>
              </a:gsLst>
            </a:gradFill>
          </a:ln>
        </p:spPr>
      </p:pic>
      <p:pic>
        <p:nvPicPr>
          <p:cNvPr id="4" name="图片 3" descr="国家卫生健康委办公厅关于加强世界卫生组织捐赠抗疟药磷酸伯氨喹分发与使用管理的通知-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68260" y="3220085"/>
            <a:ext cx="1382444" cy="1800000"/>
          </a:xfrm>
          <a:prstGeom prst="rect">
            <a:avLst/>
          </a:prstGeom>
          <a:ln>
            <a:gradFill>
              <a:gsLst>
                <a:gs pos="0">
                  <a:srgbClr val="012D86"/>
                </a:gs>
                <a:gs pos="100000">
                  <a:srgbClr val="0E2557"/>
                </a:gs>
              </a:gsLst>
            </a:gradFill>
          </a:ln>
        </p:spPr>
      </p:pic>
      <p:sp>
        <p:nvSpPr>
          <p:cNvPr id="13"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628792" y="489601"/>
            <a:ext cx="7886417" cy="993476"/>
          </a:xfrm>
        </p:spPr>
        <p:txBody>
          <a:bodyPr vert="horz" wrap="square" lIns="68580" tIns="34290" rIns="68580" bIns="34290" rtlCol="0" anchor="ctr" anchorCtr="0">
            <a:normAutofit/>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4. Drug efficacy surveillance</a:t>
            </a:r>
            <a:endParaRPr lang="zh-CN" altLang="en-US" b="1" dirty="0">
              <a:solidFill>
                <a:srgbClr val="0070C0"/>
              </a:solidFill>
              <a:latin typeface="黑体" panose="02010609060101010101" charset="-122"/>
              <a:ea typeface="黑体" panose="02010609060101010101" charset="-122"/>
            </a:endParaRPr>
          </a:p>
        </p:txBody>
      </p:sp>
      <p:sp>
        <p:nvSpPr>
          <p:cNvPr id="40963" name="矩形 3"/>
          <p:cNvSpPr/>
          <p:nvPr/>
        </p:nvSpPr>
        <p:spPr>
          <a:xfrm>
            <a:off x="4233545" y="1409065"/>
            <a:ext cx="4719955" cy="2061210"/>
          </a:xfrm>
          <a:prstGeom prst="rect">
            <a:avLst/>
          </a:prstGeom>
          <a:noFill/>
          <a:ln w="9525">
            <a:noFill/>
          </a:ln>
        </p:spPr>
        <p:txBody>
          <a:bodyPr wrap="square">
            <a:spAutoFit/>
          </a:bodyPr>
          <a:lstStyle/>
          <a:p>
            <a:pPr marL="342900" indent="-342900">
              <a:buFont typeface="Wingdings" panose="05000000000000000000" pitchFamily="2" charset="2"/>
              <a:buChar char="u"/>
            </a:pPr>
            <a:r>
              <a:rPr lang="en-US" altLang="zh-CN" sz="1600" b="1" dirty="0">
                <a:latin typeface="+mn-lt"/>
                <a:cs typeface="+mn-lt"/>
              </a:rPr>
              <a:t>Drug sensitivity surveillance:</a:t>
            </a:r>
            <a:endParaRPr lang="en-US" altLang="zh-CN" sz="1600" dirty="0">
              <a:latin typeface="+mn-lt"/>
              <a:cs typeface="+mn-lt"/>
            </a:endParaRPr>
          </a:p>
          <a:p>
            <a:pPr marL="342900" indent="-342900">
              <a:buFont typeface="Wingdings" panose="05000000000000000000" pitchFamily="2" charset="2"/>
              <a:buChar char="p"/>
            </a:pPr>
            <a:r>
              <a:rPr lang="en-US" altLang="zh-CN" sz="1600" b="1" dirty="0">
                <a:latin typeface="+mn-lt"/>
                <a:cs typeface="+mn-lt"/>
                <a:sym typeface="+mn-ea"/>
              </a:rPr>
              <a:t>S</a:t>
            </a:r>
            <a:r>
              <a:rPr lang="zh-CN" altLang="en-US" sz="1600" b="1" dirty="0">
                <a:latin typeface="+mn-lt"/>
                <a:cs typeface="+mn-lt"/>
                <a:sym typeface="+mn-ea"/>
              </a:rPr>
              <a:t>entinel sites</a:t>
            </a:r>
            <a:r>
              <a:rPr lang="en-US" altLang="zh-CN" sz="1600" dirty="0">
                <a:latin typeface="+mn-lt"/>
                <a:cs typeface="+mn-lt"/>
                <a:sym typeface="+mn-ea"/>
              </a:rPr>
              <a:t>:</a:t>
            </a:r>
            <a:r>
              <a:rPr lang="zh-CN" altLang="en-US" sz="1600" dirty="0">
                <a:latin typeface="+mn-lt"/>
                <a:cs typeface="+mn-lt"/>
                <a:sym typeface="+mn-ea"/>
              </a:rPr>
              <a:t> Yunnan border areas and the provinces with more imported cases</a:t>
            </a:r>
            <a:r>
              <a:rPr lang="zh-CN" altLang="en-US" sz="1600" dirty="0">
                <a:latin typeface="+mn-lt"/>
                <a:cs typeface="+mn-lt"/>
              </a:rPr>
              <a:t>；</a:t>
            </a:r>
            <a:endParaRPr lang="en-US" altLang="zh-CN" sz="1600" dirty="0">
              <a:latin typeface="+mn-lt"/>
              <a:cs typeface="+mn-lt"/>
            </a:endParaRPr>
          </a:p>
          <a:p>
            <a:pPr marL="342900" indent="-342900">
              <a:buFont typeface="Wingdings" panose="05000000000000000000" pitchFamily="2" charset="2"/>
              <a:buChar char="p"/>
            </a:pPr>
            <a:r>
              <a:rPr lang="en-US" altLang="zh-CN" sz="1600" b="1" dirty="0">
                <a:latin typeface="+mn-lt"/>
                <a:cs typeface="+mn-lt"/>
              </a:rPr>
              <a:t>Provincial CDCs: </a:t>
            </a:r>
            <a:r>
              <a:rPr lang="zh-CN" altLang="en-US" sz="1600" i="1" dirty="0">
                <a:latin typeface="+mn-lt"/>
                <a:cs typeface="+mn-lt"/>
                <a:sym typeface="+mn-ea"/>
              </a:rPr>
              <a:t>in vivo</a:t>
            </a:r>
            <a:r>
              <a:rPr lang="zh-CN" altLang="en-US" sz="1600" dirty="0">
                <a:latin typeface="+mn-lt"/>
                <a:cs typeface="+mn-lt"/>
                <a:sym typeface="+mn-ea"/>
              </a:rPr>
              <a:t> and </a:t>
            </a:r>
            <a:r>
              <a:rPr lang="zh-CN" altLang="en-US" sz="1600" i="1" dirty="0">
                <a:latin typeface="+mn-lt"/>
                <a:cs typeface="+mn-lt"/>
                <a:sym typeface="+mn-ea"/>
              </a:rPr>
              <a:t>in vitro</a:t>
            </a:r>
            <a:r>
              <a:rPr lang="zh-CN" altLang="en-US" sz="1600" dirty="0">
                <a:latin typeface="+mn-lt"/>
                <a:cs typeface="+mn-lt"/>
                <a:sym typeface="+mn-ea"/>
              </a:rPr>
              <a:t> assays following WHO guideline</a:t>
            </a:r>
            <a:r>
              <a:rPr lang="en-US" altLang="zh-CN" sz="1600" dirty="0">
                <a:latin typeface="+mn-lt"/>
                <a:cs typeface="+mn-lt"/>
                <a:sym typeface="+mn-ea"/>
              </a:rPr>
              <a:t>, </a:t>
            </a:r>
            <a:r>
              <a:rPr lang="zh-CN" altLang="en-US" sz="1600" dirty="0">
                <a:latin typeface="+mn-lt"/>
                <a:cs typeface="+mn-lt"/>
                <a:sym typeface="+mn-ea"/>
              </a:rPr>
              <a:t>drug resistance genes detection</a:t>
            </a:r>
            <a:endParaRPr lang="en-US" altLang="zh-CN" sz="1600" dirty="0">
              <a:latin typeface="+mn-lt"/>
              <a:cs typeface="+mn-lt"/>
            </a:endParaRPr>
          </a:p>
          <a:p>
            <a:pPr marL="342900" indent="-342900">
              <a:buFont typeface="Wingdings" panose="05000000000000000000" pitchFamily="2" charset="2"/>
              <a:buChar char="p"/>
            </a:pPr>
            <a:r>
              <a:rPr lang="zh-CN" altLang="en-US" sz="1600" i="1" dirty="0">
                <a:latin typeface="+mn-lt"/>
                <a:cs typeface="+mn-lt"/>
                <a:sym typeface="+mn-ea"/>
              </a:rPr>
              <a:t>P. falciparum</a:t>
            </a:r>
            <a:r>
              <a:rPr lang="zh-CN" altLang="en-US" sz="1600" dirty="0">
                <a:latin typeface="+mn-lt"/>
                <a:cs typeface="+mn-lt"/>
                <a:sym typeface="+mn-ea"/>
              </a:rPr>
              <a:t> to artemisinin</a:t>
            </a:r>
          </a:p>
          <a:p>
            <a:pPr marL="342900" indent="-342900">
              <a:buFont typeface="Wingdings" panose="05000000000000000000" pitchFamily="2" charset="2"/>
              <a:buChar char="p"/>
            </a:pPr>
            <a:r>
              <a:rPr lang="zh-CN" altLang="en-US" sz="1600" i="1" dirty="0">
                <a:latin typeface="+mn-lt"/>
                <a:cs typeface="+mn-lt"/>
                <a:sym typeface="+mn-ea"/>
              </a:rPr>
              <a:t>P. vivax</a:t>
            </a:r>
            <a:r>
              <a:rPr lang="zh-CN" altLang="en-US" sz="1600" dirty="0">
                <a:latin typeface="+mn-lt"/>
                <a:cs typeface="+mn-lt"/>
                <a:sym typeface="+mn-ea"/>
              </a:rPr>
              <a:t> to chloroquine</a:t>
            </a:r>
            <a:endParaRPr lang="zh-CN" altLang="zh-CN" sz="1600" dirty="0">
              <a:latin typeface="+mn-lt"/>
              <a:cs typeface="+mn-lt"/>
            </a:endParaRPr>
          </a:p>
        </p:txBody>
      </p:sp>
      <p:sp>
        <p:nvSpPr>
          <p:cNvPr id="2" name="矩形 1"/>
          <p:cNvSpPr/>
          <p:nvPr/>
        </p:nvSpPr>
        <p:spPr>
          <a:xfrm>
            <a:off x="4233545" y="3508375"/>
            <a:ext cx="4488815" cy="1322070"/>
          </a:xfrm>
          <a:prstGeom prst="rect">
            <a:avLst/>
          </a:prstGeom>
        </p:spPr>
        <p:txBody>
          <a:bodyPr wrap="square">
            <a:spAutoFit/>
          </a:bodyPr>
          <a:lstStyle/>
          <a:p>
            <a:pPr marL="342900" indent="-342900">
              <a:buFont typeface="Wingdings" panose="05000000000000000000" pitchFamily="2" charset="2"/>
              <a:buChar char="u"/>
            </a:pPr>
            <a:r>
              <a:rPr lang="zh-CN" altLang="en-US" sz="1600" b="1" dirty="0">
                <a:latin typeface="+mn-lt"/>
                <a:cs typeface="+mn-lt"/>
              </a:rPr>
              <a:t>Result:</a:t>
            </a:r>
          </a:p>
          <a:p>
            <a:pPr marL="342900" indent="-342900">
              <a:buFont typeface="Wingdings" panose="05000000000000000000" pitchFamily="2" charset="2"/>
              <a:buChar char="p"/>
            </a:pPr>
            <a:r>
              <a:rPr lang="zh-CN" altLang="en-US" sz="1600" b="1" i="1" dirty="0">
                <a:latin typeface="+mn-lt"/>
                <a:cs typeface="+mn-lt"/>
                <a:sym typeface="+mn-ea"/>
              </a:rPr>
              <a:t>P. vivax</a:t>
            </a:r>
            <a:r>
              <a:rPr lang="zh-CN" altLang="en-US" sz="1600" b="1" dirty="0">
                <a:latin typeface="+mn-lt"/>
                <a:cs typeface="+mn-lt"/>
                <a:sym typeface="+mn-ea"/>
              </a:rPr>
              <a:t> to chloroquine</a:t>
            </a:r>
            <a:r>
              <a:rPr lang="en-US" altLang="zh-CN" sz="1600" dirty="0">
                <a:latin typeface="+mn-lt"/>
                <a:cs typeface="+mn-lt"/>
                <a:sym typeface="+mn-ea"/>
              </a:rPr>
              <a:t>: sensitive</a:t>
            </a:r>
            <a:endParaRPr lang="en-US" altLang="zh-CN" sz="1600" dirty="0">
              <a:latin typeface="+mn-lt"/>
              <a:cs typeface="+mn-lt"/>
            </a:endParaRPr>
          </a:p>
          <a:p>
            <a:pPr marL="342900" indent="-342900">
              <a:buFont typeface="Wingdings" panose="05000000000000000000" pitchFamily="2" charset="2"/>
              <a:buChar char="p"/>
            </a:pPr>
            <a:r>
              <a:rPr lang="zh-CN" altLang="en-US" sz="1600" b="1" i="1" dirty="0">
                <a:latin typeface="+mn-lt"/>
                <a:cs typeface="+mn-lt"/>
                <a:sym typeface="+mn-ea"/>
              </a:rPr>
              <a:t>P. falciparum</a:t>
            </a:r>
            <a:r>
              <a:rPr lang="zh-CN" altLang="en-US" sz="1600" b="1" dirty="0">
                <a:latin typeface="+mn-lt"/>
                <a:cs typeface="+mn-lt"/>
                <a:sym typeface="+mn-ea"/>
              </a:rPr>
              <a:t> to artemisinin</a:t>
            </a:r>
            <a:r>
              <a:rPr lang="en-US" altLang="zh-CN" sz="1600" dirty="0">
                <a:latin typeface="+mn-lt"/>
                <a:cs typeface="+mn-lt"/>
                <a:sym typeface="+mn-ea"/>
              </a:rPr>
              <a:t>: </a:t>
            </a:r>
            <a:r>
              <a:rPr lang="zh-CN" altLang="zh-CN" sz="1600" dirty="0">
                <a:latin typeface="+mn-lt"/>
                <a:cs typeface="+mn-lt"/>
              </a:rPr>
              <a:t>sensitivity is decreasing in the border areas of Yunnan, </a:t>
            </a:r>
            <a:r>
              <a:rPr lang="en-US" altLang="zh-CN" sz="1600" dirty="0">
                <a:latin typeface="+mn-lt"/>
                <a:cs typeface="+mn-lt"/>
              </a:rPr>
              <a:t>but</a:t>
            </a:r>
            <a:r>
              <a:rPr lang="zh-CN" altLang="zh-CN" sz="1600" dirty="0">
                <a:latin typeface="+mn-lt"/>
                <a:cs typeface="+mn-lt"/>
              </a:rPr>
              <a:t> </a:t>
            </a:r>
            <a:r>
              <a:rPr lang="zh-CN" altLang="zh-CN" sz="1600" b="1" dirty="0">
                <a:latin typeface="+mn-lt"/>
                <a:cs typeface="+mn-lt"/>
              </a:rPr>
              <a:t>no clear resistance to artemisinin</a:t>
            </a:r>
            <a:endParaRPr lang="zh-CN" altLang="zh-CN" sz="1600" dirty="0">
              <a:latin typeface="+mn-lt"/>
              <a:cs typeface="+mn-lt"/>
            </a:endParaRPr>
          </a:p>
        </p:txBody>
      </p:sp>
      <p:sp>
        <p:nvSpPr>
          <p:cNvPr id="3"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pic>
        <p:nvPicPr>
          <p:cNvPr id="4"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776" y="1408876"/>
            <a:ext cx="3440223" cy="2880000"/>
          </a:xfrm>
          <a:prstGeom prst="rect">
            <a:avLst/>
          </a:prstGeom>
          <a:ln w="28575">
            <a:solidFill>
              <a:srgbClr val="1C3CA4"/>
            </a:solidFill>
          </a:ln>
        </p:spPr>
      </p:pic>
      <p:sp>
        <p:nvSpPr>
          <p:cNvPr id="6" name="TextBox 3"/>
          <p:cNvSpPr txBox="1"/>
          <p:nvPr/>
        </p:nvSpPr>
        <p:spPr>
          <a:xfrm>
            <a:off x="394775" y="4371950"/>
            <a:ext cx="3463317" cy="737235"/>
          </a:xfrm>
          <a:prstGeom prst="rect">
            <a:avLst/>
          </a:prstGeom>
          <a:solidFill>
            <a:srgbClr val="FFC000"/>
          </a:solidFill>
        </p:spPr>
        <p:txBody>
          <a:bodyPr wrap="square" rtlCol="0">
            <a:spAutoFit/>
          </a:bodyPr>
          <a:lstStyle/>
          <a:p>
            <a:r>
              <a:rPr lang="en-US" altLang="zh-CN" sz="1400" b="1" dirty="0">
                <a:latin typeface="+mn-lt"/>
                <a:ea typeface="黑体" panose="02010609060101010101" charset="-122"/>
                <a:cs typeface="+mn-lt"/>
              </a:rPr>
              <a:t>Drug resistance surveillance network (2016)</a:t>
            </a:r>
            <a:endParaRPr lang="en-US" altLang="zh-CN" sz="1400" dirty="0">
              <a:latin typeface="+mn-lt"/>
              <a:ea typeface="黑体" panose="02010609060101010101" charset="-122"/>
              <a:cs typeface="+mn-lt"/>
            </a:endParaRPr>
          </a:p>
          <a:p>
            <a:r>
              <a:rPr lang="en-US" altLang="zh-CN" sz="1400" dirty="0">
                <a:latin typeface="+mn-lt"/>
                <a:ea typeface="黑体" panose="02010609060101010101" charset="-122"/>
                <a:cs typeface="+mn-lt"/>
              </a:rPr>
              <a:t>Yunnan border + Provinces with more imported cases</a:t>
            </a:r>
            <a:endParaRPr lang="zh-CN" altLang="en-US" sz="1400" dirty="0">
              <a:latin typeface="+mn-lt"/>
              <a:ea typeface="黑体" panose="02010609060101010101" charset="-122"/>
              <a:cs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a:xfrm>
            <a:off x="1346342" y="417846"/>
            <a:ext cx="7886417" cy="993476"/>
          </a:xfrm>
        </p:spPr>
        <p:txBody>
          <a:bodyPr vert="horz" wrap="square" lIns="68580" tIns="34290" rIns="68580" bIns="34290" rtlCol="0" anchor="ctr" anchorCtr="0">
            <a:normAutofit/>
          </a:bodyPr>
          <a:lstStyle/>
          <a:p>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5. E</a:t>
            </a:r>
            <a:r>
              <a:rPr lang="zh-CN" altLang="en-US" b="1" dirty="0">
                <a:solidFill>
                  <a:srgbClr val="0070C0"/>
                </a:solidFill>
                <a:latin typeface="Times New Roman" panose="02020603050405020304" pitchFamily="18" charset="0"/>
                <a:ea typeface="黑体" panose="02010609060101010101" charset="-122"/>
                <a:cs typeface="Times New Roman" panose="02020603050405020304" pitchFamily="18" charset="0"/>
              </a:rPr>
              <a:t>ntomological surveillance</a:t>
            </a:r>
            <a:endParaRPr lang="zh-CN" altLang="en-US" b="1" dirty="0">
              <a:solidFill>
                <a:srgbClr val="0070C0"/>
              </a:solidFill>
              <a:latin typeface="黑体" panose="02010609060101010101" charset="-122"/>
              <a:ea typeface="黑体" panose="02010609060101010101" charset="-122"/>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131590"/>
            <a:ext cx="6120680" cy="369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p:cNvPicPr>
            <a:picLocks noChangeAspect="1"/>
          </p:cNvPicPr>
          <p:nvPr/>
        </p:nvPicPr>
        <p:blipFill>
          <a:blip r:embed="rId3"/>
          <a:stretch>
            <a:fillRect/>
          </a:stretch>
        </p:blipFill>
        <p:spPr>
          <a:xfrm>
            <a:off x="6876256" y="706757"/>
            <a:ext cx="1800200" cy="4385273"/>
          </a:xfrm>
          <a:prstGeom prst="rect">
            <a:avLst/>
          </a:prstGeom>
        </p:spPr>
      </p:pic>
      <p:sp>
        <p:nvSpPr>
          <p:cNvPr id="3"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文本框 3"/>
          <p:cNvSpPr txBox="1"/>
          <p:nvPr/>
        </p:nvSpPr>
        <p:spPr>
          <a:xfrm>
            <a:off x="323528" y="651232"/>
            <a:ext cx="8568952" cy="461665"/>
          </a:xfrm>
          <a:prstGeom prst="rect">
            <a:avLst/>
          </a:prstGeom>
          <a:noFill/>
          <a:ln w="9525">
            <a:noFill/>
          </a:ln>
        </p:spPr>
        <p:txBody>
          <a:bodyPr wrap="square">
            <a:spAutoFit/>
          </a:bodyPr>
          <a:lstStyle/>
          <a:p>
            <a:pPr algn="ctr" eaLnBrk="0" hangingPunct="0"/>
            <a:r>
              <a:rPr lang="en-US" altLang="zh-CN" sz="2400" b="1" i="1" dirty="0">
                <a:solidFill>
                  <a:srgbClr val="0070C0"/>
                </a:solidFill>
                <a:latin typeface="Times New Roman" panose="02020603050405020304" pitchFamily="18" charset="0"/>
                <a:ea typeface="黑体" panose="02010609060101010101" charset="-122"/>
                <a:cs typeface="Times New Roman" panose="02020603050405020304" pitchFamily="18" charset="0"/>
              </a:rPr>
              <a:t>Anopheles</a:t>
            </a:r>
            <a:r>
              <a:rPr lang="en-US" altLang="zh-CN" sz="2400" b="1" dirty="0">
                <a:solidFill>
                  <a:srgbClr val="0070C0"/>
                </a:solidFill>
                <a:latin typeface="Times New Roman" panose="02020603050405020304" pitchFamily="18" charset="0"/>
                <a:ea typeface="黑体" panose="02010609060101010101" charset="-122"/>
                <a:cs typeface="Times New Roman" panose="02020603050405020304" pitchFamily="18" charset="0"/>
              </a:rPr>
              <a:t> population, species, and insecticide resistance</a:t>
            </a:r>
          </a:p>
        </p:txBody>
      </p:sp>
      <p:sp>
        <p:nvSpPr>
          <p:cNvPr id="2" name="矩形 1"/>
          <p:cNvSpPr/>
          <p:nvPr/>
        </p:nvSpPr>
        <p:spPr>
          <a:xfrm>
            <a:off x="5507851" y="1133183"/>
            <a:ext cx="3618402" cy="3970318"/>
          </a:xfrm>
          <a:prstGeom prst="rect">
            <a:avLst/>
          </a:prstGeom>
        </p:spPr>
        <p:txBody>
          <a:bodyPr wrap="square">
            <a:spAutoFit/>
          </a:bodyPr>
          <a:lstStyle/>
          <a:p>
            <a:pPr algn="ctr">
              <a:lnSpc>
                <a:spcPct val="100000"/>
              </a:lnSpc>
            </a:pPr>
            <a:r>
              <a:rPr lang="en-US" altLang="zh-CN" sz="1400"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mn-ea"/>
              </a:rPr>
              <a:t>Insecticide resistance surveillance of </a:t>
            </a:r>
            <a:r>
              <a:rPr lang="en-US" altLang="zh-CN" sz="1400" b="1" i="1" dirty="0">
                <a:solidFill>
                  <a:srgbClr val="0070C0"/>
                </a:solidFill>
                <a:latin typeface="Times New Roman" panose="02020603050405020304" pitchFamily="18" charset="0"/>
                <a:ea typeface="黑体" panose="02010609060101010101" charset="-122"/>
                <a:cs typeface="Times New Roman" panose="02020603050405020304" pitchFamily="18" charset="0"/>
                <a:sym typeface="+mn-ea"/>
              </a:rPr>
              <a:t>An. sineniss</a:t>
            </a:r>
            <a:endParaRPr lang="en-US" altLang="zh-CN" sz="1400" dirty="0"/>
          </a:p>
          <a:p>
            <a:pPr marL="285750" indent="-285750">
              <a:lnSpc>
                <a:spcPct val="100000"/>
              </a:lnSpc>
              <a:buFont typeface="Wingdings" panose="05000000000000000000" pitchFamily="2" charset="2"/>
              <a:buChar char="u"/>
            </a:pPr>
            <a:r>
              <a:rPr lang="en-US" altLang="zh-CN" sz="1400" b="1" i="1" dirty="0"/>
              <a:t>2014-2016</a:t>
            </a:r>
          </a:p>
          <a:p>
            <a:pPr marL="285750" indent="-285750">
              <a:lnSpc>
                <a:spcPct val="100000"/>
              </a:lnSpc>
              <a:buFont typeface="Wingdings" panose="05000000000000000000" pitchFamily="2" charset="2"/>
              <a:buChar char="p"/>
            </a:pPr>
            <a:r>
              <a:rPr lang="en-US" altLang="zh-CN" sz="1400" dirty="0"/>
              <a:t>Hainan: sensitive to </a:t>
            </a:r>
            <a:r>
              <a:rPr lang="en-US" altLang="zh-CN" sz="1400" dirty="0">
                <a:sym typeface="+mn-ea"/>
              </a:rPr>
              <a:t>5.0</a:t>
            </a:r>
            <a:r>
              <a:rPr lang="zh-CN" altLang="zh-CN" sz="1400" dirty="0">
                <a:sym typeface="+mn-ea"/>
              </a:rPr>
              <a:t>％</a:t>
            </a:r>
            <a:r>
              <a:rPr lang="en-US" altLang="zh-CN" sz="1400" dirty="0">
                <a:sym typeface="+mn-ea"/>
              </a:rPr>
              <a:t> malathion and </a:t>
            </a:r>
            <a:r>
              <a:rPr lang="en-US" altLang="zh-CN" sz="1400" dirty="0"/>
              <a:t>0.05</a:t>
            </a:r>
            <a:r>
              <a:rPr lang="zh-CN" altLang="zh-CN" sz="1400" dirty="0"/>
              <a:t>％</a:t>
            </a:r>
            <a:r>
              <a:rPr lang="en-US" altLang="zh-CN" sz="1400" dirty="0"/>
              <a:t> deltamethrin, but resistant to carbamates and organnochlorine</a:t>
            </a:r>
          </a:p>
          <a:p>
            <a:pPr marL="285750" indent="-285750">
              <a:lnSpc>
                <a:spcPct val="100000"/>
              </a:lnSpc>
              <a:buFont typeface="Wingdings" panose="05000000000000000000" pitchFamily="2" charset="2"/>
              <a:buChar char="p"/>
            </a:pPr>
            <a:r>
              <a:rPr lang="en-US" altLang="zh-CN" sz="1400" dirty="0"/>
              <a:t>Sichuan, Yunnan, Shandong: resistance to all insecticides reached the WHO standard</a:t>
            </a:r>
          </a:p>
          <a:p>
            <a:pPr marL="285750" indent="-285750">
              <a:lnSpc>
                <a:spcPct val="100000"/>
              </a:lnSpc>
              <a:buFont typeface="Wingdings" panose="05000000000000000000" pitchFamily="2" charset="2"/>
              <a:buChar char="u"/>
            </a:pPr>
            <a:r>
              <a:rPr lang="en-US" altLang="zh-CN" sz="1400" b="1" i="1" dirty="0"/>
              <a:t>2017</a:t>
            </a:r>
          </a:p>
          <a:p>
            <a:pPr marL="285750" indent="-285750">
              <a:lnSpc>
                <a:spcPct val="100000"/>
              </a:lnSpc>
              <a:buFont typeface="Wingdings" panose="05000000000000000000" pitchFamily="2" charset="2"/>
              <a:buChar char="p"/>
            </a:pPr>
            <a:r>
              <a:rPr lang="en-US" altLang="zh-CN" sz="1400" dirty="0"/>
              <a:t>Henan, Hainan: sensitive to 5.0</a:t>
            </a:r>
            <a:r>
              <a:rPr lang="zh-CN" altLang="zh-CN" sz="1400" dirty="0"/>
              <a:t>％</a:t>
            </a:r>
            <a:r>
              <a:rPr lang="en-US" altLang="zh-CN" sz="1400" dirty="0"/>
              <a:t> malathion, resistant to the other three insecticides</a:t>
            </a:r>
            <a:endParaRPr lang="zh-CN" altLang="zh-CN" sz="1400" dirty="0"/>
          </a:p>
          <a:p>
            <a:pPr marL="285750" indent="-285750">
              <a:lnSpc>
                <a:spcPct val="100000"/>
              </a:lnSpc>
              <a:buFont typeface="Wingdings" panose="05000000000000000000" pitchFamily="2" charset="2"/>
              <a:buChar char="u"/>
            </a:pPr>
            <a:r>
              <a:rPr lang="en-US" altLang="zh-CN" sz="1400" b="1" i="1" dirty="0"/>
              <a:t>2018</a:t>
            </a:r>
          </a:p>
          <a:p>
            <a:pPr marL="285750" indent="-285750">
              <a:lnSpc>
                <a:spcPct val="100000"/>
              </a:lnSpc>
              <a:buFont typeface="Wingdings" panose="05000000000000000000" pitchFamily="2" charset="2"/>
              <a:buChar char="p"/>
            </a:pPr>
            <a:r>
              <a:rPr lang="en-US" altLang="zh-CN" sz="1400" dirty="0"/>
              <a:t>Guangdong: suspected resistance to pyrethroid</a:t>
            </a:r>
          </a:p>
          <a:p>
            <a:pPr marL="285750" indent="-285750">
              <a:lnSpc>
                <a:spcPct val="100000"/>
              </a:lnSpc>
              <a:buFont typeface="Wingdings" panose="05000000000000000000" pitchFamily="2" charset="2"/>
              <a:buChar char="p"/>
            </a:pPr>
            <a:r>
              <a:rPr lang="en-US" altLang="zh-CN" sz="1400" dirty="0"/>
              <a:t>Hainan, Henan, Guizhou, Jiangsu, Hubei, Liaoning, Shandong: </a:t>
            </a:r>
            <a:r>
              <a:rPr lang="en-US" altLang="zh-CN" sz="1400" dirty="0">
                <a:sym typeface="+mn-ea"/>
              </a:rPr>
              <a:t>resistance to pyrethroid</a:t>
            </a:r>
          </a:p>
        </p:txBody>
      </p:sp>
      <p:sp>
        <p:nvSpPr>
          <p:cNvPr id="3" name="文本框 2"/>
          <p:cNvSpPr txBox="1"/>
          <p:nvPr/>
        </p:nvSpPr>
        <p:spPr>
          <a:xfrm>
            <a:off x="680166" y="1347614"/>
            <a:ext cx="4290598" cy="369332"/>
          </a:xfrm>
          <a:prstGeom prst="rect">
            <a:avLst/>
          </a:prstGeom>
          <a:noFill/>
        </p:spPr>
        <p:txBody>
          <a:bodyPr wrap="none" rtlCol="0" anchor="t">
            <a:spAutoFit/>
          </a:bodyPr>
          <a:lstStyle/>
          <a:p>
            <a:r>
              <a:rPr lang="en-US" altLang="zh-CN" b="1" i="1" dirty="0">
                <a:latin typeface="Times New Roman" panose="02020603050405020304" pitchFamily="18" charset="0"/>
                <a:ea typeface="黑体" panose="02010609060101010101" charset="-122"/>
                <a:cs typeface="Times New Roman" panose="02020603050405020304" pitchFamily="18" charset="0"/>
                <a:sym typeface="+mn-ea"/>
              </a:rPr>
              <a:t>Anopheles</a:t>
            </a:r>
            <a:r>
              <a:rPr lang="en-US" altLang="zh-CN" b="1" dirty="0">
                <a:latin typeface="Times New Roman" panose="02020603050405020304" pitchFamily="18" charset="0"/>
                <a:ea typeface="黑体" panose="02010609060101010101" charset="-122"/>
                <a:cs typeface="Times New Roman" panose="02020603050405020304" pitchFamily="18" charset="0"/>
                <a:sym typeface="+mn-ea"/>
              </a:rPr>
              <a:t> in national vector sentinel sites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834" y="1779662"/>
            <a:ext cx="5221262" cy="316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628792" y="417846"/>
            <a:ext cx="7886417" cy="993476"/>
          </a:xfrm>
        </p:spPr>
        <p:txBody>
          <a:bodyPr vert="horz" wrap="square" lIns="68580" tIns="34290" rIns="68580" bIns="34290" rtlCol="0" anchor="ctr" anchorCtr="0">
            <a:normAutofit/>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6. Vector control</a:t>
            </a:r>
            <a:endParaRPr lang="zh-CN" altLang="en-US" dirty="0">
              <a:solidFill>
                <a:srgbClr val="0070C0"/>
              </a:solidFill>
              <a:latin typeface="黑体" panose="02010609060101010101" charset="-122"/>
              <a:ea typeface="黑体" panose="02010609060101010101" charset="-122"/>
            </a:endParaRPr>
          </a:p>
        </p:txBody>
      </p:sp>
      <p:sp>
        <p:nvSpPr>
          <p:cNvPr id="41987" name="矩形 1"/>
          <p:cNvSpPr/>
          <p:nvPr/>
        </p:nvSpPr>
        <p:spPr>
          <a:xfrm>
            <a:off x="143508" y="1059582"/>
            <a:ext cx="3078342" cy="1600438"/>
          </a:xfrm>
          <a:prstGeom prst="rect">
            <a:avLst/>
          </a:prstGeom>
          <a:noFill/>
          <a:ln w="9525">
            <a:noFill/>
          </a:ln>
        </p:spPr>
        <p:txBody>
          <a:bodyPr wrap="square">
            <a:spAutoFit/>
          </a:bodyPr>
          <a:lstStyle/>
          <a:p>
            <a:pPr marL="342900" indent="-342900">
              <a:buFont typeface="Wingdings" panose="05000000000000000000" pitchFamily="2" charset="2"/>
              <a:buChar char="u"/>
            </a:pPr>
            <a:r>
              <a:rPr lang="en-US" altLang="zh-CN" sz="1400" b="1" dirty="0">
                <a:latin typeface="Times New Roman" panose="02020603050405020304" pitchFamily="18" charset="0"/>
                <a:cs typeface="Times New Roman" panose="02020603050405020304" pitchFamily="18" charset="0"/>
              </a:rPr>
              <a:t>Insecticide-treated nets</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Since 2010, ITNs/LLINs have been used as an important supplementary strategy for vector control in Yunnan and Hainan provinces, to advance the malaria elimination progress.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2519" y="2625756"/>
            <a:ext cx="2723307" cy="2145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3"/>
          <p:cNvSpPr/>
          <p:nvPr/>
        </p:nvSpPr>
        <p:spPr>
          <a:xfrm>
            <a:off x="3221850" y="1059582"/>
            <a:ext cx="3456384" cy="2677656"/>
          </a:xfrm>
          <a:prstGeom prst="rect">
            <a:avLst/>
          </a:prstGeom>
          <a:noFill/>
          <a:ln w="9525">
            <a:noFill/>
          </a:ln>
        </p:spPr>
        <p:txBody>
          <a:bodyPr wrap="square">
            <a:spAutoFit/>
          </a:bodyPr>
          <a:lstStyle/>
          <a:p>
            <a:pPr marL="285750" indent="-285750">
              <a:buFont typeface="Wingdings" panose="05000000000000000000" pitchFamily="2" charset="2"/>
              <a:buChar char="u"/>
            </a:pPr>
            <a:r>
              <a:rPr lang="en-US" altLang="zh-CN" sz="1400" b="1" dirty="0"/>
              <a:t>I</a:t>
            </a:r>
            <a:r>
              <a:rPr lang="zh-CN" altLang="en-US" sz="1400" b="1" dirty="0"/>
              <a:t>ndoor residual spraying</a:t>
            </a:r>
            <a:r>
              <a:rPr lang="en-US" altLang="zh-CN" sz="1400" b="1" dirty="0"/>
              <a:t> (IRS):</a:t>
            </a:r>
          </a:p>
          <a:p>
            <a:pPr marL="285750" indent="-285750">
              <a:buFont typeface="Wingdings" panose="05000000000000000000" pitchFamily="2" charset="2"/>
              <a:buChar char="p"/>
            </a:pPr>
            <a:r>
              <a:rPr lang="zh-CN" altLang="zh-CN" sz="1400" dirty="0"/>
              <a:t>In the focus where transmission has occurred, IRS is mainly used to eliminate infectious Anopheles mosquitoes; </a:t>
            </a:r>
          </a:p>
          <a:p>
            <a:pPr marL="285750" indent="-285750">
              <a:buFont typeface="Wingdings" panose="05000000000000000000" pitchFamily="2" charset="2"/>
              <a:buChar char="p"/>
            </a:pPr>
            <a:r>
              <a:rPr lang="zh-CN" altLang="zh-CN" sz="1400" dirty="0">
                <a:sym typeface="+mn-ea"/>
              </a:rPr>
              <a:t>while in the foci with potential transmission, IRS is used in the key areas to eliminate the suspected infected adult</a:t>
            </a:r>
            <a:r>
              <a:rPr lang="en-US" altLang="zh-CN" sz="1400" dirty="0">
                <a:sym typeface="+mn-ea"/>
              </a:rPr>
              <a:t> </a:t>
            </a:r>
            <a:r>
              <a:rPr lang="zh-CN" altLang="zh-CN" sz="1400" dirty="0">
                <a:sym typeface="+mn-ea"/>
              </a:rPr>
              <a:t>Anopheles</a:t>
            </a:r>
            <a:endParaRPr lang="zh-CN" altLang="zh-CN" sz="1400" dirty="0"/>
          </a:p>
          <a:p>
            <a:pPr marL="285750" indent="-285750">
              <a:buFont typeface="Wingdings" panose="05000000000000000000" pitchFamily="2" charset="2"/>
              <a:buChar char="u"/>
            </a:pPr>
            <a:r>
              <a:rPr lang="en-US" altLang="zh-CN" sz="1400" b="1" dirty="0"/>
              <a:t>Insecticides</a:t>
            </a:r>
            <a:r>
              <a:rPr lang="zh-CN" altLang="en-US" sz="1400" dirty="0"/>
              <a:t>：</a:t>
            </a:r>
            <a:r>
              <a:rPr lang="zh-CN" altLang="zh-CN" sz="1400" dirty="0"/>
              <a:t>mainly pyrethroid, such as beta beta-cyfluthrin suspension concentrate and beta cypermethrin suspension concentrate</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07904" y="3790149"/>
            <a:ext cx="2890227" cy="13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nvGraphicFramePr>
        <p:xfrm>
          <a:off x="6804248" y="1347614"/>
          <a:ext cx="2160240" cy="2665095"/>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657225">
                <a:tc>
                  <a:txBody>
                    <a:bodyPr/>
                    <a:lstStyle/>
                    <a:p>
                      <a:pPr algn="ctr" fontAlgn="ctr"/>
                      <a:r>
                        <a:rPr lang="en-US" sz="1200" u="none" strike="noStrike">
                          <a:effectLst/>
                        </a:rPr>
                        <a:t>Year</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200" u="none" strike="noStrike">
                          <a:effectLst/>
                        </a:rPr>
                        <a:t>Number of ITN/LLIN</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200" u="none" strike="noStrike" dirty="0">
                          <a:effectLst/>
                        </a:rPr>
                        <a:t>Number of residents protected by IRS</a:t>
                      </a:r>
                      <a:endParaRPr lang="en-US" sz="1200" b="1" i="0" u="none" strike="noStrike" dirty="0">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80975">
                <a:tc>
                  <a:txBody>
                    <a:bodyPr/>
                    <a:lstStyle/>
                    <a:p>
                      <a:pPr algn="ctr" fontAlgn="ctr"/>
                      <a:r>
                        <a:rPr lang="en-US" sz="1200" u="none" strike="noStrike">
                          <a:effectLst/>
                        </a:rPr>
                        <a:t>2011</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1840792</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1043963</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0221">
                <a:tc>
                  <a:txBody>
                    <a:bodyPr/>
                    <a:lstStyle/>
                    <a:p>
                      <a:pPr algn="ctr" fontAlgn="ctr"/>
                      <a:r>
                        <a:rPr lang="en-US" sz="1200" u="none" strike="noStrike">
                          <a:effectLst/>
                        </a:rPr>
                        <a:t>2012</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251555</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1092158</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71450">
                <a:tc>
                  <a:txBody>
                    <a:bodyPr/>
                    <a:lstStyle/>
                    <a:p>
                      <a:pPr algn="ctr" fontAlgn="ctr"/>
                      <a:r>
                        <a:rPr lang="en-US" sz="1200" u="none" strike="noStrike">
                          <a:effectLst/>
                        </a:rPr>
                        <a:t>2013</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58874</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447639</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1450">
                <a:tc>
                  <a:txBody>
                    <a:bodyPr/>
                    <a:lstStyle/>
                    <a:p>
                      <a:pPr algn="ctr" fontAlgn="ctr"/>
                      <a:r>
                        <a:rPr lang="en-US" sz="1200" u="none" strike="noStrike">
                          <a:effectLst/>
                        </a:rPr>
                        <a:t>2014</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19899</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504936</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1450">
                <a:tc>
                  <a:txBody>
                    <a:bodyPr/>
                    <a:lstStyle/>
                    <a:p>
                      <a:pPr algn="ctr" fontAlgn="ctr"/>
                      <a:r>
                        <a:rPr lang="en-US" sz="1200" u="none" strike="noStrike">
                          <a:effectLst/>
                        </a:rPr>
                        <a:t>2015</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29611</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1697188</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1450">
                <a:tc>
                  <a:txBody>
                    <a:bodyPr/>
                    <a:lstStyle/>
                    <a:p>
                      <a:pPr algn="ctr" fontAlgn="ctr"/>
                      <a:r>
                        <a:rPr lang="en-US" sz="1200" u="none" strike="noStrike">
                          <a:effectLst/>
                        </a:rPr>
                        <a:t>2016</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26562</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272108</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71450">
                <a:tc>
                  <a:txBody>
                    <a:bodyPr/>
                    <a:lstStyle/>
                    <a:p>
                      <a:pPr algn="ctr" fontAlgn="ctr"/>
                      <a:r>
                        <a:rPr lang="en-US" sz="1200" u="none" strike="noStrike">
                          <a:effectLst/>
                        </a:rPr>
                        <a:t>2017</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11349</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352732</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71450">
                <a:tc>
                  <a:txBody>
                    <a:bodyPr/>
                    <a:lstStyle/>
                    <a:p>
                      <a:pPr algn="ctr" fontAlgn="ctr"/>
                      <a:r>
                        <a:rPr lang="en-US" sz="1200" u="none" strike="noStrike">
                          <a:effectLst/>
                        </a:rPr>
                        <a:t>2018</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5987</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161224</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71450">
                <a:tc>
                  <a:txBody>
                    <a:bodyPr/>
                    <a:lstStyle/>
                    <a:p>
                      <a:pPr algn="ctr" fontAlgn="ctr"/>
                      <a:r>
                        <a:rPr lang="en-US" sz="1200" u="none" strike="noStrike">
                          <a:effectLst/>
                        </a:rPr>
                        <a:t>2019</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1807</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206599</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71450">
                <a:tc>
                  <a:txBody>
                    <a:bodyPr/>
                    <a:lstStyle/>
                    <a:p>
                      <a:pPr algn="ctr" fontAlgn="ctr"/>
                      <a:r>
                        <a:rPr lang="en-US" sz="1200" u="none" strike="noStrike">
                          <a:effectLst/>
                        </a:rPr>
                        <a:t>Total</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2246436</a:t>
                      </a:r>
                      <a:endParaRPr lang="en-US" sz="1200" b="1" i="0" u="none" strike="noStrike">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5778547</a:t>
                      </a:r>
                      <a:endParaRPr lang="en-US" sz="1200" b="1" i="0" u="none" strike="noStrike" dirty="0">
                        <a:solidFill>
                          <a:srgbClr val="000000"/>
                        </a:solidFill>
                        <a:effectLst/>
                        <a:latin typeface="Calibri" panose="020F0502020204030204"/>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3"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628792" y="561356"/>
            <a:ext cx="7886417" cy="993476"/>
          </a:xfrm>
        </p:spPr>
        <p:txBody>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7. Cooperation &amp; Health education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7584" y="3292906"/>
            <a:ext cx="2110350" cy="158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584" y="1492706"/>
            <a:ext cx="2110350" cy="158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3313936" y="1491630"/>
            <a:ext cx="2073920" cy="1585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75856" y="3292906"/>
            <a:ext cx="2112000" cy="158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96136" y="1492706"/>
            <a:ext cx="2631543" cy="3384000"/>
          </a:xfrm>
          <a:prstGeom prst="roundRect">
            <a:avLst>
              <a:gd name="adj" fmla="val 16667"/>
            </a:avLst>
          </a:prstGeom>
          <a:ln w="9525">
            <a:solidFill>
              <a:schemeClr val="tx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3"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28792" y="561356"/>
            <a:ext cx="7886417" cy="993476"/>
          </a:xfrm>
        </p:spPr>
        <p:txBody>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宋体" panose="02010600030101010101" pitchFamily="2" charset="-122"/>
              </a:rPr>
              <a:t>8. Operational research  </a:t>
            </a:r>
          </a:p>
        </p:txBody>
      </p:sp>
      <p:sp>
        <p:nvSpPr>
          <p:cNvPr id="12" name="内容占位符 2"/>
          <p:cNvSpPr>
            <a:spLocks noGrp="1"/>
          </p:cNvSpPr>
          <p:nvPr/>
        </p:nvSpPr>
        <p:spPr>
          <a:xfrm>
            <a:off x="217792" y="1581865"/>
            <a:ext cx="2538338" cy="1277540"/>
          </a:xfrm>
          <a:prstGeom prst="rect">
            <a:avLst/>
          </a:prstGeom>
        </p:spPr>
        <p:txBody>
          <a:bodyPr vert="horz" wrap="square" lIns="68580" tIns="34290" rIns="68580" bIns="34290" numCol="1" rtlCol="0"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9875" indent="-269875" defTabSz="514350">
              <a:spcBef>
                <a:spcPts val="450"/>
              </a:spcBef>
              <a:spcAft>
                <a:spcPts val="450"/>
              </a:spcAft>
              <a:buFont typeface="Wingdings" panose="05000000000000000000" pitchFamily="2" charset="2"/>
              <a:buChar char="u"/>
              <a:defRPr/>
            </a:pPr>
            <a:r>
              <a:rPr lang="en-US" altLang="zh-CN" sz="1600" b="1" dirty="0">
                <a:solidFill>
                  <a:schemeClr val="dk1"/>
                </a:solidFill>
                <a:latin typeface="Times New Roman" panose="02020603050405020304" pitchFamily="18" charset="0"/>
                <a:cs typeface="Times New Roman" panose="02020603050405020304" pitchFamily="18" charset="0"/>
              </a:rPr>
              <a:t>Research and development, promotion and application of new antimalarial drugs</a:t>
            </a:r>
            <a:endParaRPr lang="zh-CN" altLang="en-US" sz="1600" b="1" dirty="0">
              <a:solidFill>
                <a:schemeClr val="dk1"/>
              </a:solidFill>
              <a:latin typeface="Times New Roman" panose="02020603050405020304" pitchFamily="18" charset="0"/>
              <a:cs typeface="Times New Roman" panose="02020603050405020304" pitchFamily="18" charset="0"/>
            </a:endParaRPr>
          </a:p>
        </p:txBody>
      </p:sp>
      <p:sp>
        <p:nvSpPr>
          <p:cNvPr id="5" name="矩形 4"/>
          <p:cNvSpPr/>
          <p:nvPr/>
        </p:nvSpPr>
        <p:spPr>
          <a:xfrm>
            <a:off x="6489948" y="1656200"/>
            <a:ext cx="2618556" cy="584775"/>
          </a:xfrm>
          <a:prstGeom prst="rect">
            <a:avLst/>
          </a:prstGeom>
        </p:spPr>
        <p:txBody>
          <a:bodyPr wrap="square">
            <a:spAutoFit/>
          </a:bodyPr>
          <a:lstStyle/>
          <a:p>
            <a:pPr marL="269875" indent="-269875" defTabSz="514350">
              <a:spcBef>
                <a:spcPts val="450"/>
              </a:spcBef>
              <a:spcAft>
                <a:spcPts val="450"/>
              </a:spcAft>
              <a:buFont typeface="Wingdings" panose="05000000000000000000" pitchFamily="2" charset="2"/>
              <a:buChar char="u"/>
              <a:defRPr/>
            </a:pPr>
            <a:r>
              <a:rPr lang="en-US" altLang="zh-CN" sz="1600" b="1" dirty="0">
                <a:solidFill>
                  <a:schemeClr val="dk1"/>
                </a:solidFill>
                <a:latin typeface="Times New Roman" panose="02020603050405020304" pitchFamily="18" charset="0"/>
                <a:ea typeface="+mn-ea"/>
                <a:cs typeface="Times New Roman" panose="02020603050405020304" pitchFamily="18" charset="0"/>
              </a:rPr>
              <a:t>Research on Biology and Control of Anopheles</a:t>
            </a:r>
          </a:p>
        </p:txBody>
      </p:sp>
      <p:sp>
        <p:nvSpPr>
          <p:cNvPr id="6" name="矩形 5"/>
          <p:cNvSpPr/>
          <p:nvPr/>
        </p:nvSpPr>
        <p:spPr>
          <a:xfrm>
            <a:off x="3059832" y="1596737"/>
            <a:ext cx="3294366" cy="830997"/>
          </a:xfrm>
          <a:prstGeom prst="rect">
            <a:avLst/>
          </a:prstGeom>
        </p:spPr>
        <p:txBody>
          <a:bodyPr wrap="square">
            <a:spAutoFit/>
          </a:bodyPr>
          <a:lstStyle/>
          <a:p>
            <a:pPr marL="269875" indent="-269875" defTabSz="514350">
              <a:spcBef>
                <a:spcPts val="450"/>
              </a:spcBef>
              <a:spcAft>
                <a:spcPts val="450"/>
              </a:spcAft>
              <a:buFont typeface="Wingdings" panose="05000000000000000000" pitchFamily="2" charset="2"/>
              <a:buChar char="u"/>
              <a:defRPr/>
            </a:pPr>
            <a:r>
              <a:rPr lang="en-US" altLang="zh-CN" sz="1600" b="1" dirty="0">
                <a:solidFill>
                  <a:schemeClr val="dk1"/>
                </a:solidFill>
                <a:latin typeface="Times New Roman" panose="02020603050405020304" pitchFamily="18" charset="0"/>
                <a:ea typeface="+mn-ea"/>
                <a:cs typeface="Times New Roman" panose="02020603050405020304" pitchFamily="18" charset="0"/>
              </a:rPr>
              <a:t>Research and application of malaria control and elimination strategies and measures</a:t>
            </a:r>
            <a:endParaRPr lang="zh-CN" altLang="en-US" sz="1600" b="1" dirty="0">
              <a:solidFill>
                <a:schemeClr val="dk1"/>
              </a:solidFill>
              <a:latin typeface="Times New Roman" panose="02020603050405020304" pitchFamily="18" charset="0"/>
              <a:ea typeface="+mn-ea"/>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7380311" y="2798597"/>
            <a:ext cx="1468413" cy="2055189"/>
          </a:xfrm>
          <a:prstGeom prst="rect">
            <a:avLst/>
          </a:prstGeom>
        </p:spPr>
      </p:pic>
      <p:pic>
        <p:nvPicPr>
          <p:cNvPr id="8" name="图片 7"/>
          <p:cNvPicPr>
            <a:picLocks noChangeAspect="1"/>
          </p:cNvPicPr>
          <p:nvPr/>
        </p:nvPicPr>
        <p:blipFill>
          <a:blip r:embed="rId4"/>
          <a:stretch>
            <a:fillRect/>
          </a:stretch>
        </p:blipFill>
        <p:spPr>
          <a:xfrm>
            <a:off x="217792" y="2960676"/>
            <a:ext cx="3066415" cy="1628775"/>
          </a:xfrm>
          <a:prstGeom prst="rect">
            <a:avLst/>
          </a:prstGeom>
        </p:spPr>
      </p:pic>
      <p:pic>
        <p:nvPicPr>
          <p:cNvPr id="27651" name="图片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07765" y="2859405"/>
            <a:ext cx="3119755" cy="1933575"/>
          </a:xfrm>
          <a:prstGeom prst="rect">
            <a:avLst/>
          </a:prstGeom>
          <a:noFill/>
          <a:ln w="28575">
            <a:solidFill>
              <a:srgbClr val="0070C0"/>
            </a:solidFill>
          </a:ln>
        </p:spPr>
      </p:pic>
      <p:sp>
        <p:nvSpPr>
          <p:cNvPr id="3" name="TextBox 1"/>
          <p:cNvSpPr txBox="1"/>
          <p:nvPr/>
        </p:nvSpPr>
        <p:spPr>
          <a:xfrm>
            <a:off x="1547664" y="123225"/>
            <a:ext cx="7128792" cy="397510"/>
          </a:xfrm>
          <a:prstGeom prst="rect">
            <a:avLst/>
          </a:prstGeom>
          <a:noFill/>
        </p:spPr>
        <p:txBody>
          <a:bodyPr wrap="square" lIns="91413" tIns="45706" rIns="91413" bIns="45706" rtlCol="0">
            <a:spAutoFit/>
          </a:bodyPr>
          <a:lstStyle/>
          <a:p>
            <a:r>
              <a:rPr lang="en-US" altLang="zh-CN" sz="2000" b="1" dirty="0">
                <a:solidFill>
                  <a:schemeClr val="bg1"/>
                </a:solidFill>
                <a:latin typeface="Times New Roman" panose="02020603050405020304" pitchFamily="18" charset="0"/>
                <a:ea typeface="黑体" panose="02010609060101010101" charset="-122"/>
                <a:cs typeface="Times New Roman" panose="02020603050405020304" pitchFamily="18" charset="0"/>
              </a:rPr>
              <a:t>Malaria elimination strategy, measures &amp; achievements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nvSpPr>
        <p:spPr bwMode="auto">
          <a:xfrm>
            <a:off x="1331640" y="1998008"/>
            <a:ext cx="7848872" cy="168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200000"/>
              </a:lnSpc>
              <a:buNone/>
            </a:pPr>
            <a:r>
              <a:rPr lang="en-US" altLang="zh-CN" sz="2400" b="1" dirty="0">
                <a:solidFill>
                  <a:srgbClr val="365F91"/>
                </a:solidFill>
                <a:latin typeface="Cambria" panose="02040503050406030204" pitchFamily="18" charset="0"/>
              </a:rPr>
              <a:t>Prevention of re-establishment of malaria transmission</a:t>
            </a:r>
          </a:p>
          <a:p>
            <a:pPr eaLnBrk="1" hangingPunct="1">
              <a:lnSpc>
                <a:spcPct val="200000"/>
              </a:lnSpc>
              <a:buNone/>
            </a:pPr>
            <a:endParaRPr lang="en-US" altLang="zh-CN" sz="2800" b="1" dirty="0">
              <a:solidFill>
                <a:srgbClr val="365F91"/>
              </a:solidFill>
              <a:latin typeface="Cambria" panose="02040503050406030204" pitchFamily="18" charset="0"/>
            </a:endParaRPr>
          </a:p>
        </p:txBody>
      </p:sp>
      <p:grpSp>
        <p:nvGrpSpPr>
          <p:cNvPr id="9" name="组合 8"/>
          <p:cNvGrpSpPr/>
          <p:nvPr/>
        </p:nvGrpSpPr>
        <p:grpSpPr>
          <a:xfrm>
            <a:off x="35496" y="1976871"/>
            <a:ext cx="8928991" cy="1059916"/>
            <a:chOff x="791999" y="1728325"/>
            <a:chExt cx="8930542" cy="1060243"/>
          </a:xfrm>
        </p:grpSpPr>
        <p:sp>
          <p:nvSpPr>
            <p:cNvPr id="12" name="Rounded Rectangle 6"/>
            <p:cNvSpPr/>
            <p:nvPr/>
          </p:nvSpPr>
          <p:spPr>
            <a:xfrm>
              <a:off x="828378" y="1728325"/>
              <a:ext cx="1327246" cy="916227"/>
            </a:xfrm>
            <a:prstGeom prst="parallelogram">
              <a:avLst/>
            </a:prstGeom>
            <a:gradFill>
              <a:gsLst>
                <a:gs pos="0">
                  <a:srgbClr val="3333CC"/>
                </a:gs>
                <a:gs pos="100000">
                  <a:srgbClr val="00B0F0"/>
                </a:gs>
              </a:gsLst>
              <a:lin ang="5400000" scaled="1"/>
            </a:gradFill>
            <a:ln>
              <a:noFill/>
            </a:ln>
            <a:effectLst>
              <a:outerShdw blurRad="279400" dist="571500" dir="2700000" sx="108000" sy="108000" kx="-800400" algn="b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effectLst>
                  <a:outerShdw blurRad="38100" dist="38100" dir="2700000" algn="tl">
                    <a:srgbClr val="000000">
                      <a:alpha val="43137"/>
                    </a:srgbClr>
                  </a:outerShdw>
                </a:effectLst>
                <a:sym typeface="+mn-lt"/>
              </a:endParaRPr>
            </a:p>
          </p:txBody>
        </p:sp>
        <p:cxnSp>
          <p:nvCxnSpPr>
            <p:cNvPr id="13" name="直接连接符 12"/>
            <p:cNvCxnSpPr/>
            <p:nvPr/>
          </p:nvCxnSpPr>
          <p:spPr>
            <a:xfrm>
              <a:off x="828000" y="2716560"/>
              <a:ext cx="8894541" cy="0"/>
            </a:xfrm>
            <a:prstGeom prst="line">
              <a:avLst/>
            </a:prstGeom>
            <a:ln w="25400" cap="sq"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91999" y="2788568"/>
              <a:ext cx="8930542" cy="0"/>
            </a:xfrm>
            <a:prstGeom prst="line">
              <a:avLst/>
            </a:prstGeom>
            <a:ln w="9525" cap="rnd" cmpd="thickThin">
              <a:solidFill>
                <a:srgbClr val="00CCFF"/>
              </a:solidFill>
            </a:ln>
          </p:spPr>
          <p:style>
            <a:lnRef idx="1">
              <a:schemeClr val="accent1"/>
            </a:lnRef>
            <a:fillRef idx="0">
              <a:schemeClr val="accent1"/>
            </a:fillRef>
            <a:effectRef idx="0">
              <a:schemeClr val="accent1"/>
            </a:effectRef>
            <a:fontRef idx="minor">
              <a:schemeClr val="tx1"/>
            </a:fontRef>
          </p:style>
        </p:cxnSp>
      </p:grpSp>
      <p:sp>
        <p:nvSpPr>
          <p:cNvPr id="15" name="文本框 9"/>
          <p:cNvSpPr txBox="1"/>
          <p:nvPr/>
        </p:nvSpPr>
        <p:spPr>
          <a:xfrm>
            <a:off x="395536" y="2060048"/>
            <a:ext cx="576064" cy="923330"/>
          </a:xfrm>
          <a:prstGeom prst="rect">
            <a:avLst/>
          </a:prstGeom>
          <a:noFill/>
        </p:spPr>
        <p:txBody>
          <a:bodyPr wrap="square" rtlCol="0">
            <a:spAutoFit/>
          </a:bodyPr>
          <a:lstStyle/>
          <a:p>
            <a:r>
              <a:rPr lang="en-US" altLang="zh-CN" sz="5400" b="1" dirty="0">
                <a:solidFill>
                  <a:srgbClr val="FFFF00"/>
                </a:solidFill>
                <a:latin typeface="Arial Black" panose="020B0A04020102020204" pitchFamily="34" charset="0"/>
              </a:rPr>
              <a:t>3</a:t>
            </a:r>
            <a:endParaRPr lang="zh-CN" altLang="en-US" sz="5400" b="1" dirty="0">
              <a:solidFill>
                <a:srgbClr val="FFFF00"/>
              </a:solidFill>
              <a:latin typeface="Arial Black" panose="020B0A04020102020204" pitchFamily="34" charset="0"/>
            </a:endParaRPr>
          </a:p>
        </p:txBody>
      </p:sp>
      <p:pic>
        <p:nvPicPr>
          <p:cNvPr id="2" name="图片 1" descr="疟印章"/>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19925" y="3138805"/>
            <a:ext cx="2107565" cy="1972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1979712" y="1998008"/>
            <a:ext cx="6912768" cy="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200000"/>
              </a:lnSpc>
              <a:buNone/>
            </a:pPr>
            <a:r>
              <a:rPr lang="en-US" altLang="zh-CN" sz="2800" b="1" dirty="0">
                <a:solidFill>
                  <a:srgbClr val="365F91"/>
                </a:solidFill>
                <a:latin typeface="Cambria" panose="02040503050406030204" pitchFamily="18" charset="0"/>
              </a:rPr>
              <a:t>Malaria epidemics and control</a:t>
            </a:r>
            <a:endParaRPr lang="zh-CN" altLang="en-US" sz="2800" dirty="0">
              <a:solidFill>
                <a:srgbClr val="0070C0"/>
              </a:solidFill>
            </a:endParaRPr>
          </a:p>
        </p:txBody>
      </p:sp>
      <p:grpSp>
        <p:nvGrpSpPr>
          <p:cNvPr id="52" name="组合 51"/>
          <p:cNvGrpSpPr/>
          <p:nvPr/>
        </p:nvGrpSpPr>
        <p:grpSpPr>
          <a:xfrm>
            <a:off x="539552" y="1976871"/>
            <a:ext cx="8136904" cy="1059916"/>
            <a:chOff x="791999" y="1728325"/>
            <a:chExt cx="8138317" cy="1060243"/>
          </a:xfrm>
        </p:grpSpPr>
        <p:sp>
          <p:nvSpPr>
            <p:cNvPr id="24" name="Rounded Rectangle 6"/>
            <p:cNvSpPr/>
            <p:nvPr/>
          </p:nvSpPr>
          <p:spPr>
            <a:xfrm>
              <a:off x="828378" y="1728325"/>
              <a:ext cx="1327246" cy="916227"/>
            </a:xfrm>
            <a:prstGeom prst="parallelogram">
              <a:avLst/>
            </a:prstGeom>
            <a:gradFill>
              <a:gsLst>
                <a:gs pos="0">
                  <a:srgbClr val="3333CC"/>
                </a:gs>
                <a:gs pos="100000">
                  <a:srgbClr val="00B0F0"/>
                </a:gs>
              </a:gsLst>
              <a:lin ang="5400000" scaled="1"/>
            </a:gradFill>
            <a:ln>
              <a:noFill/>
            </a:ln>
            <a:effectLst>
              <a:outerShdw blurRad="279400" dist="571500" dir="2700000" sx="108000" sy="108000" kx="-800400" algn="b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effectLst>
                  <a:outerShdw blurRad="38100" dist="38100" dir="2700000" algn="tl">
                    <a:srgbClr val="000000">
                      <a:alpha val="43137"/>
                    </a:srgbClr>
                  </a:outerShdw>
                </a:effectLst>
                <a:sym typeface="+mn-lt"/>
              </a:endParaRPr>
            </a:p>
          </p:txBody>
        </p:sp>
        <p:cxnSp>
          <p:nvCxnSpPr>
            <p:cNvPr id="34" name="直接连接符 33"/>
            <p:cNvCxnSpPr/>
            <p:nvPr/>
          </p:nvCxnSpPr>
          <p:spPr>
            <a:xfrm>
              <a:off x="828000" y="2716560"/>
              <a:ext cx="8102316" cy="0"/>
            </a:xfrm>
            <a:prstGeom prst="line">
              <a:avLst/>
            </a:prstGeom>
            <a:ln w="25400" cap="sq"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91999" y="2788568"/>
              <a:ext cx="8138317" cy="0"/>
            </a:xfrm>
            <a:prstGeom prst="line">
              <a:avLst/>
            </a:prstGeom>
            <a:ln w="9525" cap="rnd" cmpd="thickThin">
              <a:solidFill>
                <a:srgbClr val="00CCFF"/>
              </a:soli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899592" y="2060048"/>
            <a:ext cx="576064" cy="923330"/>
          </a:xfrm>
          <a:prstGeom prst="rect">
            <a:avLst/>
          </a:prstGeom>
          <a:noFill/>
        </p:spPr>
        <p:txBody>
          <a:bodyPr wrap="square" rtlCol="0">
            <a:spAutoFit/>
          </a:bodyPr>
          <a:lstStyle/>
          <a:p>
            <a:r>
              <a:rPr lang="en-US" altLang="zh-CN" sz="5400" b="1" dirty="0">
                <a:solidFill>
                  <a:srgbClr val="FFFF00"/>
                </a:solidFill>
                <a:latin typeface="Arial Black" panose="020B0A04020102020204" pitchFamily="34" charset="0"/>
              </a:rPr>
              <a:t>1</a:t>
            </a:r>
            <a:endParaRPr lang="zh-CN" altLang="en-US" sz="5400" b="1" dirty="0">
              <a:solidFill>
                <a:srgbClr val="FFFF00"/>
              </a:solidFill>
              <a:latin typeface="Arial Black" panose="020B0A04020102020204" pitchFamily="34" charset="0"/>
            </a:endParaRPr>
          </a:p>
        </p:txBody>
      </p:sp>
      <p:pic>
        <p:nvPicPr>
          <p:cNvPr id="2" name="图片 1" descr="疟印章"/>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19925" y="3138805"/>
            <a:ext cx="2107565" cy="19723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628792" y="561356"/>
            <a:ext cx="7886417" cy="993476"/>
          </a:xfrm>
        </p:spPr>
        <p:txBody>
          <a:bodyPr vert="horz" wrap="square" lIns="68580" tIns="34290" rIns="68580" bIns="34290" rtlCol="0" anchor="ctr" anchorCtr="0">
            <a:normAutofit/>
          </a:bodyPr>
          <a:lstStyle/>
          <a:p>
            <a:pPr algn="ctr" eaLnBrk="1" hangingPunct="1"/>
            <a:r>
              <a:rPr lang="zh-CN" altLang="en-US" b="1" dirty="0">
                <a:solidFill>
                  <a:srgbClr val="0070C0"/>
                </a:solidFill>
                <a:latin typeface="Times New Roman" panose="02020603050405020304" pitchFamily="18" charset="0"/>
                <a:ea typeface="黑体" panose="02010609060101010101" charset="-122"/>
                <a:cs typeface="Times New Roman" panose="02020603050405020304" pitchFamily="18" charset="0"/>
                <a:sym typeface="+mn-ea"/>
              </a:rPr>
              <a:t>Risk stratification for the re-transmission </a:t>
            </a:r>
            <a:endParaRPr lang="zh-CN" altLang="en-US" b="1" dirty="0">
              <a:solidFill>
                <a:srgbClr val="0070C0"/>
              </a:solidFill>
              <a:latin typeface="黑体" panose="02010609060101010101" charset="-122"/>
              <a:ea typeface="黑体" panose="02010609060101010101" charset="-122"/>
            </a:endParaRPr>
          </a:p>
        </p:txBody>
      </p:sp>
      <p:pic>
        <p:nvPicPr>
          <p:cNvPr id="50179" name="图片 3" descr="风险地图-媒介和边境分类-202006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9832" y="1491630"/>
            <a:ext cx="3816424" cy="3053032"/>
          </a:xfrm>
          <a:prstGeom prst="rect">
            <a:avLst/>
          </a:prstGeom>
          <a:noFill/>
          <a:ln w="9525">
            <a:noFill/>
          </a:ln>
        </p:spPr>
      </p:pic>
      <p:pic>
        <p:nvPicPr>
          <p:cNvPr id="7" name="图片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528" y="1545724"/>
            <a:ext cx="1915523" cy="2880320"/>
          </a:xfrm>
          <a:prstGeom prst="rect">
            <a:avLst/>
          </a:prstGeom>
          <a:ln>
            <a:solidFill>
              <a:schemeClr val="tx1"/>
            </a:solidFill>
          </a:ln>
        </p:spPr>
      </p:pic>
      <p:sp>
        <p:nvSpPr>
          <p:cNvPr id="2" name="右箭头 1"/>
          <p:cNvSpPr/>
          <p:nvPr/>
        </p:nvSpPr>
        <p:spPr>
          <a:xfrm>
            <a:off x="2411760" y="1797752"/>
            <a:ext cx="576064" cy="237626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9" name="TextBox 8"/>
          <p:cNvSpPr txBox="1"/>
          <p:nvPr/>
        </p:nvSpPr>
        <p:spPr>
          <a:xfrm>
            <a:off x="6948805" y="1832610"/>
            <a:ext cx="2016760" cy="2461260"/>
          </a:xfrm>
          <a:prstGeom prst="rect">
            <a:avLst/>
          </a:prstGeom>
          <a:solidFill>
            <a:srgbClr val="FFC000"/>
          </a:solidFill>
        </p:spPr>
        <p:txBody>
          <a:bodyPr vert="horz" wrap="square" rtlCol="0">
            <a:spAutoFit/>
          </a:bodyPr>
          <a:lstStyle/>
          <a:p>
            <a:pPr>
              <a:lnSpc>
                <a:spcPct val="100000"/>
              </a:lnSpc>
            </a:pPr>
            <a:r>
              <a:rPr lang="en-US" altLang="zh-CN" sz="1400" b="1" dirty="0">
                <a:latin typeface="+mn-lt"/>
                <a:ea typeface="黑体" panose="02010609060101010101" charset="-122"/>
                <a:cs typeface="+mn-lt"/>
              </a:rPr>
              <a:t>Promptly detection, precise interruption:</a:t>
            </a:r>
          </a:p>
          <a:p>
            <a:pPr>
              <a:lnSpc>
                <a:spcPct val="100000"/>
              </a:lnSpc>
            </a:pPr>
            <a:r>
              <a:rPr sz="1400" dirty="0">
                <a:latin typeface="+mn-lt"/>
                <a:ea typeface="黑体" panose="02010609060101010101" charset="-122"/>
                <a:cs typeface="+mn-lt"/>
              </a:rPr>
              <a:t>Intensified "1-3-7" </a:t>
            </a:r>
            <a:r>
              <a:rPr lang="en-US" sz="1400" dirty="0">
                <a:latin typeface="+mn-lt"/>
                <a:ea typeface="黑体" panose="02010609060101010101" charset="-122"/>
                <a:cs typeface="+mn-lt"/>
              </a:rPr>
              <a:t>appoach</a:t>
            </a:r>
            <a:r>
              <a:rPr sz="1400" dirty="0">
                <a:latin typeface="+mn-lt"/>
                <a:ea typeface="黑体" panose="02010609060101010101" charset="-122"/>
                <a:cs typeface="+mn-lt"/>
              </a:rPr>
              <a:t>, timely detection and standardized treatment of imported cases, assessment of the risk of secondary transmission, timely disposal, and effective blocking</a:t>
            </a:r>
          </a:p>
        </p:txBody>
      </p:sp>
      <p:sp>
        <p:nvSpPr>
          <p:cNvPr id="3" name="TextBox 1"/>
          <p:cNvSpPr txBox="1"/>
          <p:nvPr/>
        </p:nvSpPr>
        <p:spPr>
          <a:xfrm>
            <a:off x="1403648" y="51470"/>
            <a:ext cx="7632848" cy="461637"/>
          </a:xfrm>
          <a:prstGeom prst="rect">
            <a:avLst/>
          </a:prstGeom>
          <a:noFill/>
        </p:spPr>
        <p:txBody>
          <a:bodyPr wrap="square" lIns="91413" tIns="45706" rIns="91413" bIns="45706" rtlCol="0">
            <a:spAutoFit/>
          </a:bodyPr>
          <a:lstStyle/>
          <a:p>
            <a:r>
              <a:rPr lang="zh-CN" altLang="en-US" sz="2400" b="1" dirty="0">
                <a:solidFill>
                  <a:schemeClr val="bg1"/>
                </a:solidFill>
                <a:latin typeface="Times New Roman" panose="02020603050405020304" pitchFamily="18" charset="0"/>
                <a:ea typeface="黑体" panose="02010609060101010101" charset="-122"/>
                <a:cs typeface="Times New Roman" panose="02020603050405020304" pitchFamily="18" charset="0"/>
              </a:rPr>
              <a:t>Prevention of re-establishment of malaria transmission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3924867" y="1275997"/>
            <a:ext cx="2845765" cy="174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8" name="标题 1"/>
          <p:cNvSpPr>
            <a:spLocks noGrp="1"/>
          </p:cNvSpPr>
          <p:nvPr>
            <p:ph type="title"/>
          </p:nvPr>
        </p:nvSpPr>
        <p:spPr>
          <a:xfrm>
            <a:off x="628792" y="483518"/>
            <a:ext cx="7886417" cy="993476"/>
          </a:xfrm>
        </p:spPr>
        <p:txBody>
          <a:bodyPr vert="horz" wrap="square" lIns="68580" tIns="34290" rIns="68580" bIns="34290" rtlCol="0" anchor="ctr" anchorCtr="0">
            <a:normAutofit/>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Case diagnosis and quality control</a:t>
            </a:r>
            <a:endParaRPr lang="zh-CN" altLang="en-US" b="1" dirty="0">
              <a:solidFill>
                <a:srgbClr val="0070C0"/>
              </a:solidFill>
              <a:latin typeface="黑体" panose="02010609060101010101" charset="-122"/>
              <a:ea typeface="黑体" panose="02010609060101010101" charset="-122"/>
            </a:endParaRPr>
          </a:p>
        </p:txBody>
      </p:sp>
      <p:sp>
        <p:nvSpPr>
          <p:cNvPr id="55299" name="矩形 1"/>
          <p:cNvSpPr/>
          <p:nvPr/>
        </p:nvSpPr>
        <p:spPr>
          <a:xfrm>
            <a:off x="394970" y="1564005"/>
            <a:ext cx="3786505" cy="2999740"/>
          </a:xfrm>
          <a:prstGeom prst="rect">
            <a:avLst/>
          </a:prstGeom>
          <a:noFill/>
          <a:ln w="9525">
            <a:noFill/>
          </a:ln>
        </p:spPr>
        <p:txBody>
          <a:bodyPr wrap="square">
            <a:spAutoFit/>
          </a:bodyPr>
          <a:lstStyle/>
          <a:p>
            <a:pPr marL="285750" indent="-285750">
              <a:lnSpc>
                <a:spcPct val="150000"/>
              </a:lnSpc>
              <a:buFont typeface="Wingdings" panose="05000000000000000000" pitchFamily="2" charset="2"/>
              <a:buChar char="u"/>
            </a:pPr>
            <a:r>
              <a:rPr lang="en-US" altLang="zh-CN" sz="1400" b="1" dirty="0"/>
              <a:t>Microscopy or RDT in medical institutions</a:t>
            </a:r>
          </a:p>
          <a:p>
            <a:pPr marL="285750" indent="-285750">
              <a:lnSpc>
                <a:spcPct val="150000"/>
              </a:lnSpc>
              <a:buFont typeface="Wingdings" panose="05000000000000000000" pitchFamily="2" charset="2"/>
              <a:buChar char="u"/>
            </a:pPr>
            <a:r>
              <a:rPr lang="en-US" altLang="zh-CN" sz="1400" b="1" dirty="0">
                <a:sym typeface="+mn-ea"/>
              </a:rPr>
              <a:t>Malaria Diagnostic Reference Laboratory</a:t>
            </a:r>
            <a:endParaRPr lang="en-US" altLang="zh-CN" sz="1400" b="1" dirty="0"/>
          </a:p>
          <a:p>
            <a:pPr marL="285750" indent="-285750">
              <a:lnSpc>
                <a:spcPct val="150000"/>
              </a:lnSpc>
              <a:buFont typeface="Wingdings" panose="05000000000000000000" pitchFamily="2" charset="2"/>
              <a:buChar char="u"/>
            </a:pPr>
            <a:r>
              <a:rPr lang="en-US" altLang="zh-CN" sz="1400" b="1" dirty="0">
                <a:sym typeface="+mn-ea"/>
              </a:rPr>
              <a:t>QC network of laboratory testing and competency training</a:t>
            </a:r>
            <a:endParaRPr lang="en-US" altLang="zh-CN" sz="1400" dirty="0"/>
          </a:p>
          <a:p>
            <a:pPr marL="285750" indent="-285750">
              <a:lnSpc>
                <a:spcPct val="150000"/>
              </a:lnSpc>
              <a:buFont typeface="Wingdings" panose="05000000000000000000" pitchFamily="2" charset="2"/>
              <a:buChar char="u"/>
            </a:pPr>
            <a:r>
              <a:rPr lang="en-US" altLang="zh-CN" sz="1400" b="1" dirty="0"/>
              <a:t>Capacity maintenance of case diagnosis and treatment</a:t>
            </a:r>
          </a:p>
          <a:p>
            <a:pPr marL="285750" indent="-285750">
              <a:lnSpc>
                <a:spcPct val="150000"/>
              </a:lnSpc>
              <a:buFont typeface="Wingdings" panose="05000000000000000000" pitchFamily="2" charset="2"/>
              <a:buChar char="u"/>
            </a:pPr>
            <a:r>
              <a:rPr lang="en-US" altLang="zh-CN" sz="1400" b="1" dirty="0"/>
              <a:t>Severe Malaria Treatment Expert Group</a:t>
            </a:r>
          </a:p>
          <a:p>
            <a:pPr marL="285750" indent="-285750">
              <a:lnSpc>
                <a:spcPct val="150000"/>
              </a:lnSpc>
              <a:buFont typeface="Wingdings" panose="05000000000000000000" pitchFamily="2" charset="2"/>
              <a:buChar char="u"/>
            </a:pPr>
            <a:r>
              <a:rPr lang="en-US" altLang="zh-CN" sz="1400" b="1" dirty="0"/>
              <a:t>Research on new testing and source tracking Technology</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60872" y="1419752"/>
            <a:ext cx="2145432" cy="1430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p:nvPr/>
        </p:nvSpPr>
        <p:spPr>
          <a:xfrm>
            <a:off x="1403648" y="51470"/>
            <a:ext cx="7632848" cy="461637"/>
          </a:xfrm>
          <a:prstGeom prst="rect">
            <a:avLst/>
          </a:prstGeom>
          <a:noFill/>
        </p:spPr>
        <p:txBody>
          <a:bodyPr wrap="square" lIns="91413" tIns="45706" rIns="91413" bIns="45706" rtlCol="0">
            <a:spAutoFit/>
          </a:bodyPr>
          <a:lstStyle/>
          <a:p>
            <a:r>
              <a:rPr lang="zh-CN" altLang="en-US" sz="2400" b="1" dirty="0">
                <a:solidFill>
                  <a:schemeClr val="bg1"/>
                </a:solidFill>
                <a:latin typeface="Times New Roman" panose="02020603050405020304" pitchFamily="18" charset="0"/>
                <a:ea typeface="黑体" panose="02010609060101010101" charset="-122"/>
                <a:cs typeface="Times New Roman" panose="02020603050405020304" pitchFamily="18" charset="0"/>
              </a:rPr>
              <a:t>Prevention of re-establishment of malaria transmission</a:t>
            </a: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4693508" y="3003798"/>
            <a:ext cx="4167615" cy="2005578"/>
          </a:xfrm>
          <a:prstGeom prst="rect">
            <a:avLst/>
          </a:prstGeom>
          <a:ln>
            <a:solidFill>
              <a:srgbClr val="1C3CA4"/>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nvPr>
        </p:nvSpPr>
        <p:spPr>
          <a:xfrm>
            <a:off x="628792" y="339502"/>
            <a:ext cx="7886417" cy="993476"/>
          </a:xfrm>
        </p:spPr>
        <p:txBody>
          <a:bodyPr vert="horz" wrap="square" lIns="68580" tIns="34290" rIns="68580" bIns="34290" rtlCol="0" anchor="ctr" anchorCtr="0">
            <a:normAutofit/>
          </a:bodyPr>
          <a:lstStyle/>
          <a:p>
            <a:pPr algn="ctr"/>
            <a:r>
              <a:rPr lang="en-US" altLang="zh-CN" b="1" dirty="0">
                <a:solidFill>
                  <a:srgbClr val="0070C0"/>
                </a:solidFill>
                <a:latin typeface="Times New Roman" panose="02020603050405020304" pitchFamily="18" charset="0"/>
                <a:ea typeface="黑体" panose="02010609060101010101" charset="-122"/>
                <a:cs typeface="Times New Roman" panose="02020603050405020304" pitchFamily="18" charset="0"/>
              </a:rPr>
              <a:t>Vector control and surveillance</a:t>
            </a:r>
            <a:endParaRPr lang="zh-CN" altLang="en-US" b="1" dirty="0">
              <a:solidFill>
                <a:srgbClr val="0070C0"/>
              </a:solidFill>
              <a:latin typeface="黑体" panose="02010609060101010101" charset="-122"/>
              <a:ea typeface="黑体" panose="02010609060101010101" charset="-122"/>
            </a:endParaRPr>
          </a:p>
        </p:txBody>
      </p:sp>
      <p:sp>
        <p:nvSpPr>
          <p:cNvPr id="26626" name="内容占位符 2"/>
          <p:cNvSpPr>
            <a:spLocks noGrp="1" noChangeArrowheads="1"/>
          </p:cNvSpPr>
          <p:nvPr>
            <p:ph idx="1"/>
          </p:nvPr>
        </p:nvSpPr>
        <p:spPr>
          <a:xfrm>
            <a:off x="467995" y="905510"/>
            <a:ext cx="1529080" cy="374650"/>
          </a:xfrm>
        </p:spPr>
        <p:txBody>
          <a:bodyPr vert="horz" wrap="square" lIns="68580" tIns="34290" rIns="68580" bIns="34290" numCol="1" rtlCol="0" anchor="t" anchorCtr="0" compatLnSpc="1">
            <a:normAutofit/>
          </a:bodyPr>
          <a:lstStyle/>
          <a:p>
            <a:pPr defTabSz="685800" fontAlgn="base">
              <a:lnSpc>
                <a:spcPct val="100000"/>
              </a:lnSpc>
              <a:spcBef>
                <a:spcPct val="20000"/>
              </a:spcBef>
              <a:spcAft>
                <a:spcPct val="0"/>
              </a:spcAft>
              <a:buFont typeface="Wingdings" panose="05000000000000000000" pitchFamily="2" charset="2"/>
              <a:buChar char="u"/>
              <a:defRPr/>
            </a:pPr>
            <a:r>
              <a:rPr lang="en-US" altLang="zh-CN" sz="1200" b="1" dirty="0"/>
              <a:t>Vector control</a:t>
            </a:r>
            <a:endParaRPr lang="en-US" altLang="zh-CN" sz="1200" dirty="0"/>
          </a:p>
          <a:p>
            <a:pPr marL="0" indent="0" defTabSz="685800" fontAlgn="base">
              <a:lnSpc>
                <a:spcPct val="100000"/>
              </a:lnSpc>
              <a:spcBef>
                <a:spcPct val="20000"/>
              </a:spcBef>
              <a:spcAft>
                <a:spcPct val="0"/>
              </a:spcAft>
              <a:buNone/>
              <a:defRPr/>
            </a:pPr>
            <a:endParaRPr lang="en-US" altLang="zh-CN" sz="1200" dirty="0"/>
          </a:p>
          <a:p>
            <a:pPr marL="0" indent="0" defTabSz="685800" fontAlgn="base">
              <a:lnSpc>
                <a:spcPct val="100000"/>
              </a:lnSpc>
              <a:spcBef>
                <a:spcPct val="20000"/>
              </a:spcBef>
              <a:spcAft>
                <a:spcPct val="0"/>
              </a:spcAft>
              <a:buNone/>
              <a:defRPr/>
            </a:pPr>
            <a:endParaRPr lang="en-US" altLang="zh-CN" sz="1200" dirty="0"/>
          </a:p>
        </p:txBody>
      </p:sp>
      <p:sp>
        <p:nvSpPr>
          <p:cNvPr id="7" name="TextBox 1"/>
          <p:cNvSpPr txBox="1"/>
          <p:nvPr/>
        </p:nvSpPr>
        <p:spPr>
          <a:xfrm>
            <a:off x="1403648" y="51470"/>
            <a:ext cx="7632848" cy="461637"/>
          </a:xfrm>
          <a:prstGeom prst="rect">
            <a:avLst/>
          </a:prstGeom>
          <a:noFill/>
        </p:spPr>
        <p:txBody>
          <a:bodyPr wrap="square" lIns="91413" tIns="45706" rIns="91413" bIns="45706" rtlCol="0">
            <a:spAutoFit/>
          </a:bodyPr>
          <a:lstStyle/>
          <a:p>
            <a:r>
              <a:rPr lang="zh-CN" altLang="en-US" sz="2400" b="1" dirty="0">
                <a:solidFill>
                  <a:schemeClr val="bg1"/>
                </a:solidFill>
                <a:latin typeface="Times New Roman" panose="02020603050405020304" pitchFamily="18" charset="0"/>
                <a:ea typeface="黑体" panose="02010609060101010101" charset="-122"/>
                <a:cs typeface="Times New Roman" panose="02020603050405020304" pitchFamily="18" charset="0"/>
              </a:rPr>
              <a:t>Prevention of re-establishment of malaria transmission</a:t>
            </a:r>
          </a:p>
        </p:txBody>
      </p:sp>
      <p:sp>
        <p:nvSpPr>
          <p:cNvPr id="2" name="文本框 1"/>
          <p:cNvSpPr txBox="1"/>
          <p:nvPr/>
        </p:nvSpPr>
        <p:spPr>
          <a:xfrm>
            <a:off x="3634740" y="2643505"/>
            <a:ext cx="3768725" cy="275590"/>
          </a:xfrm>
          <a:prstGeom prst="rect">
            <a:avLst/>
          </a:prstGeom>
          <a:noFill/>
        </p:spPr>
        <p:txBody>
          <a:bodyPr wrap="none" rtlCol="0" anchor="t">
            <a:spAutoFit/>
          </a:bodyPr>
          <a:lstStyle/>
          <a:p>
            <a:pPr lvl="0" defTabSz="914400" fontAlgn="base">
              <a:lnSpc>
                <a:spcPct val="100000"/>
              </a:lnSpc>
              <a:spcBef>
                <a:spcPct val="20000"/>
              </a:spcBef>
              <a:spcAft>
                <a:spcPct val="0"/>
              </a:spcAft>
              <a:buFont typeface="Wingdings" panose="05000000000000000000" pitchFamily="2" charset="2"/>
              <a:buChar char="u"/>
              <a:defRPr/>
            </a:pPr>
            <a:r>
              <a:rPr lang="en-US" altLang="zh-CN" sz="1200" b="1" dirty="0">
                <a:sym typeface="+mn-ea"/>
              </a:rPr>
              <a:t>Capability sustaining in vector control and surveillance</a:t>
            </a:r>
          </a:p>
        </p:txBody>
      </p:sp>
      <p:sp>
        <p:nvSpPr>
          <p:cNvPr id="3" name="文本框 2"/>
          <p:cNvSpPr txBox="1"/>
          <p:nvPr/>
        </p:nvSpPr>
        <p:spPr>
          <a:xfrm>
            <a:off x="394970" y="2642235"/>
            <a:ext cx="3098800" cy="2268855"/>
          </a:xfrm>
          <a:prstGeom prst="rect">
            <a:avLst/>
          </a:prstGeom>
          <a:noFill/>
        </p:spPr>
        <p:txBody>
          <a:bodyPr wrap="square" rtlCol="0" anchor="t">
            <a:spAutoFit/>
          </a:bodyPr>
          <a:lstStyle/>
          <a:p>
            <a:pPr lvl="0" defTabSz="914400" fontAlgn="base">
              <a:lnSpc>
                <a:spcPct val="100000"/>
              </a:lnSpc>
              <a:spcBef>
                <a:spcPct val="20000"/>
              </a:spcBef>
              <a:spcAft>
                <a:spcPct val="0"/>
              </a:spcAft>
              <a:buFont typeface="Wingdings" panose="05000000000000000000" pitchFamily="2" charset="2"/>
              <a:buChar char="u"/>
              <a:defRPr/>
            </a:pPr>
            <a:r>
              <a:rPr lang="en-US" altLang="zh-CN" sz="1200" b="1" dirty="0">
                <a:sym typeface="+mn-ea"/>
              </a:rPr>
              <a:t>Vector surveillance</a:t>
            </a:r>
            <a:endParaRPr lang="zh-CN" altLang="zh-CN" sz="1200" b="1" dirty="0"/>
          </a:p>
          <a:p>
            <a:pPr lvl="0" defTabSz="914400" fontAlgn="base">
              <a:lnSpc>
                <a:spcPct val="100000"/>
              </a:lnSpc>
              <a:spcBef>
                <a:spcPct val="20000"/>
              </a:spcBef>
              <a:spcAft>
                <a:spcPct val="0"/>
              </a:spcAft>
              <a:buFont typeface="Wingdings" panose="05000000000000000000" pitchFamily="2" charset="2"/>
              <a:buChar char="p"/>
              <a:defRPr/>
            </a:pPr>
            <a:r>
              <a:rPr lang="zh-CN" altLang="zh-CN" sz="1200" dirty="0">
                <a:sym typeface="+mn-ea"/>
              </a:rPr>
              <a:t>cross-border areas and areas with risk of re-introduction will be the priority</a:t>
            </a:r>
            <a:endParaRPr lang="zh-CN" altLang="zh-CN" sz="1200" dirty="0"/>
          </a:p>
          <a:p>
            <a:pPr lvl="0" defTabSz="914400" fontAlgn="base">
              <a:lnSpc>
                <a:spcPct val="100000"/>
              </a:lnSpc>
              <a:spcBef>
                <a:spcPct val="20000"/>
              </a:spcBef>
              <a:spcAft>
                <a:spcPct val="0"/>
              </a:spcAft>
              <a:buFont typeface="Wingdings" panose="05000000000000000000" pitchFamily="2" charset="2"/>
              <a:buChar char="p"/>
              <a:defRPr/>
            </a:pPr>
            <a:r>
              <a:rPr lang="zh-CN" altLang="zh-CN" sz="1200" dirty="0">
                <a:sym typeface="+mn-ea"/>
              </a:rPr>
              <a:t>sentinels have been adjusted and added</a:t>
            </a:r>
            <a:endParaRPr lang="zh-CN" altLang="zh-CN" sz="1200" dirty="0"/>
          </a:p>
          <a:p>
            <a:pPr lvl="0" defTabSz="914400" fontAlgn="base">
              <a:lnSpc>
                <a:spcPct val="100000"/>
              </a:lnSpc>
              <a:spcBef>
                <a:spcPct val="20000"/>
              </a:spcBef>
              <a:spcAft>
                <a:spcPct val="0"/>
              </a:spcAft>
              <a:buFont typeface="Wingdings" panose="05000000000000000000" pitchFamily="2" charset="2"/>
              <a:buChar char="p"/>
              <a:defRPr/>
            </a:pPr>
            <a:r>
              <a:rPr lang="zh-CN" altLang="zh-CN" sz="1200" dirty="0">
                <a:sym typeface="+mn-ea"/>
              </a:rPr>
              <a:t>each county with risk of re-introduction and potential transmission risk need to update vector data every three years</a:t>
            </a:r>
            <a:endParaRPr lang="zh-CN" altLang="zh-CN" sz="1200" dirty="0"/>
          </a:p>
          <a:p>
            <a:pPr lvl="0" defTabSz="914400" fontAlgn="base">
              <a:lnSpc>
                <a:spcPct val="100000"/>
              </a:lnSpc>
              <a:spcBef>
                <a:spcPct val="20000"/>
              </a:spcBef>
              <a:spcAft>
                <a:spcPct val="0"/>
              </a:spcAft>
              <a:buFont typeface="Wingdings" panose="05000000000000000000" pitchFamily="2" charset="2"/>
              <a:buChar char="p"/>
              <a:defRPr/>
            </a:pPr>
            <a:r>
              <a:rPr lang="zh-CN" altLang="zh-CN" sz="1200" dirty="0">
                <a:sym typeface="+mn-ea"/>
              </a:rPr>
              <a:t>ensure that about 1/3 of counties with t risk of re-introduction potential transmission risk have entomological surveillance data every 3 year</a:t>
            </a:r>
          </a:p>
        </p:txBody>
      </p:sp>
      <p:graphicFrame>
        <p:nvGraphicFramePr>
          <p:cNvPr id="4" name="表格 3"/>
          <p:cNvGraphicFramePr>
            <a:graphicFrameLocks noGrp="1"/>
          </p:cNvGraphicFramePr>
          <p:nvPr>
            <p:custDataLst>
              <p:tags r:id="rId1"/>
            </p:custDataLst>
          </p:nvPr>
        </p:nvGraphicFramePr>
        <p:xfrm>
          <a:off x="684213" y="1203008"/>
          <a:ext cx="6732270" cy="1188720"/>
        </p:xfrm>
        <a:graphic>
          <a:graphicData uri="http://schemas.openxmlformats.org/drawingml/2006/table">
            <a:tbl>
              <a:tblPr firstRow="1" bandRow="1">
                <a:tableStyleId>{5C22544A-7EE6-4342-B048-85BDC9FD1C3A}</a:tableStyleId>
              </a:tblPr>
              <a:tblGrid>
                <a:gridCol w="1553210">
                  <a:extLst>
                    <a:ext uri="{9D8B030D-6E8A-4147-A177-3AD203B41FA5}">
                      <a16:colId xmlns:a16="http://schemas.microsoft.com/office/drawing/2014/main" val="20000"/>
                    </a:ext>
                  </a:extLst>
                </a:gridCol>
                <a:gridCol w="5179060">
                  <a:extLst>
                    <a:ext uri="{9D8B030D-6E8A-4147-A177-3AD203B41FA5}">
                      <a16:colId xmlns:a16="http://schemas.microsoft.com/office/drawing/2014/main" val="20001"/>
                    </a:ext>
                  </a:extLst>
                </a:gridCol>
              </a:tblGrid>
              <a:tr h="210185">
                <a:tc>
                  <a:txBody>
                    <a:bodyPr/>
                    <a:lstStyle/>
                    <a:p>
                      <a:pPr algn="ctr"/>
                      <a:r>
                        <a:rPr lang="en-US" altLang="zh-CN" sz="1200" dirty="0">
                          <a:solidFill>
                            <a:schemeClr val="tx1"/>
                          </a:solidFill>
                        </a:rPr>
                        <a: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sz="1200" dirty="0">
                          <a:solidFill>
                            <a:schemeClr val="tx1"/>
                          </a:solidFill>
                        </a:rPr>
                        <a:t>Measures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404495">
                <a:tc>
                  <a:txBody>
                    <a:bodyPr/>
                    <a:lstStyle/>
                    <a:p>
                      <a:r>
                        <a:rPr lang="en-US" altLang="zh-CN" sz="1200" dirty="0">
                          <a:solidFill>
                            <a:schemeClr val="tx1"/>
                          </a:solidFill>
                        </a:rPr>
                        <a:t>F</a:t>
                      </a:r>
                      <a:r>
                        <a:rPr lang="zh-CN" altLang="zh-CN" sz="1200" dirty="0">
                          <a:solidFill>
                            <a:schemeClr val="tx1"/>
                          </a:solidFill>
                        </a:rPr>
                        <a:t>oci with potential transmission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eaLnBrk="1" fontAlgn="base" latinLnBrk="0" hangingPunct="1">
                        <a:lnSpc>
                          <a:spcPct val="100000"/>
                        </a:lnSpc>
                        <a:spcBef>
                          <a:spcPct val="0"/>
                        </a:spcBef>
                        <a:spcAft>
                          <a:spcPct val="0"/>
                        </a:spcAft>
                        <a:buClrTx/>
                        <a:buSzTx/>
                        <a:buFontTx/>
                        <a:buNone/>
                        <a:defRPr/>
                      </a:pPr>
                      <a:r>
                        <a:rPr sz="1200" dirty="0">
                          <a:solidFill>
                            <a:schemeClr val="tx1"/>
                          </a:solidFill>
                        </a:rPr>
                        <a:t>IRS</a:t>
                      </a:r>
                      <a:r>
                        <a:rPr lang="en-US" sz="1200" dirty="0">
                          <a:solidFill>
                            <a:schemeClr val="tx1"/>
                          </a:solidFill>
                        </a:rPr>
                        <a:t> </a:t>
                      </a:r>
                      <a:r>
                        <a:rPr sz="1200" dirty="0">
                          <a:solidFill>
                            <a:schemeClr val="tx1"/>
                          </a:solidFill>
                        </a:rPr>
                        <a:t>within a radius of less than 500 meters around the patient's home to kill potential positive adult anopheles mosquitoes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6055">
                <a:tc>
                  <a:txBody>
                    <a:bodyPr/>
                    <a:lstStyle/>
                    <a:p>
                      <a:r>
                        <a:rPr lang="en-US" altLang="zh-CN" sz="1200" b="0" dirty="0">
                          <a:solidFill>
                            <a:schemeClr val="tx1"/>
                          </a:solidFill>
                        </a:rPr>
                        <a:t>F</a:t>
                      </a:r>
                      <a:r>
                        <a:rPr lang="zh-CN" altLang="zh-CN" sz="1200" b="0" dirty="0">
                          <a:solidFill>
                            <a:schemeClr val="tx1"/>
                          </a:solidFill>
                        </a:rPr>
                        <a:t>oci with emergencies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zh-CN" sz="1200" dirty="0">
                          <a:solidFill>
                            <a:schemeClr val="tx1"/>
                          </a:solidFill>
                        </a:rPr>
                        <a:t>IRS for all residential houses and livestock houses within foci to clear the positive adult anopheles mosquitoes</a:t>
                      </a:r>
                      <a:r>
                        <a:rPr lang="en-US" altLang="zh-CN" sz="1200" dirty="0">
                          <a:solidFill>
                            <a:schemeClr val="tx1"/>
                          </a:solidFill>
                        </a:rPr>
                        <a:t>, and </a:t>
                      </a:r>
                      <a:r>
                        <a:rPr lang="zh-CN" altLang="zh-CN" sz="1200" dirty="0">
                          <a:solidFill>
                            <a:schemeClr val="tx1"/>
                          </a:solidFill>
                        </a:rPr>
                        <a:t>extend to neighboring villages if necessary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5" name="表格 4"/>
          <p:cNvGraphicFramePr>
            <a:graphicFrameLocks noGrp="1"/>
          </p:cNvGraphicFramePr>
          <p:nvPr>
            <p:custDataLst>
              <p:tags r:id="rId2"/>
            </p:custDataLst>
          </p:nvPr>
        </p:nvGraphicFramePr>
        <p:xfrm>
          <a:off x="3764598" y="3007043"/>
          <a:ext cx="5292725" cy="1501140"/>
        </p:xfrm>
        <a:graphic>
          <a:graphicData uri="http://schemas.openxmlformats.org/drawingml/2006/table">
            <a:tbl>
              <a:tblPr firstRow="1" bandRow="1">
                <a:tableStyleId>{5C22544A-7EE6-4342-B048-85BDC9FD1C3A}</a:tableStyleId>
              </a:tblPr>
              <a:tblGrid>
                <a:gridCol w="2707640">
                  <a:extLst>
                    <a:ext uri="{9D8B030D-6E8A-4147-A177-3AD203B41FA5}">
                      <a16:colId xmlns:a16="http://schemas.microsoft.com/office/drawing/2014/main" val="20000"/>
                    </a:ext>
                  </a:extLst>
                </a:gridCol>
                <a:gridCol w="2585085">
                  <a:extLst>
                    <a:ext uri="{9D8B030D-6E8A-4147-A177-3AD203B41FA5}">
                      <a16:colId xmlns:a16="http://schemas.microsoft.com/office/drawing/2014/main" val="20001"/>
                    </a:ext>
                  </a:extLst>
                </a:gridCol>
              </a:tblGrid>
              <a:tr h="403860">
                <a:tc>
                  <a:txBody>
                    <a:bodyPr/>
                    <a:lstStyle/>
                    <a:p>
                      <a:pPr algn="ctr"/>
                      <a:r>
                        <a:rPr lang="en-US" altLang="zh-CN" sz="1200" dirty="0">
                          <a:solidFill>
                            <a:schemeClr val="tx1"/>
                          </a:solidFill>
                        </a:rPr>
                        <a:t>Institution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sz="1200" dirty="0">
                          <a:solidFill>
                            <a:schemeClr val="tx1"/>
                          </a:solidFill>
                        </a:rPr>
                        <a:t>Capability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65760">
                <a:tc>
                  <a:txBody>
                    <a:bodyPr/>
                    <a:lstStyle/>
                    <a:p>
                      <a:r>
                        <a:rPr lang="en-US" altLang="zh-CN" sz="1200" dirty="0">
                          <a:solidFill>
                            <a:schemeClr val="tx1"/>
                          </a:solidFill>
                        </a:rPr>
                        <a:t>National and provincial CDCs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dirty="0">
                          <a:solidFill>
                            <a:schemeClr val="tx1"/>
                          </a:solidFill>
                        </a:rPr>
                        <a:t>Identification of anopheles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760">
                <a:tc>
                  <a:txBody>
                    <a:bodyPr/>
                    <a:lstStyle/>
                    <a:p>
                      <a:r>
                        <a:rPr lang="zh-CN" altLang="zh-CN" sz="1200" dirty="0">
                          <a:solidFill>
                            <a:schemeClr val="tx1"/>
                          </a:solidFill>
                        </a:rPr>
                        <a:t>National and conditional provincial</a:t>
                      </a:r>
                      <a:r>
                        <a:rPr lang="en-US" altLang="zh-CN" sz="1200" dirty="0">
                          <a:solidFill>
                            <a:schemeClr val="tx1"/>
                          </a:solidFill>
                        </a:rPr>
                        <a:t> CDCs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dirty="0">
                          <a:solidFill>
                            <a:schemeClr val="tx1"/>
                          </a:solidFill>
                        </a:rPr>
                        <a:t>Insecitcide resistance surveillance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760">
                <a:tc>
                  <a:txBody>
                    <a:bodyPr/>
                    <a:lstStyle/>
                    <a:p>
                      <a:r>
                        <a:rPr lang="en-US" altLang="zh-CN" sz="1200" dirty="0">
                          <a:solidFill>
                            <a:schemeClr val="tx1"/>
                          </a:solidFill>
                        </a:rPr>
                        <a:t>CDCs at all levels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dirty="0">
                          <a:solidFill>
                            <a:schemeClr val="tx1"/>
                          </a:solidFill>
                        </a:rPr>
                        <a:t>vector investigation and vector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1716360" y="110003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矩形 2"/>
          <p:cNvSpPr/>
          <p:nvPr/>
        </p:nvSpPr>
        <p:spPr>
          <a:xfrm>
            <a:off x="6588125" y="3435350"/>
            <a:ext cx="2448560" cy="1599565"/>
          </a:xfrm>
          <a:prstGeom prst="rect">
            <a:avLst/>
          </a:prstGeom>
        </p:spPr>
        <p:txBody>
          <a:bodyPr wrap="square">
            <a:spAutoFit/>
          </a:bodyPr>
          <a:lstStyle/>
          <a:p>
            <a:pPr marL="285750" indent="-285750" algn="l">
              <a:buFont typeface="Wingdings" panose="05000000000000000000" pitchFamily="2" charset="2"/>
              <a:buChar char="u"/>
            </a:pPr>
            <a:r>
              <a:rPr lang="en-US" altLang="zh-CN" sz="1400" dirty="0">
                <a:latin typeface="+mn-lt"/>
                <a:ea typeface="黑体" panose="02010609060101010101" charset="-122"/>
                <a:cs typeface="+mn-lt"/>
              </a:rPr>
              <a:t>Malaria KAP</a:t>
            </a:r>
          </a:p>
          <a:p>
            <a:pPr marL="285750" indent="-285750" algn="l">
              <a:buFont typeface="Wingdings" panose="05000000000000000000" pitchFamily="2" charset="2"/>
              <a:buChar char="u"/>
            </a:pPr>
            <a:r>
              <a:rPr lang="zh-CN" altLang="zh-CN" sz="1400" dirty="0">
                <a:latin typeface="+mn-lt"/>
                <a:ea typeface="黑体" panose="02010609060101010101" charset="-122"/>
                <a:cs typeface="+mn-lt"/>
              </a:rPr>
              <a:t>Free consultation for fever visits</a:t>
            </a:r>
          </a:p>
          <a:p>
            <a:pPr marL="285750" indent="-285750" algn="l">
              <a:buFont typeface="Wingdings" panose="05000000000000000000" pitchFamily="2" charset="2"/>
              <a:buChar char="u"/>
            </a:pPr>
            <a:r>
              <a:rPr lang="zh-CN" altLang="zh-CN" sz="1400" dirty="0">
                <a:latin typeface="+mn-lt"/>
                <a:ea typeface="黑体" panose="02010609060101010101" charset="-122"/>
                <a:cs typeface="+mn-lt"/>
              </a:rPr>
              <a:t>Anti-mosquito facilities and product use</a:t>
            </a:r>
          </a:p>
          <a:p>
            <a:pPr marL="285750" indent="-285750" algn="l">
              <a:buFont typeface="Wingdings" panose="05000000000000000000" pitchFamily="2" charset="2"/>
              <a:buChar char="u"/>
            </a:pPr>
            <a:r>
              <a:rPr lang="en-US" sz="1400" dirty="0">
                <a:latin typeface="+mn-lt"/>
                <a:ea typeface="黑体" panose="02010609060101010101" charset="-122"/>
                <a:cs typeface="+mn-lt"/>
              </a:rPr>
              <a:t>Laboratory testing</a:t>
            </a:r>
          </a:p>
          <a:p>
            <a:pPr marL="285750" indent="-285750" algn="l">
              <a:buFont typeface="Wingdings" panose="05000000000000000000" pitchFamily="2" charset="2"/>
              <a:buChar char="u"/>
            </a:pPr>
            <a:r>
              <a:rPr lang="en-US" altLang="zh-CN" sz="1400" dirty="0">
                <a:latin typeface="+mn-lt"/>
                <a:ea typeface="黑体" panose="02010609060101010101" charset="-122"/>
                <a:cs typeface="+mn-lt"/>
              </a:rPr>
              <a:t>......</a:t>
            </a:r>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87081" y="1203598"/>
            <a:ext cx="1920213" cy="14401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标题 1"/>
          <p:cNvSpPr>
            <a:spLocks noGrp="1"/>
          </p:cNvSpPr>
          <p:nvPr>
            <p:ph type="title"/>
          </p:nvPr>
        </p:nvSpPr>
        <p:spPr>
          <a:xfrm>
            <a:off x="628792" y="339502"/>
            <a:ext cx="7886417" cy="993476"/>
          </a:xfrm>
        </p:spPr>
        <p:txBody>
          <a:bodyPr vert="horz" wrap="square" lIns="68580" tIns="34290" rIns="68580" bIns="34290" rtlCol="0" anchor="ctr" anchorCtr="0">
            <a:normAutofit/>
          </a:bodyPr>
          <a:lstStyle/>
          <a:p>
            <a:pPr algn="ctr" eaLnBrk="1" hangingPunct="1"/>
            <a:r>
              <a:rPr lang="en-US" altLang="zh-CN" b="1" dirty="0">
                <a:solidFill>
                  <a:srgbClr val="0070C0"/>
                </a:solidFill>
                <a:latin typeface="+mn-lt"/>
                <a:ea typeface="黑体" panose="02010609060101010101" charset="-122"/>
                <a:cs typeface="+mn-lt"/>
              </a:rPr>
              <a:t>Traveller health, Health education, Cooperation</a:t>
            </a: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0120" y="1419622"/>
            <a:ext cx="2322483" cy="338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p:nvPr/>
        </p:nvSpPr>
        <p:spPr>
          <a:xfrm>
            <a:off x="1403648" y="51470"/>
            <a:ext cx="7632848" cy="461637"/>
          </a:xfrm>
          <a:prstGeom prst="rect">
            <a:avLst/>
          </a:prstGeom>
          <a:noFill/>
        </p:spPr>
        <p:txBody>
          <a:bodyPr wrap="square" lIns="91413" tIns="45706" rIns="91413" bIns="45706" rtlCol="0">
            <a:spAutoFit/>
          </a:bodyPr>
          <a:lstStyle/>
          <a:p>
            <a:r>
              <a:rPr lang="zh-CN" altLang="en-US" sz="2400" b="1" dirty="0">
                <a:solidFill>
                  <a:schemeClr val="bg1"/>
                </a:solidFill>
                <a:latin typeface="Times New Roman" panose="02020603050405020304" pitchFamily="18" charset="0"/>
                <a:ea typeface="黑体" panose="02010609060101010101" charset="-122"/>
                <a:cs typeface="Times New Roman" panose="02020603050405020304" pitchFamily="18" charset="0"/>
              </a:rPr>
              <a:t>Prevention of re-establishment of malaria transmission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a:extLst>
              <a:ext uri="{FF2B5EF4-FFF2-40B4-BE49-F238E27FC236}">
                <a16:creationId xmlns:a16="http://schemas.microsoft.com/office/drawing/2014/main" id="{51C9DB48-445F-03EF-B87E-8EA46F237DC7}"/>
              </a:ext>
            </a:extLst>
          </p:cNvPr>
          <p:cNvSpPr>
            <a:spLocks noChangeArrowheads="1"/>
          </p:cNvSpPr>
          <p:nvPr/>
        </p:nvSpPr>
        <p:spPr bwMode="auto">
          <a:xfrm>
            <a:off x="3348038" y="-20638"/>
            <a:ext cx="273685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a:solidFill>
                  <a:schemeClr val="accent1"/>
                </a:solidFill>
              </a:rPr>
              <a:t>Publications</a:t>
            </a:r>
            <a:endParaRPr lang="zh-CN" altLang="en-US" sz="3200" b="1">
              <a:solidFill>
                <a:schemeClr val="accent1"/>
              </a:solidFill>
            </a:endParaRPr>
          </a:p>
        </p:txBody>
      </p:sp>
      <p:pic>
        <p:nvPicPr>
          <p:cNvPr id="21507" name="Picture 2">
            <a:extLst>
              <a:ext uri="{FF2B5EF4-FFF2-40B4-BE49-F238E27FC236}">
                <a16:creationId xmlns:a16="http://schemas.microsoft.com/office/drawing/2014/main" id="{15E867CF-7E00-A259-B190-FBC6AD4488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3275" y="2109788"/>
            <a:ext cx="1206500" cy="1439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08" name="Picture 4" descr="D:\No.2 [NTFS]\根目录\课题管理\案例-消除疟疾经验总结\AP宣传视频\Final\Cover image_co APAR 116.jpg">
            <a:extLst>
              <a:ext uri="{FF2B5EF4-FFF2-40B4-BE49-F238E27FC236}">
                <a16:creationId xmlns:a16="http://schemas.microsoft.com/office/drawing/2014/main" id="{B2070224-31C1-B772-BAA6-AB08932967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925" y="3648075"/>
            <a:ext cx="9620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a:extLst>
              <a:ext uri="{FF2B5EF4-FFF2-40B4-BE49-F238E27FC236}">
                <a16:creationId xmlns:a16="http://schemas.microsoft.com/office/drawing/2014/main" id="{30AFE165-325A-29A1-3015-CA436B148D2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3275" y="571500"/>
            <a:ext cx="1074738"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3" descr="C:\Users\Administrator\Desktop\缅甸来访交流\批量输出为图片\Achievements of the national malaria control and elimination program in the People’s Republic of China_ the Atlas of Malaria Transmission in China_00.jpg">
            <a:extLst>
              <a:ext uri="{FF2B5EF4-FFF2-40B4-BE49-F238E27FC236}">
                <a16:creationId xmlns:a16="http://schemas.microsoft.com/office/drawing/2014/main" id="{66E3A275-6544-B4A4-CB26-9EBE974355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5400" y="571500"/>
            <a:ext cx="10922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C:\Users\Administrator\Desktop\缅甸来访交流\批量输出为图片\An innovative three-layer strategy_00.jpg">
            <a:extLst>
              <a:ext uri="{FF2B5EF4-FFF2-40B4-BE49-F238E27FC236}">
                <a16:creationId xmlns:a16="http://schemas.microsoft.com/office/drawing/2014/main" id="{3D705C44-20E0-B62C-57B8-0724698F99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52750" y="2109788"/>
            <a:ext cx="10842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5" descr="C:\Users\Administrator\Desktop\缅甸来访交流\批量输出为图片\Discovery and repurposing of artemisinin_00.jpg">
            <a:extLst>
              <a:ext uri="{FF2B5EF4-FFF2-40B4-BE49-F238E27FC236}">
                <a16:creationId xmlns:a16="http://schemas.microsoft.com/office/drawing/2014/main" id="{784440B0-F30C-5C76-CC8F-7B14033B294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78013" y="574675"/>
            <a:ext cx="10922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6" descr="C:\Users\Administrator\Desktop\缅甸来访交流\批量输出为图片\Drug research and development_00.jpg">
            <a:extLst>
              <a:ext uri="{FF2B5EF4-FFF2-40B4-BE49-F238E27FC236}">
                <a16:creationId xmlns:a16="http://schemas.microsoft.com/office/drawing/2014/main" id="{CC370928-0991-EBDA-AF1B-28076DF0BE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94150" y="2124075"/>
            <a:ext cx="10842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7" descr="C:\Users\Administrator\Desktop\缅甸来访交流\批量输出为图片\Laboratory diagnosis for malaria_00.jpg">
            <a:extLst>
              <a:ext uri="{FF2B5EF4-FFF2-40B4-BE49-F238E27FC236}">
                <a16:creationId xmlns:a16="http://schemas.microsoft.com/office/drawing/2014/main" id="{410430A7-B34C-E895-F170-FFC32F44E25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57513" y="574675"/>
            <a:ext cx="10922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8" descr="C:\Users\Administrator\Desktop\缅甸来访交流\批量输出为图片\Malaria from hyperendemicity to elimination_00.jpg">
            <a:extLst>
              <a:ext uri="{FF2B5EF4-FFF2-40B4-BE49-F238E27FC236}">
                <a16:creationId xmlns:a16="http://schemas.microsoft.com/office/drawing/2014/main" id="{857E1AEA-4119-BDA5-EAB4-1F52813C067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232650" y="2135188"/>
            <a:ext cx="10842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9" descr="C:\Users\Administrator\Desktop\缅甸来访交流\批量输出为图片\Prevalence of antifolate drug resistance markers_00.jpg">
            <a:extLst>
              <a:ext uri="{FF2B5EF4-FFF2-40B4-BE49-F238E27FC236}">
                <a16:creationId xmlns:a16="http://schemas.microsoft.com/office/drawing/2014/main" id="{C3D65B2B-0A80-56C1-C052-97746D0DED6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037013" y="571500"/>
            <a:ext cx="10922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0" descr="C:\Users\Administrator\Desktop\缅甸来访交流\批量输出为图片\Prompt and precise identification_00.jpg">
            <a:extLst>
              <a:ext uri="{FF2B5EF4-FFF2-40B4-BE49-F238E27FC236}">
                <a16:creationId xmlns:a16="http://schemas.microsoft.com/office/drawing/2014/main" id="{C237D431-6064-D25E-1F9A-FD8856C9B0C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909763" y="2109788"/>
            <a:ext cx="10842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1" descr="C:\Users\Administrator\Desktop\缅甸来访交流\批量输出为图片\Volume 116_05.jpg">
            <a:extLst>
              <a:ext uri="{FF2B5EF4-FFF2-40B4-BE49-F238E27FC236}">
                <a16:creationId xmlns:a16="http://schemas.microsoft.com/office/drawing/2014/main" id="{6E6F7B24-A2B7-833E-8C02-65388E0E3F30}"/>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758950" y="3648075"/>
            <a:ext cx="9604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2" descr="C:\Users\Administrator\Desktop\缅甸来访交流\批量输出为图片\Volume 116_06.jpg">
            <a:extLst>
              <a:ext uri="{FF2B5EF4-FFF2-40B4-BE49-F238E27FC236}">
                <a16:creationId xmlns:a16="http://schemas.microsoft.com/office/drawing/2014/main" id="{69A11C35-CD48-C5A8-B94F-F7A53B88983D}"/>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719388" y="3648075"/>
            <a:ext cx="96043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3" descr="C:\Users\Administrator\Desktop\缅甸来访交流\批量输出为图片\Volume 116_07.jpg">
            <a:extLst>
              <a:ext uri="{FF2B5EF4-FFF2-40B4-BE49-F238E27FC236}">
                <a16:creationId xmlns:a16="http://schemas.microsoft.com/office/drawing/2014/main" id="{22C6C36A-3C56-D046-97FD-197C9FBB163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719513" y="3651250"/>
            <a:ext cx="96043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4" descr="C:\Users\Administrator\Desktop\缅甸来访交流\批量输出为图片\Improving the surveillance and response system_00.jpg">
            <a:extLst>
              <a:ext uri="{FF2B5EF4-FFF2-40B4-BE49-F238E27FC236}">
                <a16:creationId xmlns:a16="http://schemas.microsoft.com/office/drawing/2014/main" id="{BADC1C34-C517-C3EF-E52F-2C856A2123A4}"/>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148388" y="2124075"/>
            <a:ext cx="10842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5" descr="C:\Users\Administrator\Desktop\缅甸来访交流\批量输出为图片\Role of international network_00.jpg">
            <a:extLst>
              <a:ext uri="{FF2B5EF4-FFF2-40B4-BE49-F238E27FC236}">
                <a16:creationId xmlns:a16="http://schemas.microsoft.com/office/drawing/2014/main" id="{150995E4-3022-DB13-FC23-E7FD85DD0B7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078413" y="2124075"/>
            <a:ext cx="10842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矩形 7">
            <a:extLst>
              <a:ext uri="{FF2B5EF4-FFF2-40B4-BE49-F238E27FC236}">
                <a16:creationId xmlns:a16="http://schemas.microsoft.com/office/drawing/2014/main" id="{997E4127-23D6-457C-2C48-D1E538591A62}"/>
              </a:ext>
            </a:extLst>
          </p:cNvPr>
          <p:cNvSpPr>
            <a:spLocks noChangeArrowheads="1"/>
          </p:cNvSpPr>
          <p:nvPr/>
        </p:nvSpPr>
        <p:spPr bwMode="auto">
          <a:xfrm>
            <a:off x="3767138" y="4468813"/>
            <a:ext cx="37449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i="1">
                <a:solidFill>
                  <a:srgbClr val="7030A0"/>
                </a:solidFill>
              </a:rPr>
              <a:t>Advances in Parasitology: </a:t>
            </a:r>
            <a:r>
              <a:rPr lang="en-US" altLang="zh-CN" sz="1600" b="1" i="1">
                <a:solidFill>
                  <a:schemeClr val="accent1"/>
                </a:solidFill>
              </a:rPr>
              <a:t>7</a:t>
            </a:r>
            <a:r>
              <a:rPr lang="en-US" altLang="zh-CN" sz="1600" b="1" i="1">
                <a:solidFill>
                  <a:srgbClr val="7030A0"/>
                </a:solidFill>
              </a:rPr>
              <a:t> papers</a:t>
            </a:r>
            <a:endParaRPr lang="zh-CN" altLang="en-US"/>
          </a:p>
        </p:txBody>
      </p:sp>
      <p:sp>
        <p:nvSpPr>
          <p:cNvPr id="21524" name="矩形 6">
            <a:extLst>
              <a:ext uri="{FF2B5EF4-FFF2-40B4-BE49-F238E27FC236}">
                <a16:creationId xmlns:a16="http://schemas.microsoft.com/office/drawing/2014/main" id="{B0AAD0EF-8C4E-4A72-433F-6AE5C2755F36}"/>
              </a:ext>
            </a:extLst>
          </p:cNvPr>
          <p:cNvSpPr>
            <a:spLocks noChangeArrowheads="1"/>
          </p:cNvSpPr>
          <p:nvPr/>
        </p:nvSpPr>
        <p:spPr bwMode="auto">
          <a:xfrm>
            <a:off x="4584700" y="3186113"/>
            <a:ext cx="42116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i="1">
                <a:solidFill>
                  <a:srgbClr val="7030A0"/>
                </a:solidFill>
              </a:rPr>
              <a:t>Infectious Diseases of Poverty: </a:t>
            </a:r>
            <a:r>
              <a:rPr lang="en-US" altLang="zh-CN" sz="1600" b="1" i="1">
                <a:solidFill>
                  <a:schemeClr val="accent1"/>
                </a:solidFill>
              </a:rPr>
              <a:t>6</a:t>
            </a:r>
            <a:r>
              <a:rPr lang="en-US" altLang="zh-CN" sz="1600" b="1" i="1">
                <a:solidFill>
                  <a:srgbClr val="7030A0"/>
                </a:solidFill>
              </a:rPr>
              <a:t> papers</a:t>
            </a:r>
            <a:endParaRPr lang="zh-CN" altLang="en-US" sz="1600">
              <a:solidFill>
                <a:srgbClr val="7030A0"/>
              </a:solidFill>
            </a:endParaRPr>
          </a:p>
        </p:txBody>
      </p:sp>
      <p:sp>
        <p:nvSpPr>
          <p:cNvPr id="21525" name="矩形 4">
            <a:extLst>
              <a:ext uri="{FF2B5EF4-FFF2-40B4-BE49-F238E27FC236}">
                <a16:creationId xmlns:a16="http://schemas.microsoft.com/office/drawing/2014/main" id="{9B357F9F-00B7-0599-76F2-FC8023716042}"/>
              </a:ext>
            </a:extLst>
          </p:cNvPr>
          <p:cNvSpPr>
            <a:spLocks noChangeArrowheads="1"/>
          </p:cNvSpPr>
          <p:nvPr/>
        </p:nvSpPr>
        <p:spPr bwMode="auto">
          <a:xfrm>
            <a:off x="5465763" y="1617663"/>
            <a:ext cx="3240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i="1">
                <a:solidFill>
                  <a:srgbClr val="7030A0"/>
                </a:solidFill>
              </a:rPr>
              <a:t>Frontiers of Medicine: </a:t>
            </a:r>
            <a:r>
              <a:rPr lang="en-US" altLang="zh-CN" sz="1600" b="1" i="1">
                <a:solidFill>
                  <a:schemeClr val="accent1"/>
                </a:solidFill>
              </a:rPr>
              <a:t>4</a:t>
            </a:r>
            <a:r>
              <a:rPr lang="en-US" altLang="zh-CN" sz="1600" b="1" i="1">
                <a:solidFill>
                  <a:srgbClr val="7030A0"/>
                </a:solidFill>
              </a:rPr>
              <a:t> papers</a:t>
            </a:r>
            <a:endParaRPr lang="zh-CN" altLang="en-US" sz="1600" b="1">
              <a:solidFill>
                <a:srgbClr val="7030A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本框 32">
            <a:extLst>
              <a:ext uri="{FF2B5EF4-FFF2-40B4-BE49-F238E27FC236}">
                <a16:creationId xmlns:a16="http://schemas.microsoft.com/office/drawing/2014/main" id="{94B153F1-7315-2DB4-C9B2-54C3DAB85F1A}"/>
              </a:ext>
            </a:extLst>
          </p:cNvPr>
          <p:cNvSpPr>
            <a:spLocks noChangeArrowheads="1"/>
          </p:cNvSpPr>
          <p:nvPr/>
        </p:nvSpPr>
        <p:spPr bwMode="auto">
          <a:xfrm>
            <a:off x="641350" y="3976688"/>
            <a:ext cx="4968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spcAft>
                <a:spcPts val="750"/>
              </a:spcAft>
              <a:buClrTx/>
              <a:buFontTx/>
              <a:buNone/>
            </a:pPr>
            <a:r>
              <a:rPr lang="en-US" altLang="zh-CN" sz="1200" b="1" i="1" dirty="0" err="1">
                <a:solidFill>
                  <a:srgbClr val="0070C0"/>
                </a:solidFill>
                <a:latin typeface="Arial" panose="020B0604020202020204" pitchFamily="34" charset="0"/>
                <a:ea typeface="宋体" panose="02010600030101010101" pitchFamily="2" charset="-122"/>
                <a:sym typeface="Times New Roman" panose="02020603050405020304" pitchFamily="18" charset="0"/>
              </a:rPr>
              <a:t>Pf</a:t>
            </a:r>
            <a:r>
              <a:rPr lang="en-US" altLang="zh-CN" sz="1200" b="1" i="1" dirty="0">
                <a:solidFill>
                  <a:srgbClr val="0070C0"/>
                </a:solidFill>
                <a:latin typeface="Arial" panose="020B0604020202020204" pitchFamily="34" charset="0"/>
                <a:ea typeface="宋体" panose="02010600030101010101" pitchFamily="2" charset="-122"/>
                <a:sym typeface="Times New Roman" panose="02020603050405020304" pitchFamily="18" charset="0"/>
              </a:rPr>
              <a:t> was eliminated by 2009 in Hainan Province, and </a:t>
            </a:r>
            <a:r>
              <a:rPr lang="en-US" altLang="zh-CN" sz="1200" b="1" i="1" dirty="0" err="1">
                <a:solidFill>
                  <a:srgbClr val="0070C0"/>
                </a:solidFill>
                <a:latin typeface="Arial" panose="020B0604020202020204" pitchFamily="34" charset="0"/>
                <a:ea typeface="宋体" panose="02010600030101010101" pitchFamily="2" charset="-122"/>
                <a:sym typeface="Times New Roman" panose="02020603050405020304" pitchFamily="18" charset="0"/>
              </a:rPr>
              <a:t>Pv</a:t>
            </a:r>
            <a:r>
              <a:rPr lang="en-US" altLang="zh-CN" sz="1200" b="1" i="1" dirty="0">
                <a:solidFill>
                  <a:srgbClr val="0070C0"/>
                </a:solidFill>
                <a:latin typeface="Arial" panose="020B0604020202020204" pitchFamily="34" charset="0"/>
                <a:ea typeface="宋体" panose="02010600030101010101" pitchFamily="2" charset="-122"/>
                <a:sym typeface="Times New Roman" panose="02020603050405020304" pitchFamily="18" charset="0"/>
              </a:rPr>
              <a:t> was eliminated by 2012. </a:t>
            </a:r>
            <a:r>
              <a:rPr lang="en-US" altLang="zh-CN" sz="1200" b="1" dirty="0">
                <a:solidFill>
                  <a:srgbClr val="0070C0"/>
                </a:solidFill>
                <a:latin typeface="Arial" panose="020B0604020202020204" pitchFamily="34" charset="0"/>
                <a:ea typeface="宋体" panose="02010600030101010101" pitchFamily="2" charset="-122"/>
                <a:sym typeface="Times New Roman" panose="02020603050405020304" pitchFamily="18" charset="0"/>
              </a:rPr>
              <a:t>Pm was reported before </a:t>
            </a:r>
            <a:r>
              <a:rPr lang="en-US" altLang="zh-CN" sz="1200" b="1" dirty="0">
                <a:solidFill>
                  <a:srgbClr val="FF0000"/>
                </a:solidFill>
                <a:latin typeface="Arial" panose="020B0604020202020204" pitchFamily="34" charset="0"/>
                <a:ea typeface="宋体" panose="02010600030101010101" pitchFamily="2" charset="-122"/>
                <a:sym typeface="Times New Roman" panose="02020603050405020304" pitchFamily="18" charset="0"/>
              </a:rPr>
              <a:t>1964. Po was found in 1956. Suddenly, Pm was found in 2015. </a:t>
            </a:r>
            <a:endParaRPr lang="zh-CN" altLang="en-US" sz="1200" b="1" dirty="0">
              <a:solidFill>
                <a:srgbClr val="0070C0"/>
              </a:solidFill>
              <a:latin typeface="Arial" panose="020B0604020202020204" pitchFamily="34" charset="0"/>
              <a:ea typeface="宋体" panose="02010600030101010101" pitchFamily="2" charset="-122"/>
              <a:sym typeface="Times New Roman" panose="02020603050405020304" pitchFamily="18" charset="0"/>
            </a:endParaRPr>
          </a:p>
        </p:txBody>
      </p:sp>
      <p:pic>
        <p:nvPicPr>
          <p:cNvPr id="22531" name="Picture 7" descr="14400aa632b9c1f5791d1d8e0a8de78">
            <a:extLst>
              <a:ext uri="{FF2B5EF4-FFF2-40B4-BE49-F238E27FC236}">
                <a16:creationId xmlns:a16="http://schemas.microsoft.com/office/drawing/2014/main" id="{B4C30170-FD21-0F61-281C-01E48F6018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912813"/>
            <a:ext cx="50704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文本框 1">
            <a:extLst>
              <a:ext uri="{FF2B5EF4-FFF2-40B4-BE49-F238E27FC236}">
                <a16:creationId xmlns:a16="http://schemas.microsoft.com/office/drawing/2014/main" id="{0E557F54-B5F6-3751-4D7B-5FC3F33ADBC0}"/>
              </a:ext>
            </a:extLst>
          </p:cNvPr>
          <p:cNvSpPr txBox="1">
            <a:spLocks noChangeArrowheads="1"/>
          </p:cNvSpPr>
          <p:nvPr/>
        </p:nvSpPr>
        <p:spPr bwMode="auto">
          <a:xfrm>
            <a:off x="468313" y="3405188"/>
            <a:ext cx="53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r>
              <a:rPr lang="en-US" altLang="zh-CN" sz="1800" b="1">
                <a:ea typeface="宋体" panose="02010600030101010101" pitchFamily="2" charset="-122"/>
              </a:rPr>
              <a:t>The ratio of different species of Plasmodium in1954-2009</a:t>
            </a:r>
            <a:endParaRPr lang="zh-CN" altLang="en-US" sz="1800" b="1">
              <a:ea typeface="宋体" panose="02010600030101010101" pitchFamily="2" charset="-122"/>
            </a:endParaRPr>
          </a:p>
        </p:txBody>
      </p:sp>
      <p:pic>
        <p:nvPicPr>
          <p:cNvPr id="22533" name="图片 -2147482593" descr="1618993513(1)">
            <a:extLst>
              <a:ext uri="{FF2B5EF4-FFF2-40B4-BE49-F238E27FC236}">
                <a16:creationId xmlns:a16="http://schemas.microsoft.com/office/drawing/2014/main" id="{6AD7C87E-83FC-8815-0B3D-E7416765EB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6325" y="915988"/>
            <a:ext cx="275431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文本框 7">
            <a:extLst>
              <a:ext uri="{FF2B5EF4-FFF2-40B4-BE49-F238E27FC236}">
                <a16:creationId xmlns:a16="http://schemas.microsoft.com/office/drawing/2014/main" id="{F824183B-6905-F768-F452-82550B630667}"/>
              </a:ext>
            </a:extLst>
          </p:cNvPr>
          <p:cNvSpPr txBox="1">
            <a:spLocks noChangeArrowheads="1"/>
          </p:cNvSpPr>
          <p:nvPr/>
        </p:nvSpPr>
        <p:spPr bwMode="auto">
          <a:xfrm>
            <a:off x="323528" y="381943"/>
            <a:ext cx="6624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r>
              <a:rPr lang="en-US" altLang="zh-CN" sz="2400" b="1" dirty="0">
                <a:latin typeface="Arial" panose="020B0604020202020204" pitchFamily="34" charset="0"/>
                <a:ea typeface="宋体" panose="02010600030101010101" pitchFamily="2" charset="-122"/>
              </a:rPr>
              <a:t>Case 1.  </a:t>
            </a:r>
            <a:r>
              <a:rPr lang="en-US" altLang="zh-CN" sz="1800" b="1" dirty="0">
                <a:latin typeface="Arial" panose="020B0604020202020204" pitchFamily="34" charset="0"/>
                <a:ea typeface="宋体" panose="02010600030101010101" pitchFamily="2" charset="-122"/>
              </a:rPr>
              <a:t>Response to the outbreak in Hainan Province</a:t>
            </a:r>
            <a:endParaRPr lang="zh-CN" altLang="en-US" sz="1800" b="1" dirty="0">
              <a:latin typeface="Arial" panose="020B0604020202020204" pitchFamily="34" charset="0"/>
              <a:ea typeface="宋体"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灯片编号占位符 1">
            <a:extLst>
              <a:ext uri="{FF2B5EF4-FFF2-40B4-BE49-F238E27FC236}">
                <a16:creationId xmlns:a16="http://schemas.microsoft.com/office/drawing/2014/main" id="{8D34E302-9DD4-7731-7C9F-2F4C208FE3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fld id="{0BF1BE83-772C-45DF-999D-CED63CD8011D}" type="slidenum">
              <a:rPr lang="zh-CN" altLang="en-US" sz="1200" smtClean="0">
                <a:solidFill>
                  <a:srgbClr val="898989"/>
                </a:solidFill>
                <a:latin typeface="Calibri" panose="020F0502020204030204" pitchFamily="34" charset="0"/>
                <a:ea typeface="宋体" panose="02010600030101010101" pitchFamily="2" charset="-122"/>
              </a:rPr>
              <a:pPr>
                <a:spcBef>
                  <a:spcPct val="0"/>
                </a:spcBef>
                <a:buClrTx/>
                <a:buFontTx/>
                <a:buNone/>
              </a:pPr>
              <a:t>36</a:t>
            </a:fld>
            <a:endParaRPr lang="zh-CN" altLang="en-US" sz="1200">
              <a:solidFill>
                <a:srgbClr val="898989"/>
              </a:solidFill>
              <a:latin typeface="Calibri" panose="020F0502020204030204" pitchFamily="34" charset="0"/>
              <a:ea typeface="宋体" panose="02010600030101010101" pitchFamily="2" charset="-122"/>
            </a:endParaRPr>
          </a:p>
        </p:txBody>
      </p:sp>
      <p:pic>
        <p:nvPicPr>
          <p:cNvPr id="23555" name="图片 2" descr="病例发现图">
            <a:extLst>
              <a:ext uri="{FF2B5EF4-FFF2-40B4-BE49-F238E27FC236}">
                <a16:creationId xmlns:a16="http://schemas.microsoft.com/office/drawing/2014/main" id="{E86886B9-6E26-6FD9-4F48-A7EF792A63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250" y="2238375"/>
            <a:ext cx="47371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图片 13" descr="海南冬季也有湿冷 不了解海南各地气候怎能买到好房？">
            <a:extLst>
              <a:ext uri="{FF2B5EF4-FFF2-40B4-BE49-F238E27FC236}">
                <a16:creationId xmlns:a16="http://schemas.microsoft.com/office/drawing/2014/main" id="{3D0FA526-4C72-EE07-0E07-FD21A62B74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7113" y="1068388"/>
            <a:ext cx="420687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11">
            <a:extLst>
              <a:ext uri="{FF2B5EF4-FFF2-40B4-BE49-F238E27FC236}">
                <a16:creationId xmlns:a16="http://schemas.microsoft.com/office/drawing/2014/main" id="{40D18475-544B-0450-2F57-62D62BAFD1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9238" y="1436688"/>
            <a:ext cx="122396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文本框 7">
            <a:extLst>
              <a:ext uri="{FF2B5EF4-FFF2-40B4-BE49-F238E27FC236}">
                <a16:creationId xmlns:a16="http://schemas.microsoft.com/office/drawing/2014/main" id="{C46F1BCC-28DC-E0BC-4A81-F15CFEB63D68}"/>
              </a:ext>
            </a:extLst>
          </p:cNvPr>
          <p:cNvSpPr txBox="1">
            <a:spLocks noChangeArrowheads="1"/>
          </p:cNvSpPr>
          <p:nvPr/>
        </p:nvSpPr>
        <p:spPr bwMode="auto">
          <a:xfrm>
            <a:off x="500063" y="1112838"/>
            <a:ext cx="36004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r>
              <a:rPr lang="en-US" altLang="zh-CN" sz="2400" b="1">
                <a:latin typeface="Arial" panose="020B0604020202020204" pitchFamily="34" charset="0"/>
                <a:ea typeface="宋体" panose="02010600030101010101" pitchFamily="2" charset="-122"/>
              </a:rPr>
              <a:t>Case 1.  </a:t>
            </a:r>
            <a:r>
              <a:rPr lang="en-US" altLang="zh-CN" sz="1800" b="1">
                <a:latin typeface="Arial" panose="020B0604020202020204" pitchFamily="34" charset="0"/>
                <a:ea typeface="宋体" panose="02010600030101010101" pitchFamily="2" charset="-122"/>
              </a:rPr>
              <a:t>Response to the outbreak in Hainan province</a:t>
            </a:r>
            <a:endParaRPr lang="zh-CN" altLang="en-US" sz="1800" b="1">
              <a:latin typeface="Arial" panose="020B0604020202020204" pitchFamily="34" charset="0"/>
              <a:ea typeface="宋体" panose="02010600030101010101" pitchFamily="2" charset="-122"/>
            </a:endParaRPr>
          </a:p>
        </p:txBody>
      </p:sp>
      <p:sp>
        <p:nvSpPr>
          <p:cNvPr id="2" name="星形: 五角 1">
            <a:extLst>
              <a:ext uri="{FF2B5EF4-FFF2-40B4-BE49-F238E27FC236}">
                <a16:creationId xmlns:a16="http://schemas.microsoft.com/office/drawing/2014/main" id="{3D047948-A0DE-C956-21E6-A94DFA3A80A3}"/>
              </a:ext>
            </a:extLst>
          </p:cNvPr>
          <p:cNvSpPr/>
          <p:nvPr/>
        </p:nvSpPr>
        <p:spPr>
          <a:xfrm>
            <a:off x="6300788" y="4084638"/>
            <a:ext cx="215900" cy="287337"/>
          </a:xfrm>
          <a:prstGeom prst="star5">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日期占位符 1">
            <a:extLst>
              <a:ext uri="{FF2B5EF4-FFF2-40B4-BE49-F238E27FC236}">
                <a16:creationId xmlns:a16="http://schemas.microsoft.com/office/drawing/2014/main" id="{553127B3-7184-9ED3-338A-4637CF71C073}"/>
              </a:ext>
            </a:extLst>
          </p:cNvPr>
          <p:cNvSpPr txBox="1">
            <a:spLocks noGrp="1" noChangeArrowheads="1"/>
          </p:cNvSpPr>
          <p:nvPr/>
        </p:nvSpPr>
        <p:spPr bwMode="auto">
          <a:xfrm>
            <a:off x="658813" y="4762500"/>
            <a:ext cx="2025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endParaRPr lang="zh-CN" altLang="en-US" sz="900">
              <a:solidFill>
                <a:srgbClr val="898989"/>
              </a:solidFill>
              <a:latin typeface="隶书" panose="02010509060101010101" pitchFamily="49" charset="-122"/>
              <a:ea typeface="隶书" panose="02010509060101010101" pitchFamily="49" charset="-122"/>
              <a:sym typeface="隶书" panose="02010509060101010101" pitchFamily="49" charset="-122"/>
            </a:endParaRPr>
          </a:p>
        </p:txBody>
      </p:sp>
      <p:pic>
        <p:nvPicPr>
          <p:cNvPr id="24579" name="图片 11">
            <a:extLst>
              <a:ext uri="{FF2B5EF4-FFF2-40B4-BE49-F238E27FC236}">
                <a16:creationId xmlns:a16="http://schemas.microsoft.com/office/drawing/2014/main" id="{8B90BF31-55D6-C3C8-55D8-6FACF816C3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4475" y="523875"/>
            <a:ext cx="123825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矩形 21">
            <a:extLst>
              <a:ext uri="{FF2B5EF4-FFF2-40B4-BE49-F238E27FC236}">
                <a16:creationId xmlns:a16="http://schemas.microsoft.com/office/drawing/2014/main" id="{67C750DD-E26F-A9A2-B343-46124CD04B23}"/>
              </a:ext>
            </a:extLst>
          </p:cNvPr>
          <p:cNvSpPr>
            <a:spLocks noChangeArrowheads="1"/>
          </p:cNvSpPr>
          <p:nvPr/>
        </p:nvSpPr>
        <p:spPr bwMode="auto">
          <a:xfrm>
            <a:off x="1427163" y="184150"/>
            <a:ext cx="716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r>
              <a:rPr lang="zh-CN" altLang="en-US" sz="2400" b="1">
                <a:solidFill>
                  <a:schemeClr val="bg1"/>
                </a:solidFill>
                <a:latin typeface="Century Gothic" panose="020B0502020202020204" pitchFamily="34" charset="0"/>
                <a:ea typeface="微软雅黑" panose="020B0503020204020204" pitchFamily="34" charset="-122"/>
                <a:sym typeface="方正小标宋简体"/>
              </a:rPr>
              <a:t>三、疟疾病例发现</a:t>
            </a:r>
            <a:endParaRPr lang="zh-CN" altLang="en-US" sz="2400" b="1">
              <a:solidFill>
                <a:schemeClr val="bg1"/>
              </a:solidFill>
              <a:latin typeface="Century Gothic" panose="020B0502020202020204" pitchFamily="34" charset="0"/>
              <a:ea typeface="微软雅黑" panose="020B0503020204020204" pitchFamily="34" charset="-122"/>
              <a:sym typeface="微软雅黑" panose="020B0503020204020204" pitchFamily="34" charset="-122"/>
            </a:endParaRPr>
          </a:p>
        </p:txBody>
      </p:sp>
      <p:graphicFrame>
        <p:nvGraphicFramePr>
          <p:cNvPr id="3" name="表格 2">
            <a:extLst>
              <a:ext uri="{FF2B5EF4-FFF2-40B4-BE49-F238E27FC236}">
                <a16:creationId xmlns:a16="http://schemas.microsoft.com/office/drawing/2014/main" id="{A6BB73E4-99BE-24A1-3148-8CDEDB34B3BD}"/>
              </a:ext>
            </a:extLst>
          </p:cNvPr>
          <p:cNvGraphicFramePr>
            <a:graphicFrameLocks noGrp="1"/>
          </p:cNvGraphicFramePr>
          <p:nvPr>
            <p:custDataLst>
              <p:tags r:id="rId1"/>
            </p:custDataLst>
          </p:nvPr>
        </p:nvGraphicFramePr>
        <p:xfrm>
          <a:off x="658813" y="1143000"/>
          <a:ext cx="7442199" cy="2857911"/>
        </p:xfrm>
        <a:graphic>
          <a:graphicData uri="http://schemas.openxmlformats.org/drawingml/2006/table">
            <a:tbl>
              <a:tblPr/>
              <a:tblGrid>
                <a:gridCol w="953567">
                  <a:extLst>
                    <a:ext uri="{9D8B030D-6E8A-4147-A177-3AD203B41FA5}">
                      <a16:colId xmlns:a16="http://schemas.microsoft.com/office/drawing/2014/main" val="20000"/>
                    </a:ext>
                  </a:extLst>
                </a:gridCol>
                <a:gridCol w="951942">
                  <a:extLst>
                    <a:ext uri="{9D8B030D-6E8A-4147-A177-3AD203B41FA5}">
                      <a16:colId xmlns:a16="http://schemas.microsoft.com/office/drawing/2014/main" val="20001"/>
                    </a:ext>
                  </a:extLst>
                </a:gridCol>
                <a:gridCol w="540950">
                  <a:extLst>
                    <a:ext uri="{9D8B030D-6E8A-4147-A177-3AD203B41FA5}">
                      <a16:colId xmlns:a16="http://schemas.microsoft.com/office/drawing/2014/main" val="20002"/>
                    </a:ext>
                  </a:extLst>
                </a:gridCol>
                <a:gridCol w="545824">
                  <a:extLst>
                    <a:ext uri="{9D8B030D-6E8A-4147-A177-3AD203B41FA5}">
                      <a16:colId xmlns:a16="http://schemas.microsoft.com/office/drawing/2014/main" val="20003"/>
                    </a:ext>
                  </a:extLst>
                </a:gridCol>
                <a:gridCol w="1359684">
                  <a:extLst>
                    <a:ext uri="{9D8B030D-6E8A-4147-A177-3AD203B41FA5}">
                      <a16:colId xmlns:a16="http://schemas.microsoft.com/office/drawing/2014/main" val="20004"/>
                    </a:ext>
                  </a:extLst>
                </a:gridCol>
                <a:gridCol w="819242">
                  <a:extLst>
                    <a:ext uri="{9D8B030D-6E8A-4147-A177-3AD203B41FA5}">
                      <a16:colId xmlns:a16="http://schemas.microsoft.com/office/drawing/2014/main" val="20005"/>
                    </a:ext>
                  </a:extLst>
                </a:gridCol>
                <a:gridCol w="1031592">
                  <a:extLst>
                    <a:ext uri="{9D8B030D-6E8A-4147-A177-3AD203B41FA5}">
                      <a16:colId xmlns:a16="http://schemas.microsoft.com/office/drawing/2014/main" val="20006"/>
                    </a:ext>
                  </a:extLst>
                </a:gridCol>
                <a:gridCol w="1239398">
                  <a:extLst>
                    <a:ext uri="{9D8B030D-6E8A-4147-A177-3AD203B41FA5}">
                      <a16:colId xmlns:a16="http://schemas.microsoft.com/office/drawing/2014/main" val="20007"/>
                    </a:ext>
                  </a:extLst>
                </a:gridCol>
              </a:tblGrid>
              <a:tr h="829689">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No.</a:t>
                      </a:r>
                      <a:endPar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Name</a:t>
                      </a:r>
                      <a:endPar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Genda</a:t>
                      </a:r>
                      <a:endPar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Age</a:t>
                      </a: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Time of detection</a:t>
                      </a:r>
                      <a:endPar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Fever time </a:t>
                      </a:r>
                      <a:endPar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Time for mountain going</a:t>
                      </a:r>
                      <a:endParaRPr kumimoji="0" lang="en-US"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Estimated Infection place</a:t>
                      </a:r>
                      <a:endParaRPr kumimoji="0" lang="zh-CN" altLang="en-US" sz="1800" b="1" i="0" u="none" strike="noStrike" kern="1200"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142">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病例1</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陈*强</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男</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8/9</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June</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May</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Mountain</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1142">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病例2</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陈*龙</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男</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15/9</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May</a:t>
                      </a: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April</a:t>
                      </a: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Mountain</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9555">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病例3</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李*进</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男</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27</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17/9</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April</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April</a:t>
                      </a: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Mountain</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1142">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病例4</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李*师</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男</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19/9</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May</a:t>
                      </a: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May</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Mountain</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42">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病例5</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邓*明</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男</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17/10</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June</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5May</a:t>
                      </a:r>
                      <a:endParaRPr kumimoji="0" lang="en-US" altLang="en-US" sz="1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Mountain</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3688">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病例6</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李*昌</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男</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26/11</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May</a:t>
                      </a: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spcBef>
                          <a:spcPts val="1200"/>
                        </a:spcBef>
                        <a:buClr>
                          <a:srgbClr val="FF0000"/>
                        </a:buClr>
                        <a:buFont typeface="Arial" panose="020B0604020202020204" pitchFamily="34" charset="0"/>
                        <a:defRPr sz="24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defRPr sz="1600">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Narrow" panose="020B0606020202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Village</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9" marR="51439" marT="714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矩形 3">
            <a:extLst>
              <a:ext uri="{FF2B5EF4-FFF2-40B4-BE49-F238E27FC236}">
                <a16:creationId xmlns:a16="http://schemas.microsoft.com/office/drawing/2014/main" id="{F55B0230-1CAA-2508-08FD-A0D9A05D1D8E}"/>
              </a:ext>
            </a:extLst>
          </p:cNvPr>
          <p:cNvSpPr/>
          <p:nvPr/>
        </p:nvSpPr>
        <p:spPr>
          <a:xfrm>
            <a:off x="1112838" y="1082675"/>
            <a:ext cx="4776787" cy="457200"/>
          </a:xfrm>
          <a:prstGeom prst="rect">
            <a:avLst/>
          </a:prstGeom>
          <a:noFill/>
          <a:ln w="9525">
            <a:noFill/>
          </a:ln>
        </p:spPr>
        <p:txBody>
          <a:bodyPr>
            <a:spAutoFit/>
          </a:bodyPr>
          <a:lstStyle/>
          <a:p>
            <a:pPr algn="just">
              <a:lnSpc>
                <a:spcPct val="150000"/>
              </a:lnSpc>
              <a:spcAft>
                <a:spcPts val="750"/>
              </a:spcAft>
              <a:buFont typeface="Wingdings" panose="05000000000000000000" pitchFamily="2" charset="2"/>
              <a:buNone/>
              <a:defRPr/>
            </a:pPr>
            <a:r>
              <a:rPr lang="en-US" altLang="zh-CN" sz="1875" b="1" dirty="0">
                <a:solidFill>
                  <a:srgbClr val="00B0F0"/>
                </a:solidFill>
                <a:latin typeface="宋体" panose="02010600030101010101" pitchFamily="2" charset="-122"/>
                <a:sym typeface="华文仿宋" charset="-122"/>
              </a:rPr>
              <a:t>  </a:t>
            </a:r>
            <a:endParaRPr lang="zh-CN" altLang="en-US" sz="1875" b="1" dirty="0">
              <a:solidFill>
                <a:srgbClr val="00B050"/>
              </a:solidFill>
              <a:latin typeface="宋体" panose="02010600030101010101" pitchFamily="2" charset="-122"/>
              <a:sym typeface="华文仿宋" charset="-122"/>
            </a:endParaRPr>
          </a:p>
        </p:txBody>
      </p:sp>
      <p:sp>
        <p:nvSpPr>
          <p:cNvPr id="26627" name="矩形 3">
            <a:extLst>
              <a:ext uri="{FF2B5EF4-FFF2-40B4-BE49-F238E27FC236}">
                <a16:creationId xmlns:a16="http://schemas.microsoft.com/office/drawing/2014/main" id="{434713E3-F00B-4BB0-B145-A1EDFEB6A375}"/>
              </a:ext>
            </a:extLst>
          </p:cNvPr>
          <p:cNvSpPr>
            <a:spLocks noChangeArrowheads="1"/>
          </p:cNvSpPr>
          <p:nvPr/>
        </p:nvSpPr>
        <p:spPr bwMode="auto">
          <a:xfrm>
            <a:off x="1403350" y="65088"/>
            <a:ext cx="708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just">
              <a:lnSpc>
                <a:spcPct val="150000"/>
              </a:lnSpc>
              <a:spcBef>
                <a:spcPct val="0"/>
              </a:spcBef>
              <a:spcAft>
                <a:spcPts val="750"/>
              </a:spcAft>
              <a:buClrTx/>
              <a:buFont typeface="Wingdings" panose="05000000000000000000" pitchFamily="2" charset="2"/>
              <a:buNone/>
            </a:pPr>
            <a:r>
              <a:rPr lang="zh-CN" altLang="en-US" sz="2400" b="1">
                <a:solidFill>
                  <a:schemeClr val="bg1"/>
                </a:solidFill>
                <a:latin typeface="Century Gothic" panose="020B0502020202020204" pitchFamily="34" charset="0"/>
                <a:ea typeface="微软雅黑" panose="020B0503020204020204" pitchFamily="34" charset="-122"/>
                <a:sym typeface="华文仿宋" panose="02010600040101010101" pitchFamily="2" charset="-122"/>
              </a:rPr>
              <a:t>四、疟疾病例调查处置</a:t>
            </a:r>
          </a:p>
        </p:txBody>
      </p:sp>
      <p:pic>
        <p:nvPicPr>
          <p:cNvPr id="26628" name="图片 1" descr="微信截图_20230323173246">
            <a:extLst>
              <a:ext uri="{FF2B5EF4-FFF2-40B4-BE49-F238E27FC236}">
                <a16:creationId xmlns:a16="http://schemas.microsoft.com/office/drawing/2014/main" id="{637E45E3-400D-58F8-7563-AC47B3FF96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77900"/>
            <a:ext cx="428466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图片 9">
            <a:extLst>
              <a:ext uri="{FF2B5EF4-FFF2-40B4-BE49-F238E27FC236}">
                <a16:creationId xmlns:a16="http://schemas.microsoft.com/office/drawing/2014/main" id="{E5DA73AD-92A3-A7E9-3BFD-F6B54C96B8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6100" y="977900"/>
            <a:ext cx="4697413"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3">
            <a:extLst>
              <a:ext uri="{FF2B5EF4-FFF2-40B4-BE49-F238E27FC236}">
                <a16:creationId xmlns:a16="http://schemas.microsoft.com/office/drawing/2014/main" id="{AFDD352D-4F18-F873-DDEB-8E6B43E0FC75}"/>
              </a:ext>
            </a:extLst>
          </p:cNvPr>
          <p:cNvSpPr>
            <a:spLocks noChangeArrowheads="1"/>
          </p:cNvSpPr>
          <p:nvPr/>
        </p:nvSpPr>
        <p:spPr bwMode="auto">
          <a:xfrm>
            <a:off x="1187450" y="-7938"/>
            <a:ext cx="5761038" cy="579438"/>
          </a:xfrm>
          <a:prstGeom prst="rect">
            <a:avLst/>
          </a:prstGeom>
          <a:solidFill>
            <a:schemeClr val="bg1"/>
          </a:solid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spcAft>
                <a:spcPts val="750"/>
              </a:spcAft>
              <a:buFont typeface="Wingdings" panose="05000000000000000000" pitchFamily="2" charset="2"/>
              <a:buNone/>
              <a:defRPr/>
            </a:pPr>
            <a:r>
              <a:rPr lang="en-US" altLang="zh-CN" sz="2400" b="1" dirty="0">
                <a:solidFill>
                  <a:schemeClr val="accent1">
                    <a:lumMod val="75000"/>
                  </a:schemeClr>
                </a:solidFill>
                <a:latin typeface="Century Gothic" panose="020B0502020202020204" pitchFamily="34" charset="0"/>
                <a:ea typeface="微软雅黑" panose="020B0503020204020204" pitchFamily="34" charset="-122"/>
                <a:sym typeface="华文仿宋" panose="02010600040101010101" pitchFamily="2" charset="-122"/>
              </a:rPr>
              <a:t>Case investigation</a:t>
            </a:r>
            <a:endParaRPr lang="zh-CN" altLang="en-US" sz="2400" b="1" dirty="0">
              <a:solidFill>
                <a:schemeClr val="accent1">
                  <a:lumMod val="75000"/>
                </a:schemeClr>
              </a:solidFill>
              <a:latin typeface="Century Gothic" panose="020B0502020202020204" pitchFamily="34" charset="0"/>
              <a:ea typeface="微软雅黑" panose="020B0503020204020204" pitchFamily="34" charset="-122"/>
              <a:sym typeface="Times New Roman" panose="02020603050405020304" pitchFamily="18" charset="0"/>
            </a:endParaRPr>
          </a:p>
        </p:txBody>
      </p:sp>
      <p:pic>
        <p:nvPicPr>
          <p:cNvPr id="28675" name="图片 1" descr="三层措施图">
            <a:extLst>
              <a:ext uri="{FF2B5EF4-FFF2-40B4-BE49-F238E27FC236}">
                <a16:creationId xmlns:a16="http://schemas.microsoft.com/office/drawing/2014/main" id="{F4CFDB31-AEDC-3C19-474E-C9180EB6E4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900" y="788988"/>
            <a:ext cx="92329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3949D73-B288-4816-89A8-B75477C0F259}"/>
              </a:ext>
            </a:extLst>
          </p:cNvPr>
          <p:cNvSpPr>
            <a:spLocks noChangeArrowheads="1"/>
          </p:cNvSpPr>
          <p:nvPr/>
        </p:nvSpPr>
        <p:spPr bwMode="auto">
          <a:xfrm>
            <a:off x="336550" y="987425"/>
            <a:ext cx="575945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Aft>
                <a:spcPts val="1200"/>
              </a:spcAft>
            </a:pPr>
            <a:r>
              <a:rPr lang="zh-CN" altLang="zh-CN" sz="2000">
                <a:solidFill>
                  <a:srgbClr val="0070C0"/>
                </a:solidFill>
                <a:latin typeface="Arial Black" panose="020B0A04020102020204" pitchFamily="34" charset="0"/>
                <a:ea typeface="华文中宋" panose="02010600040101010101" pitchFamily="2" charset="-122"/>
              </a:rPr>
              <a:t>Malaria has a long history in China</a:t>
            </a:r>
          </a:p>
          <a:p>
            <a:pPr eaLnBrk="1" hangingPunct="1">
              <a:spcAft>
                <a:spcPts val="1200"/>
              </a:spcAft>
              <a:buSzPct val="100000"/>
              <a:buFont typeface="Arial" panose="020B0604020202020204" pitchFamily="34" charset="0"/>
              <a:buChar char="•"/>
            </a:pPr>
            <a:r>
              <a:rPr lang="zh-CN" altLang="zh-CN" sz="2000">
                <a:solidFill>
                  <a:srgbClr val="000000"/>
                </a:solidFill>
                <a:latin typeface="Cambria" panose="02040503050406030204" pitchFamily="18" charset="0"/>
                <a:ea typeface="华文中宋" panose="02010600040101010101" pitchFamily="2" charset="-122"/>
              </a:rPr>
              <a:t>The word malaria was found on the oracle bone of the Shang Yin era during 1562 to 1066 BC, indicating malaria had prevailed more than 3,000 years in China.</a:t>
            </a:r>
          </a:p>
          <a:p>
            <a:pPr eaLnBrk="1" hangingPunct="1">
              <a:spcAft>
                <a:spcPts val="1200"/>
              </a:spcAft>
              <a:buSzPct val="100000"/>
              <a:buFont typeface="Arial" panose="020B0604020202020204" pitchFamily="34" charset="0"/>
              <a:buChar char="•"/>
            </a:pPr>
            <a:r>
              <a:rPr lang="zh-CN" altLang="zh-CN" sz="2000">
                <a:solidFill>
                  <a:srgbClr val="000000"/>
                </a:solidFill>
                <a:latin typeface="Cambria" panose="02040503050406030204" pitchFamily="18" charset="0"/>
                <a:ea typeface="华文中宋" panose="02010600040101010101" pitchFamily="2" charset="-122"/>
              </a:rPr>
              <a:t>Malaria was a widespread disease in China, with an estimated 90% of the population at risk of infection in the 1940s</a:t>
            </a:r>
          </a:p>
          <a:p>
            <a:pPr eaLnBrk="1" hangingPunct="1">
              <a:spcAft>
                <a:spcPts val="1200"/>
              </a:spcAft>
              <a:buSzPct val="100000"/>
              <a:buFont typeface="Arial" panose="020B0604020202020204" pitchFamily="34" charset="0"/>
              <a:buChar char="•"/>
            </a:pPr>
            <a:r>
              <a:rPr lang="zh-CN" altLang="zh-CN" sz="2000">
                <a:solidFill>
                  <a:srgbClr val="000000"/>
                </a:solidFill>
                <a:latin typeface="Cambria" panose="02040503050406030204" pitchFamily="18" charset="0"/>
                <a:ea typeface="华文中宋" panose="02010600040101010101" pitchFamily="2" charset="-122"/>
              </a:rPr>
              <a:t>About 30 million cases and 300,000 deaths reported annually in the 1940s</a:t>
            </a:r>
            <a:endParaRPr lang="zh-CN" altLang="zh-CN" sz="2000">
              <a:solidFill>
                <a:srgbClr val="000000"/>
              </a:solidFill>
              <a:cs typeface="Arial" panose="020B0604020202020204" pitchFamily="34" charset="0"/>
            </a:endParaRPr>
          </a:p>
          <a:p>
            <a:pPr eaLnBrk="1" hangingPunct="1">
              <a:spcAft>
                <a:spcPts val="1200"/>
              </a:spcAft>
              <a:buSzPct val="100000"/>
              <a:buFont typeface="Arial" panose="020B0604020202020204" pitchFamily="34" charset="0"/>
              <a:buChar char="•"/>
            </a:pPr>
            <a:endParaRPr lang="zh-CN" altLang="zh-CN" sz="2000">
              <a:solidFill>
                <a:srgbClr val="000000"/>
              </a:solidFill>
              <a:cs typeface="Arial" panose="020B0604020202020204" pitchFamily="34" charset="0"/>
            </a:endParaRPr>
          </a:p>
          <a:p>
            <a:pPr eaLnBrk="1" hangingPunct="1">
              <a:spcAft>
                <a:spcPts val="1200"/>
              </a:spcAft>
            </a:pPr>
            <a:endParaRPr lang="zh-CN" altLang="zh-CN" sz="2000">
              <a:latin typeface="微软雅黑" panose="020B0503020204020204" pitchFamily="34" charset="-122"/>
              <a:ea typeface="微软雅黑" panose="020B0503020204020204" pitchFamily="34" charset="-122"/>
            </a:endParaRPr>
          </a:p>
        </p:txBody>
      </p:sp>
      <p:pic>
        <p:nvPicPr>
          <p:cNvPr id="17411" name="Picture 3">
            <a:extLst>
              <a:ext uri="{FF2B5EF4-FFF2-40B4-BE49-F238E27FC236}">
                <a16:creationId xmlns:a16="http://schemas.microsoft.com/office/drawing/2014/main" id="{BF210A7E-9D35-4DBB-9F3B-D59B9A8345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64325" y="3003550"/>
            <a:ext cx="2143125"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70F83B3A-841C-41A1-AE85-CB03DADAA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3688" y="1419225"/>
            <a:ext cx="154622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Rectangle 5">
            <a:extLst>
              <a:ext uri="{FF2B5EF4-FFF2-40B4-BE49-F238E27FC236}">
                <a16:creationId xmlns:a16="http://schemas.microsoft.com/office/drawing/2014/main" id="{0155DF91-C777-4E1E-8102-A6073B92958C}"/>
              </a:ext>
            </a:extLst>
          </p:cNvPr>
          <p:cNvSpPr>
            <a:spLocks noChangeArrowheads="1"/>
          </p:cNvSpPr>
          <p:nvPr/>
        </p:nvSpPr>
        <p:spPr bwMode="auto">
          <a:xfrm>
            <a:off x="6643688" y="987425"/>
            <a:ext cx="1439862" cy="358775"/>
          </a:xfrm>
          <a:prstGeom prst="rect">
            <a:avLst/>
          </a:prstGeom>
          <a:solidFill>
            <a:srgbClr val="C4BD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zh-CN">
                <a:solidFill>
                  <a:srgbClr val="000000"/>
                </a:solidFill>
                <a:latin typeface="Cambria" panose="02040503050406030204" pitchFamily="18" charset="0"/>
                <a:ea typeface="华文中宋" panose="02010600040101010101" pitchFamily="2" charset="-122"/>
              </a:rPr>
              <a:t>Oracle Bone</a:t>
            </a:r>
            <a:endParaRPr lang="zh-CN" altLang="zh-CN"/>
          </a:p>
        </p:txBody>
      </p:sp>
    </p:spTree>
  </p:cSld>
  <p:clrMapOvr>
    <a:masterClrMapping/>
  </p:clrMapOvr>
  <p:transition>
    <p:pull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1" descr="IMG_3184">
            <a:extLst>
              <a:ext uri="{FF2B5EF4-FFF2-40B4-BE49-F238E27FC236}">
                <a16:creationId xmlns:a16="http://schemas.microsoft.com/office/drawing/2014/main" id="{B7B22410-2498-593C-9285-2489F97BCA4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26100" y="3084513"/>
            <a:ext cx="35179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图片 2" descr="IMG_3280">
            <a:extLst>
              <a:ext uri="{FF2B5EF4-FFF2-40B4-BE49-F238E27FC236}">
                <a16:creationId xmlns:a16="http://schemas.microsoft.com/office/drawing/2014/main" id="{AEB14EBB-63B7-316A-2BA7-EC2E179EA5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1650" y="1058863"/>
            <a:ext cx="3517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图片 3" descr="IMG_3220">
            <a:extLst>
              <a:ext uri="{FF2B5EF4-FFF2-40B4-BE49-F238E27FC236}">
                <a16:creationId xmlns:a16="http://schemas.microsoft.com/office/drawing/2014/main" id="{EAB30939-DAE6-AF63-3D78-BE929B9036C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919163"/>
            <a:ext cx="3567113"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图片 4" descr="IMG_20151012_181422">
            <a:extLst>
              <a:ext uri="{FF2B5EF4-FFF2-40B4-BE49-F238E27FC236}">
                <a16:creationId xmlns:a16="http://schemas.microsoft.com/office/drawing/2014/main" id="{FDDF86C8-4D77-E3FA-AE13-007F8D92124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68613" y="892175"/>
            <a:ext cx="275748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3">
            <a:extLst>
              <a:ext uri="{FF2B5EF4-FFF2-40B4-BE49-F238E27FC236}">
                <a16:creationId xmlns:a16="http://schemas.microsoft.com/office/drawing/2014/main" id="{D426C2B7-0CD7-E931-408E-DD612B79C56B}"/>
              </a:ext>
            </a:extLst>
          </p:cNvPr>
          <p:cNvSpPr>
            <a:spLocks noChangeArrowheads="1"/>
          </p:cNvSpPr>
          <p:nvPr/>
        </p:nvSpPr>
        <p:spPr bwMode="auto">
          <a:xfrm>
            <a:off x="1149350" y="0"/>
            <a:ext cx="5943600" cy="579438"/>
          </a:xfrm>
          <a:prstGeom prst="rect">
            <a:avLst/>
          </a:prstGeom>
          <a:solidFill>
            <a:schemeClr val="bg1"/>
          </a:solid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spcAft>
                <a:spcPts val="750"/>
              </a:spcAft>
              <a:buFont typeface="Wingdings" panose="05000000000000000000" pitchFamily="2" charset="2"/>
              <a:buNone/>
              <a:defRPr/>
            </a:pPr>
            <a:r>
              <a:rPr lang="en-US" altLang="zh-CN" sz="2400" b="1" dirty="0">
                <a:solidFill>
                  <a:schemeClr val="accent1">
                    <a:lumMod val="75000"/>
                  </a:schemeClr>
                </a:solidFill>
                <a:latin typeface="Century Gothic" panose="020B0502020202020204" pitchFamily="34" charset="0"/>
                <a:ea typeface="微软雅黑" panose="020B0503020204020204" pitchFamily="34" charset="-122"/>
                <a:sym typeface="华文仿宋" panose="02010600040101010101" pitchFamily="2" charset="-122"/>
              </a:rPr>
              <a:t>Response actives</a:t>
            </a:r>
            <a:endParaRPr lang="zh-CN" altLang="en-US" sz="2400" b="1" dirty="0">
              <a:solidFill>
                <a:schemeClr val="accent1">
                  <a:lumMod val="75000"/>
                </a:schemeClr>
              </a:solidFill>
              <a:latin typeface="Century Gothic" panose="020B0502020202020204" pitchFamily="34" charset="0"/>
              <a:ea typeface="微软雅黑" panose="020B0503020204020204" pitchFamily="34" charset="-122"/>
              <a:sym typeface="Times New Roman" panose="02020603050405020304" pitchFamily="18" charset="0"/>
            </a:endParaRPr>
          </a:p>
        </p:txBody>
      </p:sp>
      <p:pic>
        <p:nvPicPr>
          <p:cNvPr id="30723" name="图片 2" descr="IMG_20160606_084344">
            <a:extLst>
              <a:ext uri="{FF2B5EF4-FFF2-40B4-BE49-F238E27FC236}">
                <a16:creationId xmlns:a16="http://schemas.microsoft.com/office/drawing/2014/main" id="{3B6F8DF6-3339-2449-8015-E81E8CDDDAE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42963"/>
            <a:ext cx="47085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图片 -2147482592" descr="图1">
            <a:extLst>
              <a:ext uri="{FF2B5EF4-FFF2-40B4-BE49-F238E27FC236}">
                <a16:creationId xmlns:a16="http://schemas.microsoft.com/office/drawing/2014/main" id="{6B20E2DA-3615-C361-8325-5C3C61BAE1A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22825" y="771525"/>
            <a:ext cx="432117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3">
            <a:extLst>
              <a:ext uri="{FF2B5EF4-FFF2-40B4-BE49-F238E27FC236}">
                <a16:creationId xmlns:a16="http://schemas.microsoft.com/office/drawing/2014/main" id="{681AE83A-AA2F-CD46-30F8-E3ABBAABD9F2}"/>
              </a:ext>
            </a:extLst>
          </p:cNvPr>
          <p:cNvSpPr/>
          <p:nvPr/>
        </p:nvSpPr>
        <p:spPr bwMode="auto">
          <a:xfrm>
            <a:off x="3729038" y="2012950"/>
            <a:ext cx="769937" cy="769938"/>
          </a:xfrm>
          <a:prstGeom prst="ellipse">
            <a:avLst/>
          </a:prstGeom>
          <a:solidFill>
            <a:schemeClr val="accent4">
              <a:lumMod val="60000"/>
              <a:lumOff val="40000"/>
              <a:alpha val="70000"/>
            </a:schemeClr>
          </a:solidFill>
          <a:ln w="19050">
            <a:noFill/>
            <a:round/>
          </a:ln>
        </p:spPr>
        <p:txBody>
          <a:bodyPr anchor="ctr"/>
          <a:lstStyle/>
          <a:p>
            <a:pPr algn="ctr">
              <a:defRPr/>
            </a:pPr>
            <a:endParaRPr>
              <a:cs typeface="+mn-ea"/>
              <a:sym typeface="+mn-lt"/>
            </a:endParaRPr>
          </a:p>
        </p:txBody>
      </p:sp>
      <p:sp>
        <p:nvSpPr>
          <p:cNvPr id="15" name="Oval 2">
            <a:extLst>
              <a:ext uri="{FF2B5EF4-FFF2-40B4-BE49-F238E27FC236}">
                <a16:creationId xmlns:a16="http://schemas.microsoft.com/office/drawing/2014/main" id="{E4745A30-1E42-2390-FD2D-21C59E0FE6A6}"/>
              </a:ext>
            </a:extLst>
          </p:cNvPr>
          <p:cNvSpPr/>
          <p:nvPr/>
        </p:nvSpPr>
        <p:spPr bwMode="auto">
          <a:xfrm>
            <a:off x="3821113" y="1262063"/>
            <a:ext cx="933450" cy="931862"/>
          </a:xfrm>
          <a:prstGeom prst="ellipse">
            <a:avLst/>
          </a:prstGeom>
          <a:solidFill>
            <a:schemeClr val="accent2">
              <a:alpha val="70000"/>
            </a:schemeClr>
          </a:solidFill>
          <a:ln w="19050">
            <a:noFill/>
            <a:round/>
          </a:ln>
        </p:spPr>
        <p:txBody>
          <a:bodyPr anchor="ctr"/>
          <a:lstStyle/>
          <a:p>
            <a:pPr algn="ctr">
              <a:defRPr/>
            </a:pPr>
            <a:endParaRPr>
              <a:cs typeface="+mn-ea"/>
              <a:sym typeface="+mn-lt"/>
            </a:endParaRPr>
          </a:p>
        </p:txBody>
      </p:sp>
      <p:sp>
        <p:nvSpPr>
          <p:cNvPr id="16" name="Oval 1">
            <a:extLst>
              <a:ext uri="{FF2B5EF4-FFF2-40B4-BE49-F238E27FC236}">
                <a16:creationId xmlns:a16="http://schemas.microsoft.com/office/drawing/2014/main" id="{D9B3E6DB-5A6B-738C-8959-A7C3C6FCD3EB}"/>
              </a:ext>
            </a:extLst>
          </p:cNvPr>
          <p:cNvSpPr/>
          <p:nvPr/>
        </p:nvSpPr>
        <p:spPr bwMode="auto">
          <a:xfrm>
            <a:off x="4002089" y="1419622"/>
            <a:ext cx="1325562" cy="1266428"/>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lumMod val="75000"/>
                    <a:lumOff val="25000"/>
                  </a:schemeClr>
                </a:solidFill>
                <a:sym typeface="+mn-lt"/>
              </a:rPr>
              <a:t>Q&amp;A</a:t>
            </a:r>
          </a:p>
        </p:txBody>
      </p:sp>
      <p:sp>
        <p:nvSpPr>
          <p:cNvPr id="17" name="Oval 4">
            <a:extLst>
              <a:ext uri="{FF2B5EF4-FFF2-40B4-BE49-F238E27FC236}">
                <a16:creationId xmlns:a16="http://schemas.microsoft.com/office/drawing/2014/main" id="{54F4FC72-3726-26D8-6F69-335DC63D83FA}"/>
              </a:ext>
            </a:extLst>
          </p:cNvPr>
          <p:cNvSpPr/>
          <p:nvPr/>
        </p:nvSpPr>
        <p:spPr bwMode="auto">
          <a:xfrm>
            <a:off x="4632325" y="2782888"/>
            <a:ext cx="385763" cy="384175"/>
          </a:xfrm>
          <a:prstGeom prst="ellipse">
            <a:avLst/>
          </a:prstGeom>
          <a:solidFill>
            <a:schemeClr val="accent3">
              <a:alpha val="70000"/>
            </a:schemeClr>
          </a:solidFill>
          <a:ln w="19050">
            <a:noFill/>
            <a:round/>
          </a:ln>
        </p:spPr>
        <p:txBody>
          <a:bodyPr anchor="ctr"/>
          <a:lstStyle/>
          <a:p>
            <a:pPr algn="ctr">
              <a:defRPr/>
            </a:pPr>
            <a:endParaRPr>
              <a:cs typeface="+mn-ea"/>
              <a:sym typeface="+mn-lt"/>
            </a:endParaRPr>
          </a:p>
        </p:txBody>
      </p:sp>
      <p:sp>
        <p:nvSpPr>
          <p:cNvPr id="18" name="Oval 5">
            <a:extLst>
              <a:ext uri="{FF2B5EF4-FFF2-40B4-BE49-F238E27FC236}">
                <a16:creationId xmlns:a16="http://schemas.microsoft.com/office/drawing/2014/main" id="{28324A36-01B1-5BF2-2D22-B358B87B94BE}"/>
              </a:ext>
            </a:extLst>
          </p:cNvPr>
          <p:cNvSpPr/>
          <p:nvPr/>
        </p:nvSpPr>
        <p:spPr bwMode="auto">
          <a:xfrm>
            <a:off x="3455988" y="1876425"/>
            <a:ext cx="273050" cy="274638"/>
          </a:xfrm>
          <a:prstGeom prst="ellipse">
            <a:avLst/>
          </a:prstGeom>
          <a:solidFill>
            <a:schemeClr val="accent4">
              <a:lumMod val="60000"/>
              <a:lumOff val="40000"/>
              <a:alpha val="70000"/>
            </a:schemeClr>
          </a:solidFill>
          <a:ln w="19050">
            <a:noFill/>
            <a:round/>
          </a:ln>
        </p:spPr>
        <p:txBody>
          <a:bodyPr anchor="ctr"/>
          <a:lstStyle/>
          <a:p>
            <a:pPr algn="ctr">
              <a:defRPr/>
            </a:pPr>
            <a:endParaRPr>
              <a:cs typeface="+mn-ea"/>
              <a:sym typeface="+mn-lt"/>
            </a:endParaRPr>
          </a:p>
        </p:txBody>
      </p:sp>
      <p:sp>
        <p:nvSpPr>
          <p:cNvPr id="19" name="Oval 6">
            <a:extLst>
              <a:ext uri="{FF2B5EF4-FFF2-40B4-BE49-F238E27FC236}">
                <a16:creationId xmlns:a16="http://schemas.microsoft.com/office/drawing/2014/main" id="{D3D421CA-BD42-1AF8-254D-1EDF4ADCD48E}"/>
              </a:ext>
            </a:extLst>
          </p:cNvPr>
          <p:cNvSpPr/>
          <p:nvPr/>
        </p:nvSpPr>
        <p:spPr bwMode="auto">
          <a:xfrm>
            <a:off x="5191125" y="1252538"/>
            <a:ext cx="273050" cy="273050"/>
          </a:xfrm>
          <a:prstGeom prst="ellipse">
            <a:avLst/>
          </a:prstGeom>
          <a:solidFill>
            <a:schemeClr val="accent3">
              <a:lumMod val="60000"/>
              <a:lumOff val="40000"/>
              <a:alpha val="70000"/>
            </a:schemeClr>
          </a:solidFill>
          <a:ln w="19050">
            <a:noFill/>
            <a:round/>
          </a:ln>
        </p:spPr>
        <p:txBody>
          <a:bodyPr anchor="ctr"/>
          <a:lstStyle/>
          <a:p>
            <a:pPr algn="ctr">
              <a:defRPr/>
            </a:pPr>
            <a:endParaRPr>
              <a:cs typeface="+mn-ea"/>
              <a:sym typeface="+mn-lt"/>
            </a:endParaRPr>
          </a:p>
        </p:txBody>
      </p:sp>
      <p:pic>
        <p:nvPicPr>
          <p:cNvPr id="32776" name="图片 19">
            <a:extLst>
              <a:ext uri="{FF2B5EF4-FFF2-40B4-BE49-F238E27FC236}">
                <a16:creationId xmlns:a16="http://schemas.microsoft.com/office/drawing/2014/main" id="{99DF045C-874A-FE0F-EA35-60E27CA0BAF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76434"/>
          <a:stretch>
            <a:fillRect/>
          </a:stretch>
        </p:blipFill>
        <p:spPr bwMode="auto">
          <a:xfrm>
            <a:off x="2901950" y="0"/>
            <a:ext cx="324167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图片 20">
            <a:extLst>
              <a:ext uri="{FF2B5EF4-FFF2-40B4-BE49-F238E27FC236}">
                <a16:creationId xmlns:a16="http://schemas.microsoft.com/office/drawing/2014/main" id="{F29AFEB9-237F-B837-4E20-84FB9769B0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b="82700"/>
          <a:stretch>
            <a:fillRect/>
          </a:stretch>
        </p:blipFill>
        <p:spPr bwMode="auto">
          <a:xfrm>
            <a:off x="3175000" y="4252913"/>
            <a:ext cx="324167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EFFA271-875F-2E08-1584-0E28424B4361}"/>
              </a:ext>
            </a:extLst>
          </p:cNvPr>
          <p:cNvSpPr txBox="1"/>
          <p:nvPr/>
        </p:nvSpPr>
        <p:spPr>
          <a:xfrm>
            <a:off x="1246188" y="3167063"/>
            <a:ext cx="6913562" cy="1111250"/>
          </a:xfrm>
          <a:prstGeom prst="rect">
            <a:avLst/>
          </a:prstGeom>
          <a:noFill/>
        </p:spPr>
        <p:txBody>
          <a:bodyPr lIns="68580" tIns="34290" rIns="68580" bIns="34290">
            <a:spAutoFit/>
          </a:bodyPr>
          <a:lstStyle/>
          <a:p>
            <a:pPr algn="ctr">
              <a:lnSpc>
                <a:spcPct val="150000"/>
              </a:lnSpc>
              <a:defRPr/>
            </a:pPr>
            <a:r>
              <a:rPr lang="en-US" altLang="zh-C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vector control, there are many vector control measures, how to choose?</a:t>
            </a:r>
          </a:p>
        </p:txBody>
      </p:sp>
      <p:sp>
        <p:nvSpPr>
          <p:cNvPr id="32779" name="文本框 1">
            <a:extLst>
              <a:ext uri="{FF2B5EF4-FFF2-40B4-BE49-F238E27FC236}">
                <a16:creationId xmlns:a16="http://schemas.microsoft.com/office/drawing/2014/main" id="{48936B67-FC9D-56E3-849C-DB8137CDDDCC}"/>
              </a:ext>
            </a:extLst>
          </p:cNvPr>
          <p:cNvSpPr txBox="1">
            <a:spLocks noChangeArrowheads="1"/>
          </p:cNvSpPr>
          <p:nvPr/>
        </p:nvSpPr>
        <p:spPr bwMode="auto">
          <a:xfrm>
            <a:off x="401638" y="790575"/>
            <a:ext cx="3600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r>
              <a:rPr lang="en-US" altLang="zh-CN" sz="2400" b="1" dirty="0">
                <a:latin typeface="Arial" panose="020B0604020202020204" pitchFamily="34" charset="0"/>
                <a:ea typeface="宋体" panose="02010600030101010101" pitchFamily="2" charset="-122"/>
              </a:rPr>
              <a:t>Case 2.  </a:t>
            </a:r>
            <a:r>
              <a:rPr lang="en-US" altLang="zh-CN" sz="1800" b="1" dirty="0">
                <a:latin typeface="Arial" panose="020B0604020202020204" pitchFamily="34" charset="0"/>
                <a:ea typeface="宋体" panose="02010600030101010101" pitchFamily="2" charset="-122"/>
              </a:rPr>
              <a:t>Response to the outbreak in Henan Province</a:t>
            </a:r>
            <a:endParaRPr lang="zh-CN" altLang="en-US" sz="1800" b="1" dirty="0">
              <a:latin typeface="Arial" panose="020B0604020202020204" pitchFamily="34" charset="0"/>
              <a:ea typeface="宋体" panose="02010600030101010101" pitchFamily="2" charset="-122"/>
            </a:endParaRPr>
          </a:p>
        </p:txBody>
      </p:sp>
    </p:spTree>
  </p:cSld>
  <p:clrMapOvr>
    <a:masterClrMapping/>
  </p:clrMapOvr>
  <p:transition spd="slow">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03C558C-FC35-DC6F-E804-60A508956A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059582"/>
            <a:ext cx="4966069" cy="3600400"/>
          </a:xfrm>
          <a:prstGeom prst="rect">
            <a:avLst/>
          </a:prstGeom>
        </p:spPr>
      </p:pic>
      <p:pic>
        <p:nvPicPr>
          <p:cNvPr id="4" name="Picture 2" descr="C:\Users\admin\Desktop\永城及周边地区2005年疟疾发病情况.jpg">
            <a:extLst>
              <a:ext uri="{FF2B5EF4-FFF2-40B4-BE49-F238E27FC236}">
                <a16:creationId xmlns:a16="http://schemas.microsoft.com/office/drawing/2014/main" id="{9FA20031-397E-555F-51C2-53A9918D7F6A}"/>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a:ext>
            </a:extLst>
          </a:blip>
          <a:srcRect/>
          <a:stretch>
            <a:fillRect/>
          </a:stretch>
        </p:blipFill>
        <p:spPr bwMode="auto">
          <a:xfrm>
            <a:off x="5179060" y="1075418"/>
            <a:ext cx="3964940" cy="2667000"/>
          </a:xfrm>
          <a:prstGeom prst="rect">
            <a:avLst/>
          </a:prstGeom>
          <a:ln>
            <a:noFill/>
          </a:ln>
          <a:effectLst>
            <a:outerShdw blurRad="292100" dist="139700" dir="2700000" algn="tl" rotWithShape="0">
              <a:srgbClr val="333333">
                <a:alpha val="65000"/>
              </a:srgbClr>
            </a:outerShdw>
          </a:effectLst>
        </p:spPr>
      </p:pic>
      <p:sp>
        <p:nvSpPr>
          <p:cNvPr id="5" name="文本框 4">
            <a:extLst>
              <a:ext uri="{FF2B5EF4-FFF2-40B4-BE49-F238E27FC236}">
                <a16:creationId xmlns:a16="http://schemas.microsoft.com/office/drawing/2014/main" id="{C0C00F6F-E18F-410A-BD2D-372BCE67B203}"/>
              </a:ext>
            </a:extLst>
          </p:cNvPr>
          <p:cNvSpPr txBox="1"/>
          <p:nvPr/>
        </p:nvSpPr>
        <p:spPr>
          <a:xfrm>
            <a:off x="5220072" y="3975735"/>
            <a:ext cx="3528392" cy="646331"/>
          </a:xfrm>
          <a:prstGeom prst="rect">
            <a:avLst/>
          </a:prstGeom>
          <a:noFill/>
        </p:spPr>
        <p:txBody>
          <a:bodyPr wrap="square" rtlCol="0">
            <a:spAutoFit/>
          </a:bodyPr>
          <a:lstStyle/>
          <a:p>
            <a:r>
              <a:rPr lang="en-US" altLang="zh-CN" dirty="0"/>
              <a:t>Malaria outbreak in Henan and Anhui Provinces in 2005-2006</a:t>
            </a:r>
            <a:endParaRPr lang="zh-CN" altLang="en-US" dirty="0"/>
          </a:p>
        </p:txBody>
      </p:sp>
    </p:spTree>
    <p:extLst>
      <p:ext uri="{BB962C8B-B14F-4D97-AF65-F5344CB8AC3E}">
        <p14:creationId xmlns:p14="http://schemas.microsoft.com/office/powerpoint/2010/main" val="2250747388"/>
      </p:ext>
    </p:extLst>
  </p:cSld>
  <p:clrMapOvr>
    <a:masterClrMapping/>
  </p:clrMapOvr>
  <p:transition spd="slow">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13" descr="src=http___inews.gtimg.com_newsapp_bt_0_11487557443_1000.jpg&amp;refer=http___inews.gtimg (1)">
            <a:extLst>
              <a:ext uri="{FF2B5EF4-FFF2-40B4-BE49-F238E27FC236}">
                <a16:creationId xmlns:a16="http://schemas.microsoft.com/office/drawing/2014/main" id="{54332BB7-6ACF-3CCA-3E85-28442B6DF2BA}"/>
              </a:ext>
            </a:extLst>
          </p:cNvPr>
          <p:cNvPicPr>
            <a:picLocks noChangeAspect="1" noChangeArrowheads="1"/>
          </p:cNvPicPr>
          <p:nvPr/>
        </p:nvPicPr>
        <p:blipFill>
          <a:blip r:embed="rId2" cstate="print">
            <a:lum contrast="-6000"/>
            <a:extLst>
              <a:ext uri="{28A0092B-C50C-407E-A947-70E740481C1C}">
                <a14:useLocalDpi xmlns:a14="http://schemas.microsoft.com/office/drawing/2010/main"/>
              </a:ext>
            </a:extLst>
          </a:blip>
          <a:srcRect/>
          <a:stretch>
            <a:fillRect/>
          </a:stretch>
        </p:blipFill>
        <p:spPr bwMode="auto">
          <a:xfrm>
            <a:off x="2738438" y="1071563"/>
            <a:ext cx="39465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J:\省级消除疟疾考核\省级消除疟疾考核\视频制作\永城照片\11.疫点处理\主动病例侦查\IMG_0581.JPG">
            <a:extLst>
              <a:ext uri="{FF2B5EF4-FFF2-40B4-BE49-F238E27FC236}">
                <a16:creationId xmlns:a16="http://schemas.microsoft.com/office/drawing/2014/main" id="{49559FE0-1811-BE5D-6F77-B45ED7F120EB}"/>
              </a:ext>
            </a:extLst>
          </p:cNvPr>
          <p:cNvPicPr>
            <a:picLocks noChangeAspect="1" noChangeArrowheads="1"/>
          </p:cNvPicPr>
          <p:nvPr/>
        </p:nvPicPr>
        <p:blipFill>
          <a:blip r:embed="rId3" cstate="print">
            <a:lum contrast="20000"/>
            <a:extLst>
              <a:ext uri="{28A0092B-C50C-407E-A947-70E740481C1C}">
                <a14:useLocalDpi xmlns:a14="http://schemas.microsoft.com/office/drawing/2010/main"/>
              </a:ext>
            </a:extLst>
          </a:blip>
          <a:srcRect/>
          <a:stretch>
            <a:fillRect/>
          </a:stretch>
        </p:blipFill>
        <p:spPr bwMode="auto">
          <a:xfrm>
            <a:off x="6773863" y="1493838"/>
            <a:ext cx="1508125" cy="1435100"/>
          </a:xfrm>
          <a:prstGeom prst="rect">
            <a:avLst/>
          </a:prstGeom>
          <a:ln>
            <a:noFill/>
          </a:ln>
          <a:effectLst>
            <a:outerShdw blurRad="292100" dist="139700" dir="2700000" algn="tl" rotWithShape="0">
              <a:srgbClr val="333333">
                <a:alpha val="65000"/>
              </a:srgbClr>
            </a:outerShdw>
          </a:effectLst>
        </p:spPr>
      </p:pic>
      <p:pic>
        <p:nvPicPr>
          <p:cNvPr id="5" name="Picture 1" descr="J:\省级消除疟疾考核\省级消除疟疾考核\视频制作\永城照片\11.疫点处理\室内滞留喷洒\CIMG4532.JPG">
            <a:extLst>
              <a:ext uri="{FF2B5EF4-FFF2-40B4-BE49-F238E27FC236}">
                <a16:creationId xmlns:a16="http://schemas.microsoft.com/office/drawing/2014/main" id="{DCA74963-CCE7-E733-313D-F6884E48FD2D}"/>
              </a:ext>
            </a:extLst>
          </p:cNvPr>
          <p:cNvPicPr>
            <a:picLocks noChangeAspect="1" noChangeArrowheads="1"/>
          </p:cNvPicPr>
          <p:nvPr/>
        </p:nvPicPr>
        <p:blipFill>
          <a:blip r:embed="rId4" cstate="print">
            <a:lum contrast="20000"/>
            <a:extLst>
              <a:ext uri="{28A0092B-C50C-407E-A947-70E740481C1C}">
                <a14:useLocalDpi xmlns:a14="http://schemas.microsoft.com/office/drawing/2010/main"/>
              </a:ext>
            </a:extLst>
          </a:blip>
          <a:srcRect/>
          <a:stretch>
            <a:fillRect/>
          </a:stretch>
        </p:blipFill>
        <p:spPr bwMode="auto">
          <a:xfrm>
            <a:off x="952500" y="3500438"/>
            <a:ext cx="1593850" cy="1447800"/>
          </a:xfrm>
          <a:prstGeom prst="rect">
            <a:avLst/>
          </a:prstGeom>
          <a:ln>
            <a:solidFill>
              <a:schemeClr val="accent1"/>
            </a:solidFill>
          </a:ln>
          <a:effectLst>
            <a:outerShdw blurRad="292100" dist="139700" dir="2700000" algn="tl" rotWithShape="0">
              <a:srgbClr val="333333">
                <a:alpha val="65000"/>
              </a:srgbClr>
            </a:outerShdw>
          </a:effectLst>
        </p:spPr>
      </p:pic>
      <p:pic>
        <p:nvPicPr>
          <p:cNvPr id="6" name="Picture 6" descr="DSCN6259">
            <a:extLst>
              <a:ext uri="{FF2B5EF4-FFF2-40B4-BE49-F238E27FC236}">
                <a16:creationId xmlns:a16="http://schemas.microsoft.com/office/drawing/2014/main" id="{8E2A3E08-3624-CA40-BFA2-2B2EAF7FA9C4}"/>
              </a:ext>
            </a:extLst>
          </p:cNvPr>
          <p:cNvPicPr>
            <a:picLocks noChangeAspect="1" noChangeArrowheads="1"/>
          </p:cNvPicPr>
          <p:nvPr/>
        </p:nvPicPr>
        <p:blipFill>
          <a:blip r:embed="rId5" cstate="print">
            <a:lum contrast="20000"/>
            <a:extLst>
              <a:ext uri="{28A0092B-C50C-407E-A947-70E740481C1C}">
                <a14:useLocalDpi xmlns:a14="http://schemas.microsoft.com/office/drawing/2010/main"/>
              </a:ext>
            </a:extLst>
          </a:blip>
          <a:srcRect/>
          <a:stretch>
            <a:fillRect/>
          </a:stretch>
        </p:blipFill>
        <p:spPr>
          <a:xfrm>
            <a:off x="6786563" y="3500438"/>
            <a:ext cx="1476375" cy="1435100"/>
          </a:xfrm>
          <a:prstGeom prst="rect">
            <a:avLst/>
          </a:prstGeom>
          <a:ln>
            <a:noFill/>
          </a:ln>
          <a:effectLst>
            <a:outerShdw blurRad="292100" dist="139700" dir="2700000" algn="tl" rotWithShape="0">
              <a:srgbClr val="333333">
                <a:alpha val="65000"/>
              </a:srgbClr>
            </a:outerShdw>
          </a:effectLst>
        </p:spPr>
      </p:pic>
      <p:sp>
        <p:nvSpPr>
          <p:cNvPr id="7" name="标题 1">
            <a:extLst>
              <a:ext uri="{FF2B5EF4-FFF2-40B4-BE49-F238E27FC236}">
                <a16:creationId xmlns:a16="http://schemas.microsoft.com/office/drawing/2014/main" id="{702A3973-F699-EB29-F94E-83512BB90EF1}"/>
              </a:ext>
            </a:extLst>
          </p:cNvPr>
          <p:cNvSpPr txBox="1"/>
          <p:nvPr/>
        </p:nvSpPr>
        <p:spPr>
          <a:xfrm>
            <a:off x="3695206" y="637382"/>
            <a:ext cx="3829050" cy="349250"/>
          </a:xfrm>
          <a:prstGeom prst="rect">
            <a:avLst/>
          </a:prstGeom>
        </p:spPr>
        <p:txBody>
          <a:bodyPr anchor="ctr"/>
          <a:lstStyle/>
          <a:p>
            <a:pPr defTabSz="685800">
              <a:lnSpc>
                <a:spcPct val="90000"/>
              </a:lnSpc>
              <a:defRPr/>
            </a:pP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Control  </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measures </a:t>
            </a:r>
            <a:endPar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8" name="稻壳儿春秋广告/盗版必究        原创来源：http://chn.docer.com/works?userid=199329941#!/work_time">
            <a:extLst>
              <a:ext uri="{FF2B5EF4-FFF2-40B4-BE49-F238E27FC236}">
                <a16:creationId xmlns:a16="http://schemas.microsoft.com/office/drawing/2014/main" id="{ABE58C27-029D-8ACB-6FF6-CFE890CC5718}"/>
              </a:ext>
            </a:extLst>
          </p:cNvPr>
          <p:cNvSpPr txBox="1"/>
          <p:nvPr/>
        </p:nvSpPr>
        <p:spPr>
          <a:xfrm flipH="1">
            <a:off x="1141413" y="963613"/>
            <a:ext cx="1214437" cy="530225"/>
          </a:xfrm>
          <a:prstGeom prst="rect">
            <a:avLst/>
          </a:prstGeom>
          <a:noFill/>
        </p:spPr>
        <p:txBody>
          <a:bodyPr lIns="68579" tIns="34289" rIns="68579" bIns="34289">
            <a:spAutoFit/>
          </a:bodyPr>
          <a:lstStyle/>
          <a:p>
            <a:pPr algn="ctr">
              <a:buClr>
                <a:srgbClr val="5B9BD5">
                  <a:lumMod val="75000"/>
                </a:srgbClr>
              </a:buClr>
              <a:defRPr/>
            </a:pPr>
            <a:r>
              <a:rPr lang="en-US" altLang="zh-CN" sz="1500" b="1" dirty="0">
                <a:solidFill>
                  <a:schemeClr val="accent5">
                    <a:lumMod val="75000"/>
                  </a:schemeClr>
                </a:solidFill>
                <a:latin typeface="Times New Roman" panose="02020603050405020304" pitchFamily="18" charset="0"/>
                <a:cs typeface="Times New Roman" panose="02020603050405020304" pitchFamily="18" charset="0"/>
              </a:rPr>
              <a:t>Strengthen blood test</a:t>
            </a:r>
          </a:p>
        </p:txBody>
      </p:sp>
      <p:sp>
        <p:nvSpPr>
          <p:cNvPr id="9" name="矩形 8">
            <a:extLst>
              <a:ext uri="{FF2B5EF4-FFF2-40B4-BE49-F238E27FC236}">
                <a16:creationId xmlns:a16="http://schemas.microsoft.com/office/drawing/2014/main" id="{D8EDD6C3-9A01-C286-7C34-071FE80F3006}"/>
              </a:ext>
            </a:extLst>
          </p:cNvPr>
          <p:cNvSpPr/>
          <p:nvPr/>
        </p:nvSpPr>
        <p:spPr>
          <a:xfrm>
            <a:off x="6786563" y="3143250"/>
            <a:ext cx="1425575" cy="415925"/>
          </a:xfrm>
          <a:prstGeom prst="rect">
            <a:avLst/>
          </a:prstGeom>
        </p:spPr>
        <p:txBody>
          <a:bodyPr lIns="68580" tIns="34290" rIns="68580" bIns="34290">
            <a:spAutoFit/>
          </a:bodyPr>
          <a:lstStyle/>
          <a:p>
            <a:pPr algn="ctr">
              <a:lnSpc>
                <a:spcPct val="150000"/>
              </a:lnSpc>
              <a:buClr>
                <a:srgbClr val="5B9BD5">
                  <a:lumMod val="75000"/>
                </a:srgbClr>
              </a:buClr>
              <a:defRPr/>
            </a:pPr>
            <a:r>
              <a:rPr lang="en-US" altLang="zh-CN" sz="1500" b="1" dirty="0">
                <a:solidFill>
                  <a:schemeClr val="accent5">
                    <a:lumMod val="75000"/>
                  </a:schemeClr>
                </a:solidFill>
                <a:latin typeface="Times New Roman" panose="02020603050405020304" pitchFamily="18" charset="0"/>
                <a:cs typeface="Times New Roman" panose="02020603050405020304" pitchFamily="18" charset="0"/>
              </a:rPr>
              <a:t>MDA</a:t>
            </a:r>
          </a:p>
        </p:txBody>
      </p:sp>
      <p:sp>
        <p:nvSpPr>
          <p:cNvPr id="10" name="矩形 9">
            <a:extLst>
              <a:ext uri="{FF2B5EF4-FFF2-40B4-BE49-F238E27FC236}">
                <a16:creationId xmlns:a16="http://schemas.microsoft.com/office/drawing/2014/main" id="{18413CE4-19ED-298C-7077-FB2902A9FC6F}"/>
              </a:ext>
            </a:extLst>
          </p:cNvPr>
          <p:cNvSpPr/>
          <p:nvPr/>
        </p:nvSpPr>
        <p:spPr>
          <a:xfrm>
            <a:off x="6899275" y="919163"/>
            <a:ext cx="1601788" cy="530225"/>
          </a:xfrm>
          <a:prstGeom prst="rect">
            <a:avLst/>
          </a:prstGeom>
        </p:spPr>
        <p:txBody>
          <a:bodyPr lIns="68580" tIns="34290" rIns="68580" bIns="34290">
            <a:spAutoFit/>
          </a:bodyPr>
          <a:lstStyle/>
          <a:p>
            <a:pPr>
              <a:buClr>
                <a:srgbClr val="5B9BD5">
                  <a:lumMod val="75000"/>
                </a:srgbClr>
              </a:buClr>
              <a:defRPr/>
            </a:pPr>
            <a:r>
              <a:rPr lang="en-US" altLang="zh-CN" sz="1500" b="1" dirty="0">
                <a:solidFill>
                  <a:schemeClr val="accent5">
                    <a:lumMod val="75000"/>
                  </a:schemeClr>
                </a:solidFill>
                <a:latin typeface="Times New Roman" panose="02020603050405020304" pitchFamily="18" charset="0"/>
                <a:cs typeface="Times New Roman" panose="02020603050405020304" pitchFamily="18" charset="0"/>
              </a:rPr>
              <a:t>      Case management</a:t>
            </a:r>
          </a:p>
        </p:txBody>
      </p:sp>
      <p:pic>
        <p:nvPicPr>
          <p:cNvPr id="11" name="Picture 6" descr="SSL10362">
            <a:extLst>
              <a:ext uri="{FF2B5EF4-FFF2-40B4-BE49-F238E27FC236}">
                <a16:creationId xmlns:a16="http://schemas.microsoft.com/office/drawing/2014/main" id="{CA689D5B-DDD0-2FC1-2CAE-737727A8BC6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a:xfrm>
            <a:off x="952500" y="1493838"/>
            <a:ext cx="1568450" cy="1435100"/>
          </a:xfrm>
          <a:prstGeom prst="rect">
            <a:avLst/>
          </a:prstGeom>
          <a:ln>
            <a:noFill/>
          </a:ln>
          <a:effectLst>
            <a:outerShdw blurRad="292100" dist="139700" dir="2700000" algn="tl" rotWithShape="0">
              <a:srgbClr val="333333">
                <a:alpha val="65000"/>
              </a:srgbClr>
            </a:outerShdw>
          </a:effectLst>
        </p:spPr>
      </p:pic>
      <p:cxnSp>
        <p:nvCxnSpPr>
          <p:cNvPr id="12" name="直接连接符 11">
            <a:extLst>
              <a:ext uri="{FF2B5EF4-FFF2-40B4-BE49-F238E27FC236}">
                <a16:creationId xmlns:a16="http://schemas.microsoft.com/office/drawing/2014/main" id="{AE8630E9-5782-3F6A-898D-A97630B0181C}"/>
              </a:ext>
            </a:extLst>
          </p:cNvPr>
          <p:cNvCxnSpPr/>
          <p:nvPr/>
        </p:nvCxnSpPr>
        <p:spPr>
          <a:xfrm flipH="1">
            <a:off x="3595688" y="3500438"/>
            <a:ext cx="1125537" cy="1316037"/>
          </a:xfrm>
          <a:prstGeom prst="line">
            <a:avLst/>
          </a:prstGeom>
          <a:ln>
            <a:prstDash val="dash"/>
          </a:ln>
        </p:spPr>
        <p:style>
          <a:lnRef idx="3">
            <a:schemeClr val="accent2"/>
          </a:lnRef>
          <a:fillRef idx="0">
            <a:schemeClr val="accent2"/>
          </a:fillRef>
          <a:effectRef idx="2">
            <a:schemeClr val="accent2"/>
          </a:effectRef>
          <a:fontRef idx="minor">
            <a:schemeClr val="tx1"/>
          </a:fontRef>
        </p:style>
      </p:cxnSp>
      <p:cxnSp>
        <p:nvCxnSpPr>
          <p:cNvPr id="13" name="直接连接符 12">
            <a:extLst>
              <a:ext uri="{FF2B5EF4-FFF2-40B4-BE49-F238E27FC236}">
                <a16:creationId xmlns:a16="http://schemas.microsoft.com/office/drawing/2014/main" id="{881D4C89-7F5E-DCF4-A4BE-90EF781686F4}"/>
              </a:ext>
            </a:extLst>
          </p:cNvPr>
          <p:cNvCxnSpPr/>
          <p:nvPr/>
        </p:nvCxnSpPr>
        <p:spPr>
          <a:xfrm flipH="1" flipV="1">
            <a:off x="3095625" y="2571750"/>
            <a:ext cx="1928813" cy="357188"/>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15" name="矩形 14">
            <a:extLst>
              <a:ext uri="{FF2B5EF4-FFF2-40B4-BE49-F238E27FC236}">
                <a16:creationId xmlns:a16="http://schemas.microsoft.com/office/drawing/2014/main" id="{EE711D32-919E-65C2-5DC1-77750D241DAE}"/>
              </a:ext>
            </a:extLst>
          </p:cNvPr>
          <p:cNvSpPr/>
          <p:nvPr/>
        </p:nvSpPr>
        <p:spPr>
          <a:xfrm>
            <a:off x="1071563" y="3143250"/>
            <a:ext cx="1303337" cy="415925"/>
          </a:xfrm>
          <a:prstGeom prst="rect">
            <a:avLst/>
          </a:prstGeom>
        </p:spPr>
        <p:txBody>
          <a:bodyPr wrap="none" lIns="68580" tIns="34290" rIns="68580" bIns="34290">
            <a:spAutoFit/>
          </a:bodyPr>
          <a:lstStyle/>
          <a:p>
            <a:pPr algn="ctr">
              <a:lnSpc>
                <a:spcPct val="150000"/>
              </a:lnSpc>
              <a:buClr>
                <a:srgbClr val="5B9BD5">
                  <a:lumMod val="75000"/>
                </a:srgbClr>
              </a:buClr>
              <a:defRPr/>
            </a:pPr>
            <a:r>
              <a:rPr lang="en-US" altLang="zh-CN" sz="1500" b="1" dirty="0">
                <a:solidFill>
                  <a:schemeClr val="accent5">
                    <a:lumMod val="75000"/>
                  </a:schemeClr>
                </a:solidFill>
                <a:latin typeface="Times New Roman" panose="02020603050405020304" pitchFamily="18" charset="0"/>
                <a:cs typeface="Times New Roman" panose="02020603050405020304" pitchFamily="18" charset="0"/>
              </a:rPr>
              <a:t>Vector control</a:t>
            </a:r>
          </a:p>
        </p:txBody>
      </p:sp>
    </p:spTree>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国家监测点\2018年\照片\微信图片_20180921173817.jpg">
            <a:extLst>
              <a:ext uri="{FF2B5EF4-FFF2-40B4-BE49-F238E27FC236}">
                <a16:creationId xmlns:a16="http://schemas.microsoft.com/office/drawing/2014/main" id="{1C32C4D7-5E35-4DAD-93FE-B6A7E1C9418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9512" y="764839"/>
            <a:ext cx="2356943" cy="2321258"/>
          </a:xfrm>
          <a:prstGeom prst="ellipse">
            <a:avLst/>
          </a:prstGeom>
          <a:ln>
            <a:noFill/>
          </a:ln>
          <a:effectLst>
            <a:softEdge rad="112500"/>
          </a:effectLst>
        </p:spPr>
      </p:pic>
      <p:grpSp>
        <p:nvGrpSpPr>
          <p:cNvPr id="35843" name="组合 18">
            <a:extLst>
              <a:ext uri="{FF2B5EF4-FFF2-40B4-BE49-F238E27FC236}">
                <a16:creationId xmlns:a16="http://schemas.microsoft.com/office/drawing/2014/main" id="{0085FAD4-F9F9-38A0-0B56-FE54655151E0}"/>
              </a:ext>
            </a:extLst>
          </p:cNvPr>
          <p:cNvGrpSpPr>
            <a:grpSpLocks/>
          </p:cNvGrpSpPr>
          <p:nvPr/>
        </p:nvGrpSpPr>
        <p:grpSpPr bwMode="auto">
          <a:xfrm>
            <a:off x="1214438" y="3130550"/>
            <a:ext cx="1571625" cy="655638"/>
            <a:chOff x="866163" y="3142046"/>
            <a:chExt cx="1571635" cy="363538"/>
          </a:xfrm>
        </p:grpSpPr>
        <p:sp>
          <p:nvSpPr>
            <p:cNvPr id="4" name="Freeform 6">
              <a:extLst>
                <a:ext uri="{FF2B5EF4-FFF2-40B4-BE49-F238E27FC236}">
                  <a16:creationId xmlns:a16="http://schemas.microsoft.com/office/drawing/2014/main" id="{FE1FE42A-89D7-E2C0-62D9-03D2865F9F09}"/>
                </a:ext>
              </a:extLst>
            </p:cNvPr>
            <p:cNvSpPr/>
            <p:nvPr/>
          </p:nvSpPr>
          <p:spPr bwMode="auto">
            <a:xfrm>
              <a:off x="909025" y="3142046"/>
              <a:ext cx="148749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rgbClr val="0070C0"/>
            </a:solidFill>
            <a:ln w="0">
              <a:noFill/>
              <a:prstDash val="solid"/>
              <a:round/>
            </a:ln>
            <a:effectLst>
              <a:outerShdw blurRad="190500" dist="127000" dir="2700000" algn="tl" rotWithShape="0">
                <a:prstClr val="black">
                  <a:alpha val="30000"/>
                </a:prstClr>
              </a:outerShdw>
            </a:effectLst>
          </p:spPr>
          <p:txBody>
            <a:bodyPr lIns="121920" tIns="60960" rIns="121920" bIns="60960"/>
            <a:lstStyle/>
            <a:p>
              <a:pPr>
                <a:defRPr/>
              </a:pPr>
              <a:endParaRPr lang="zh-CN" altLang="en-US" b="1" dirty="0">
                <a:solidFill>
                  <a:schemeClr val="bg1"/>
                </a:solidFill>
                <a:cs typeface="+mn-ea"/>
                <a:sym typeface="+mn-lt"/>
              </a:endParaRPr>
            </a:p>
          </p:txBody>
        </p:sp>
        <p:sp>
          <p:nvSpPr>
            <p:cNvPr id="5" name="TextBox 4">
              <a:extLst>
                <a:ext uri="{FF2B5EF4-FFF2-40B4-BE49-F238E27FC236}">
                  <a16:creationId xmlns:a16="http://schemas.microsoft.com/office/drawing/2014/main" id="{55A9BFBC-58EC-AA83-5DB1-AA42D960A266}"/>
                </a:ext>
              </a:extLst>
            </p:cNvPr>
            <p:cNvSpPr txBox="1"/>
            <p:nvPr/>
          </p:nvSpPr>
          <p:spPr>
            <a:xfrm>
              <a:off x="866163" y="3172855"/>
              <a:ext cx="1571635" cy="264951"/>
            </a:xfrm>
            <a:prstGeom prst="rect">
              <a:avLst/>
            </a:prstGeom>
            <a:noFill/>
          </p:spPr>
          <p:txBody>
            <a:bodyPr>
              <a:spAutoFit/>
            </a:bodyPr>
            <a:lstStyle/>
            <a:p>
              <a:pPr algn="ctr">
                <a:defRPr/>
              </a:pPr>
              <a:r>
                <a:rPr lang="en-US" altLang="zh-CN" sz="1400" b="1" dirty="0">
                  <a:solidFill>
                    <a:schemeClr val="bg1"/>
                  </a:solidFill>
                  <a:latin typeface="Times New Roman" panose="02020603050405020304" pitchFamily="18" charset="0"/>
                  <a:ea typeface="+mj-ea"/>
                  <a:cs typeface="Times New Roman" panose="02020603050405020304" pitchFamily="18" charset="0"/>
                  <a:sym typeface="+mn-lt"/>
                </a:rPr>
                <a:t>Environmental </a:t>
              </a:r>
            </a:p>
            <a:p>
              <a:pPr algn="ctr">
                <a:defRPr/>
              </a:pPr>
              <a:r>
                <a:rPr lang="en-US" altLang="zh-CN" sz="1400" b="1" dirty="0">
                  <a:solidFill>
                    <a:schemeClr val="bg1"/>
                  </a:solidFill>
                  <a:latin typeface="Times New Roman" panose="02020603050405020304" pitchFamily="18" charset="0"/>
                  <a:ea typeface="+mj-ea"/>
                  <a:cs typeface="Times New Roman" panose="02020603050405020304" pitchFamily="18" charset="0"/>
                  <a:sym typeface="+mn-lt"/>
                </a:rPr>
                <a:t>governance</a:t>
              </a:r>
              <a:endParaRPr lang="zh-CN" altLang="en-US" sz="1400" b="1" dirty="0">
                <a:solidFill>
                  <a:schemeClr val="bg1"/>
                </a:solidFill>
                <a:latin typeface="Times New Roman" panose="02020603050405020304" pitchFamily="18" charset="0"/>
                <a:ea typeface="+mj-ea"/>
                <a:cs typeface="Times New Roman" panose="02020603050405020304" pitchFamily="18" charset="0"/>
                <a:sym typeface="+mn-lt"/>
              </a:endParaRPr>
            </a:p>
          </p:txBody>
        </p:sp>
      </p:grpSp>
      <p:grpSp>
        <p:nvGrpSpPr>
          <p:cNvPr id="35844" name="组合 22">
            <a:extLst>
              <a:ext uri="{FF2B5EF4-FFF2-40B4-BE49-F238E27FC236}">
                <a16:creationId xmlns:a16="http://schemas.microsoft.com/office/drawing/2014/main" id="{FC865CD1-7DBD-CC8F-5F5E-282520B70A84}"/>
              </a:ext>
            </a:extLst>
          </p:cNvPr>
          <p:cNvGrpSpPr>
            <a:grpSpLocks/>
          </p:cNvGrpSpPr>
          <p:nvPr/>
        </p:nvGrpSpPr>
        <p:grpSpPr bwMode="auto">
          <a:xfrm>
            <a:off x="3789363" y="3132138"/>
            <a:ext cx="1487487" cy="654050"/>
            <a:chOff x="852265" y="3147814"/>
            <a:chExt cx="1487487" cy="363538"/>
          </a:xfrm>
        </p:grpSpPr>
        <p:sp>
          <p:nvSpPr>
            <p:cNvPr id="7" name="Freeform 6">
              <a:extLst>
                <a:ext uri="{FF2B5EF4-FFF2-40B4-BE49-F238E27FC236}">
                  <a16:creationId xmlns:a16="http://schemas.microsoft.com/office/drawing/2014/main" id="{B8A76CB7-BEE4-4C95-6B63-5D775EDB5266}"/>
                </a:ext>
              </a:extLst>
            </p:cNvPr>
            <p:cNvSpPr/>
            <p:nvPr/>
          </p:nvSpPr>
          <p:spPr bwMode="auto">
            <a:xfrm>
              <a:off x="852265" y="3147814"/>
              <a:ext cx="148748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rgbClr val="FEB602"/>
            </a:solidFill>
            <a:ln w="0">
              <a:noFill/>
              <a:prstDash val="solid"/>
              <a:round/>
            </a:ln>
            <a:effectLst>
              <a:outerShdw blurRad="190500" dist="127000" dir="2700000" algn="tl" rotWithShape="0">
                <a:prstClr val="black">
                  <a:alpha val="30000"/>
                </a:prstClr>
              </a:outerShdw>
            </a:effectLst>
          </p:spPr>
          <p:txBody>
            <a:bodyPr lIns="121920" tIns="60960" rIns="121920" bIns="60960"/>
            <a:lstStyle/>
            <a:p>
              <a:pPr>
                <a:defRPr/>
              </a:pPr>
              <a:endParaRPr lang="zh-CN" altLang="en-US" b="1" dirty="0">
                <a:solidFill>
                  <a:schemeClr val="bg1"/>
                </a:solidFill>
                <a:cs typeface="+mn-ea"/>
                <a:sym typeface="+mn-lt"/>
              </a:endParaRPr>
            </a:p>
          </p:txBody>
        </p:sp>
        <p:sp>
          <p:nvSpPr>
            <p:cNvPr id="8" name="TextBox 7">
              <a:extLst>
                <a:ext uri="{FF2B5EF4-FFF2-40B4-BE49-F238E27FC236}">
                  <a16:creationId xmlns:a16="http://schemas.microsoft.com/office/drawing/2014/main" id="{BA12B7C4-6AE7-5411-80DC-46943F16BB30}"/>
                </a:ext>
              </a:extLst>
            </p:cNvPr>
            <p:cNvSpPr txBox="1"/>
            <p:nvPr/>
          </p:nvSpPr>
          <p:spPr>
            <a:xfrm>
              <a:off x="1106265" y="3191050"/>
              <a:ext cx="957262" cy="273536"/>
            </a:xfrm>
            <a:prstGeom prst="rect">
              <a:avLst/>
            </a:prstGeom>
            <a:noFill/>
          </p:spPr>
          <p:txBody>
            <a:bodyPr wrap="none">
              <a:spAutoFit/>
            </a:bodyPr>
            <a:lstStyle/>
            <a:p>
              <a:pPr algn="ctr">
                <a:defRPr/>
              </a:pPr>
              <a:r>
                <a:rPr lang="en-US" altLang="zh-CN" sz="1400" b="1" dirty="0">
                  <a:latin typeface="Times New Roman" panose="02020603050405020304" pitchFamily="18" charset="0"/>
                  <a:ea typeface="+mj-ea"/>
                  <a:cs typeface="Times New Roman" panose="02020603050405020304" pitchFamily="18" charset="0"/>
                  <a:sym typeface="+mn-lt"/>
                </a:rPr>
                <a:t>Chemical </a:t>
              </a:r>
            </a:p>
            <a:p>
              <a:pPr algn="ctr">
                <a:defRPr/>
              </a:pPr>
              <a:r>
                <a:rPr lang="en-US" altLang="zh-CN" sz="1400" b="1" dirty="0">
                  <a:latin typeface="Times New Roman" panose="02020603050405020304" pitchFamily="18" charset="0"/>
                  <a:ea typeface="+mj-ea"/>
                  <a:cs typeface="Times New Roman" panose="02020603050405020304" pitchFamily="18" charset="0"/>
                  <a:sym typeface="+mn-lt"/>
                </a:rPr>
                <a:t>control</a:t>
              </a:r>
              <a:endParaRPr lang="zh-CN" altLang="en-US" sz="1400" b="1" dirty="0">
                <a:latin typeface="Times New Roman" panose="02020603050405020304" pitchFamily="18" charset="0"/>
                <a:ea typeface="+mj-ea"/>
                <a:cs typeface="Times New Roman" panose="02020603050405020304" pitchFamily="18" charset="0"/>
                <a:sym typeface="+mn-lt"/>
              </a:endParaRPr>
            </a:p>
          </p:txBody>
        </p:sp>
      </p:grpSp>
      <p:grpSp>
        <p:nvGrpSpPr>
          <p:cNvPr id="35845" name="组合 26">
            <a:extLst>
              <a:ext uri="{FF2B5EF4-FFF2-40B4-BE49-F238E27FC236}">
                <a16:creationId xmlns:a16="http://schemas.microsoft.com/office/drawing/2014/main" id="{8552BC8E-4E8D-EF1B-9C13-32690B6A4FAE}"/>
              </a:ext>
            </a:extLst>
          </p:cNvPr>
          <p:cNvGrpSpPr>
            <a:grpSpLocks/>
          </p:cNvGrpSpPr>
          <p:nvPr/>
        </p:nvGrpSpPr>
        <p:grpSpPr bwMode="auto">
          <a:xfrm>
            <a:off x="6429375" y="3133725"/>
            <a:ext cx="1487488" cy="652463"/>
            <a:chOff x="852265" y="3147814"/>
            <a:chExt cx="1487487" cy="363538"/>
          </a:xfrm>
        </p:grpSpPr>
        <p:sp>
          <p:nvSpPr>
            <p:cNvPr id="10" name="Freeform 6">
              <a:extLst>
                <a:ext uri="{FF2B5EF4-FFF2-40B4-BE49-F238E27FC236}">
                  <a16:creationId xmlns:a16="http://schemas.microsoft.com/office/drawing/2014/main" id="{368EFCC0-858C-1B78-DCF2-064575D96F8E}"/>
                </a:ext>
              </a:extLst>
            </p:cNvPr>
            <p:cNvSpPr/>
            <p:nvPr/>
          </p:nvSpPr>
          <p:spPr bwMode="auto">
            <a:xfrm>
              <a:off x="852265" y="3147814"/>
              <a:ext cx="1487487" cy="363538"/>
            </a:xfrm>
            <a:custGeom>
              <a:avLst/>
              <a:gdLst>
                <a:gd name="T0" fmla="*/ 8 w 156"/>
                <a:gd name="T1" fmla="*/ 0 h 38"/>
                <a:gd name="T2" fmla="*/ 148 w 156"/>
                <a:gd name="T3" fmla="*/ 0 h 38"/>
                <a:gd name="T4" fmla="*/ 156 w 156"/>
                <a:gd name="T5" fmla="*/ 19 h 38"/>
                <a:gd name="T6" fmla="*/ 148 w 156"/>
                <a:gd name="T7" fmla="*/ 38 h 38"/>
                <a:gd name="T8" fmla="*/ 8 w 156"/>
                <a:gd name="T9" fmla="*/ 38 h 38"/>
                <a:gd name="T10" fmla="*/ 0 w 156"/>
                <a:gd name="T11" fmla="*/ 19 h 38"/>
                <a:gd name="T12" fmla="*/ 8 w 156"/>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56" h="38">
                  <a:moveTo>
                    <a:pt x="8" y="0"/>
                  </a:moveTo>
                  <a:lnTo>
                    <a:pt x="148" y="0"/>
                  </a:lnTo>
                  <a:lnTo>
                    <a:pt x="156" y="19"/>
                  </a:lnTo>
                  <a:lnTo>
                    <a:pt x="148" y="38"/>
                  </a:lnTo>
                  <a:lnTo>
                    <a:pt x="8" y="38"/>
                  </a:lnTo>
                  <a:lnTo>
                    <a:pt x="0" y="19"/>
                  </a:lnTo>
                  <a:lnTo>
                    <a:pt x="8" y="0"/>
                  </a:lnTo>
                </a:path>
              </a:pathLst>
            </a:custGeom>
            <a:solidFill>
              <a:srgbClr val="0070C0"/>
            </a:solidFill>
            <a:ln w="0">
              <a:noFill/>
              <a:prstDash val="solid"/>
              <a:round/>
            </a:ln>
            <a:effectLst>
              <a:outerShdw blurRad="190500" dist="127000" dir="2700000" algn="tl" rotWithShape="0">
                <a:prstClr val="black">
                  <a:alpha val="30000"/>
                </a:prstClr>
              </a:outerShdw>
            </a:effectLst>
          </p:spPr>
          <p:txBody>
            <a:bodyPr lIns="121920" tIns="60960" rIns="121920" bIns="60960"/>
            <a:lstStyle/>
            <a:p>
              <a:pPr>
                <a:defRPr/>
              </a:pPr>
              <a:endParaRPr lang="zh-CN" altLang="en-US" b="1" dirty="0">
                <a:solidFill>
                  <a:schemeClr val="bg1"/>
                </a:solidFill>
                <a:cs typeface="+mn-ea"/>
                <a:sym typeface="+mn-lt"/>
              </a:endParaRPr>
            </a:p>
          </p:txBody>
        </p:sp>
        <p:sp>
          <p:nvSpPr>
            <p:cNvPr id="11" name="TextBox 10">
              <a:extLst>
                <a:ext uri="{FF2B5EF4-FFF2-40B4-BE49-F238E27FC236}">
                  <a16:creationId xmlns:a16="http://schemas.microsoft.com/office/drawing/2014/main" id="{64E5AA90-1F65-7402-6121-E28D3E6E6D5E}"/>
                </a:ext>
              </a:extLst>
            </p:cNvPr>
            <p:cNvSpPr txBox="1"/>
            <p:nvPr/>
          </p:nvSpPr>
          <p:spPr>
            <a:xfrm>
              <a:off x="1123728" y="3189387"/>
              <a:ext cx="987424" cy="269778"/>
            </a:xfrm>
            <a:prstGeom prst="rect">
              <a:avLst/>
            </a:prstGeom>
            <a:noFill/>
          </p:spPr>
          <p:txBody>
            <a:bodyPr wrap="none">
              <a:spAutoFit/>
            </a:bodyPr>
            <a:lstStyle/>
            <a:p>
              <a:pPr algn="ctr">
                <a:defRPr/>
              </a:pPr>
              <a:r>
                <a:rPr lang="en-US" altLang="zh-CN" sz="1400" b="1" dirty="0">
                  <a:solidFill>
                    <a:schemeClr val="bg1"/>
                  </a:solidFill>
                  <a:latin typeface="Times New Roman" panose="02020603050405020304" pitchFamily="18" charset="0"/>
                  <a:ea typeface="+mj-ea"/>
                  <a:cs typeface="Times New Roman" panose="02020603050405020304" pitchFamily="18" charset="0"/>
                  <a:sym typeface="+mn-lt"/>
                </a:rPr>
                <a:t>Biological </a:t>
              </a:r>
            </a:p>
            <a:p>
              <a:pPr algn="ctr">
                <a:defRPr/>
              </a:pPr>
              <a:r>
                <a:rPr lang="en-US" altLang="zh-CN" sz="1400" b="1" dirty="0">
                  <a:solidFill>
                    <a:schemeClr val="bg1"/>
                  </a:solidFill>
                  <a:latin typeface="Times New Roman" panose="02020603050405020304" pitchFamily="18" charset="0"/>
                  <a:ea typeface="+mj-ea"/>
                  <a:cs typeface="Times New Roman" panose="02020603050405020304" pitchFamily="18" charset="0"/>
                  <a:sym typeface="+mn-lt"/>
                </a:rPr>
                <a:t>control</a:t>
              </a:r>
              <a:endParaRPr lang="zh-CN" altLang="en-US" sz="900" b="1" dirty="0">
                <a:solidFill>
                  <a:schemeClr val="bg1"/>
                </a:solidFill>
                <a:latin typeface="Times New Roman" panose="02020603050405020304" pitchFamily="18" charset="0"/>
                <a:ea typeface="+mj-ea"/>
                <a:cs typeface="Times New Roman" panose="02020603050405020304" pitchFamily="18" charset="0"/>
                <a:sym typeface="+mn-lt"/>
              </a:endParaRPr>
            </a:p>
          </p:txBody>
        </p:sp>
      </p:grpSp>
      <p:sp>
        <p:nvSpPr>
          <p:cNvPr id="12" name="标题 1">
            <a:extLst>
              <a:ext uri="{FF2B5EF4-FFF2-40B4-BE49-F238E27FC236}">
                <a16:creationId xmlns:a16="http://schemas.microsoft.com/office/drawing/2014/main" id="{0ED769C2-DBB1-E97D-FBA5-4713502A7AB8}"/>
              </a:ext>
            </a:extLst>
          </p:cNvPr>
          <p:cNvSpPr txBox="1"/>
          <p:nvPr/>
        </p:nvSpPr>
        <p:spPr>
          <a:xfrm>
            <a:off x="2017713" y="4192588"/>
            <a:ext cx="6391275" cy="349250"/>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2100" b="1" dirty="0">
                <a:solidFill>
                  <a:schemeClr val="bg2">
                    <a:lumMod val="25000"/>
                  </a:schemeClr>
                </a:solidFill>
                <a:latin typeface="Times New Roman" panose="02020603050405020304" pitchFamily="18" charset="0"/>
                <a:cs typeface="Times New Roman" panose="02020603050405020304" pitchFamily="18" charset="0"/>
                <a:sym typeface="+mn-lt"/>
              </a:rPr>
              <a:t>How many kinds of vector</a:t>
            </a:r>
            <a:r>
              <a:rPr lang="zh-CN" altLang="en-US" sz="2100" b="1" dirty="0">
                <a:solidFill>
                  <a:schemeClr val="bg2">
                    <a:lumMod val="25000"/>
                  </a:schemeClr>
                </a:solidFill>
                <a:latin typeface="Times New Roman" panose="02020603050405020304" pitchFamily="18" charset="0"/>
                <a:cs typeface="Times New Roman" panose="02020603050405020304" pitchFamily="18" charset="0"/>
                <a:sym typeface="+mn-lt"/>
              </a:rPr>
              <a:t> </a:t>
            </a:r>
            <a:r>
              <a:rPr lang="en-US" altLang="zh-CN" sz="2100" b="1" dirty="0">
                <a:solidFill>
                  <a:schemeClr val="bg2">
                    <a:lumMod val="25000"/>
                  </a:schemeClr>
                </a:solidFill>
                <a:latin typeface="Times New Roman" panose="02020603050405020304" pitchFamily="18" charset="0"/>
                <a:cs typeface="Times New Roman" panose="02020603050405020304" pitchFamily="18" charset="0"/>
                <a:sym typeface="+mn-lt"/>
              </a:rPr>
              <a:t>control measures ?</a:t>
            </a:r>
            <a:endParaRPr lang="zh-CN" altLang="en-US" sz="2100" b="1" dirty="0">
              <a:solidFill>
                <a:schemeClr val="bg2">
                  <a:lumMod val="25000"/>
                </a:schemeClr>
              </a:solidFill>
              <a:latin typeface="Times New Roman" panose="02020603050405020304" pitchFamily="18" charset="0"/>
              <a:cs typeface="Times New Roman" panose="02020603050405020304" pitchFamily="18" charset="0"/>
              <a:sym typeface="+mn-lt"/>
            </a:endParaRPr>
          </a:p>
        </p:txBody>
      </p:sp>
      <p:pic>
        <p:nvPicPr>
          <p:cNvPr id="13" name="图片 12" descr="DSC00566_conew1.jpg">
            <a:extLst>
              <a:ext uri="{FF2B5EF4-FFF2-40B4-BE49-F238E27FC236}">
                <a16:creationId xmlns:a16="http://schemas.microsoft.com/office/drawing/2014/main" id="{AA322447-5717-6413-0050-A487AD4E2BF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318671" y="749320"/>
            <a:ext cx="2466832" cy="2336777"/>
          </a:xfrm>
          <a:prstGeom prst="ellipse">
            <a:avLst/>
          </a:prstGeom>
          <a:ln>
            <a:noFill/>
          </a:ln>
          <a:effectLst>
            <a:softEdge rad="112500"/>
          </a:effectLst>
        </p:spPr>
      </p:pic>
      <p:pic>
        <p:nvPicPr>
          <p:cNvPr id="14" name="Picture 2">
            <a:extLst>
              <a:ext uri="{FF2B5EF4-FFF2-40B4-BE49-F238E27FC236}">
                <a16:creationId xmlns:a16="http://schemas.microsoft.com/office/drawing/2014/main" id="{AF3B27B6-D40F-69C7-68C2-F309F4AA168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1190" y="776277"/>
            <a:ext cx="2412125" cy="2219485"/>
          </a:xfrm>
          <a:prstGeom prst="ellipse">
            <a:avLst/>
          </a:prstGeom>
          <a:ln>
            <a:noFill/>
          </a:ln>
          <a:effectLst>
            <a:softEdge rad="112500"/>
          </a:effectLst>
        </p:spPr>
      </p:pic>
    </p:spTree>
  </p:cSld>
  <p:clrMapOvr>
    <a:masterClrMapping/>
  </p:clrMapOvr>
  <p:transition spd="slow">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E9DDD0-7764-82F0-35DB-0539E88999D3}"/>
              </a:ext>
            </a:extLst>
          </p:cNvPr>
          <p:cNvSpPr txBox="1"/>
          <p:nvPr/>
        </p:nvSpPr>
        <p:spPr>
          <a:xfrm>
            <a:off x="776288" y="317500"/>
            <a:ext cx="7612136" cy="349250"/>
          </a:xfrm>
          <a:prstGeom prst="rect">
            <a:avLst/>
          </a:prstGeom>
        </p:spPr>
        <p:txBody>
          <a:bodyPr anchor="ctr"/>
          <a:lstStyle/>
          <a:p>
            <a:pPr defTabSz="685800" eaLnBrk="1" fontAlgn="auto" hangingPunct="1">
              <a:lnSpc>
                <a:spcPct val="90000"/>
              </a:lnSpc>
              <a:spcAft>
                <a:spcPts val="0"/>
              </a:spcAft>
              <a:defRPr/>
            </a:pPr>
            <a:r>
              <a:rPr lang="en-US" altLang="zh-CN"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rPr>
              <a:t>How many kinds of vector-control measures ? </a:t>
            </a:r>
          </a:p>
          <a:p>
            <a:pPr defTabSz="685800" eaLnBrk="1" fontAlgn="auto" hangingPunct="1">
              <a:lnSpc>
                <a:spcPct val="90000"/>
              </a:lnSpc>
              <a:spcAft>
                <a:spcPts val="0"/>
              </a:spcAft>
              <a:defRPr/>
            </a:pPr>
            <a:r>
              <a:rPr lang="en-US" altLang="zh-CN"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rPr>
              <a:t>What is the advantage and disadvantage for each of measures? </a:t>
            </a:r>
          </a:p>
        </p:txBody>
      </p:sp>
      <p:graphicFrame>
        <p:nvGraphicFramePr>
          <p:cNvPr id="3" name="表格 2">
            <a:extLst>
              <a:ext uri="{FF2B5EF4-FFF2-40B4-BE49-F238E27FC236}">
                <a16:creationId xmlns:a16="http://schemas.microsoft.com/office/drawing/2014/main" id="{885C9537-9098-6CBB-BEDC-5489698F163B}"/>
              </a:ext>
            </a:extLst>
          </p:cNvPr>
          <p:cNvGraphicFramePr>
            <a:graphicFrameLocks noGrp="1"/>
          </p:cNvGraphicFramePr>
          <p:nvPr/>
        </p:nvGraphicFramePr>
        <p:xfrm>
          <a:off x="712788" y="1081088"/>
          <a:ext cx="7785099" cy="3706812"/>
        </p:xfrm>
        <a:graphic>
          <a:graphicData uri="http://schemas.openxmlformats.org/drawingml/2006/table">
            <a:tbl>
              <a:tblPr>
                <a:tableStyleId>{BC89EF96-8CEA-46FF-86C4-4CE0E7609802}</a:tableStyleId>
              </a:tblPr>
              <a:tblGrid>
                <a:gridCol w="1266591">
                  <a:extLst>
                    <a:ext uri="{9D8B030D-6E8A-4147-A177-3AD203B41FA5}">
                      <a16:colId xmlns:a16="http://schemas.microsoft.com/office/drawing/2014/main" val="20000"/>
                    </a:ext>
                  </a:extLst>
                </a:gridCol>
                <a:gridCol w="3202782">
                  <a:extLst>
                    <a:ext uri="{9D8B030D-6E8A-4147-A177-3AD203B41FA5}">
                      <a16:colId xmlns:a16="http://schemas.microsoft.com/office/drawing/2014/main" val="20001"/>
                    </a:ext>
                  </a:extLst>
                </a:gridCol>
                <a:gridCol w="3315726">
                  <a:extLst>
                    <a:ext uri="{9D8B030D-6E8A-4147-A177-3AD203B41FA5}">
                      <a16:colId xmlns:a16="http://schemas.microsoft.com/office/drawing/2014/main" val="20002"/>
                    </a:ext>
                  </a:extLst>
                </a:gridCol>
              </a:tblGrid>
              <a:tr h="592571">
                <a:tc>
                  <a:txBody>
                    <a:bodyPr/>
                    <a:lstStyle/>
                    <a:p>
                      <a:pPr algn="ctr" fontAlgn="ctr"/>
                      <a:r>
                        <a:rPr lang="en-US" altLang="zh-CN" sz="1800" u="none" strike="noStrike" dirty="0">
                          <a:latin typeface="Times New Roman" panose="02020603050405020304" pitchFamily="18" charset="0"/>
                          <a:ea typeface="+mn-ea"/>
                          <a:cs typeface="Times New Roman" panose="02020603050405020304" pitchFamily="18" charset="0"/>
                        </a:rPr>
                        <a:t>Type</a:t>
                      </a:r>
                      <a:endParaRPr lang="zh-CN" altLang="en-US" sz="18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solidFill>
                      <a:schemeClr val="accent1">
                        <a:lumMod val="20000"/>
                        <a:lumOff val="80000"/>
                      </a:schemeClr>
                    </a:solidFill>
                  </a:tcPr>
                </a:tc>
                <a:tc>
                  <a:txBody>
                    <a:bodyPr/>
                    <a:lstStyle/>
                    <a:p>
                      <a:pPr algn="ctr" fontAlgn="ctr"/>
                      <a:r>
                        <a:rPr lang="en-US" altLang="zh-CN" sz="1800" u="none" strike="noStrike" dirty="0">
                          <a:latin typeface="Times New Roman" panose="02020603050405020304" pitchFamily="18" charset="0"/>
                          <a:ea typeface="+mn-ea"/>
                          <a:cs typeface="Times New Roman" panose="02020603050405020304" pitchFamily="18" charset="0"/>
                        </a:rPr>
                        <a:t>Advantage</a:t>
                      </a:r>
                      <a:endParaRPr lang="zh-CN" altLang="en-US" sz="18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solidFill>
                      <a:schemeClr val="accent1">
                        <a:lumMod val="20000"/>
                        <a:lumOff val="80000"/>
                      </a:schemeClr>
                    </a:solidFill>
                  </a:tcPr>
                </a:tc>
                <a:tc>
                  <a:txBody>
                    <a:bodyPr/>
                    <a:lstStyle/>
                    <a:p>
                      <a:pPr algn="ctr" fontAlgn="ctr"/>
                      <a:r>
                        <a:rPr lang="en-US" altLang="zh-CN" sz="1800" u="none" strike="noStrike" dirty="0">
                          <a:latin typeface="Times New Roman" panose="02020603050405020304" pitchFamily="18" charset="0"/>
                          <a:ea typeface="+mn-ea"/>
                          <a:cs typeface="Times New Roman" panose="02020603050405020304" pitchFamily="18" charset="0"/>
                        </a:rPr>
                        <a:t>Disadvantage</a:t>
                      </a:r>
                      <a:endParaRPr lang="zh-CN" altLang="en-US" sz="18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solidFill>
                      <a:schemeClr val="accent1">
                        <a:lumMod val="20000"/>
                        <a:lumOff val="80000"/>
                      </a:schemeClr>
                    </a:solidFill>
                  </a:tcPr>
                </a:tc>
                <a:extLst>
                  <a:ext uri="{0D108BD9-81ED-4DB2-BD59-A6C34878D82A}">
                    <a16:rowId xmlns:a16="http://schemas.microsoft.com/office/drawing/2014/main" val="10000"/>
                  </a:ext>
                </a:extLst>
              </a:tr>
              <a:tr h="682321">
                <a:tc>
                  <a:txBody>
                    <a:bodyPr/>
                    <a:lstStyle/>
                    <a:p>
                      <a:pPr algn="ctr" fontAlgn="ctr"/>
                      <a:r>
                        <a:rPr lang="en-US" altLang="zh-CN" sz="1400" u="none" strike="noStrike" dirty="0">
                          <a:latin typeface="Times New Roman" panose="02020603050405020304" pitchFamily="18" charset="0"/>
                          <a:ea typeface="+mn-ea"/>
                          <a:cs typeface="Times New Roman" panose="02020603050405020304" pitchFamily="18" charset="0"/>
                        </a:rPr>
                        <a:t>Environmental </a:t>
                      </a:r>
                    </a:p>
                    <a:p>
                      <a:pPr algn="ctr" fontAlgn="ctr"/>
                      <a:r>
                        <a:rPr lang="en-US" altLang="zh-CN" sz="1400" u="none" strike="noStrike" dirty="0">
                          <a:latin typeface="Times New Roman" panose="02020603050405020304" pitchFamily="18" charset="0"/>
                          <a:ea typeface="+mn-ea"/>
                          <a:cs typeface="Times New Roman" panose="02020603050405020304" pitchFamily="18" charset="0"/>
                        </a:rPr>
                        <a:t>governance</a:t>
                      </a:r>
                    </a:p>
                  </a:txBody>
                  <a:tcPr marL="7143" marR="7143" marT="7145" marB="0" anchor="ctr"/>
                </a:tc>
                <a:tc>
                  <a:txBody>
                    <a:bodyPr/>
                    <a:lstStyle/>
                    <a:p>
                      <a:pPr algn="l" fontAlgn="ctr"/>
                      <a:r>
                        <a:rPr lang="en-US" altLang="zh-CN" sz="1400" b="0" i="0" u="none" strike="noStrike" dirty="0">
                          <a:solidFill>
                            <a:srgbClr val="000000"/>
                          </a:solidFill>
                          <a:latin typeface="Times New Roman" panose="02020603050405020304" pitchFamily="18" charset="0"/>
                          <a:ea typeface="+mn-ea"/>
                          <a:cs typeface="Times New Roman" panose="02020603050405020304" pitchFamily="18" charset="0"/>
                        </a:rPr>
                        <a:t>Solve the problem at the root and reduce the breeding ground of mosquitoes</a:t>
                      </a:r>
                      <a:endParaRPr lang="zh-CN" altLang="en-US" sz="14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tc>
                <a:tc>
                  <a:txBody>
                    <a:bodyPr/>
                    <a:lstStyle/>
                    <a:p>
                      <a:pPr algn="l" fontAlgn="ctr"/>
                      <a:r>
                        <a:rPr lang="en-US" altLang="zh-CN" sz="1400" b="0" i="0" u="none" strike="noStrike" dirty="0">
                          <a:solidFill>
                            <a:srgbClr val="000000"/>
                          </a:solidFill>
                          <a:latin typeface="Times New Roman" panose="02020603050405020304" pitchFamily="18" charset="0"/>
                          <a:ea typeface="+mn-ea"/>
                          <a:cs typeface="Times New Roman" panose="02020603050405020304" pitchFamily="18" charset="0"/>
                        </a:rPr>
                        <a:t>It takes a long time, has a large amount of work and is not easy to manage</a:t>
                      </a:r>
                      <a:endParaRPr lang="zh-CN" altLang="en-US" sz="14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tc>
                <a:extLst>
                  <a:ext uri="{0D108BD9-81ED-4DB2-BD59-A6C34878D82A}">
                    <a16:rowId xmlns:a16="http://schemas.microsoft.com/office/drawing/2014/main" val="10001"/>
                  </a:ext>
                </a:extLst>
              </a:tr>
              <a:tr h="717748">
                <a:tc>
                  <a:txBody>
                    <a:bodyPr/>
                    <a:lstStyle/>
                    <a:p>
                      <a:pPr algn="ctr" fontAlgn="ctr"/>
                      <a:r>
                        <a:rPr lang="en-US" altLang="zh-CN" sz="1400" u="none" strike="noStrike" dirty="0">
                          <a:latin typeface="Times New Roman" panose="02020603050405020304" pitchFamily="18" charset="0"/>
                          <a:ea typeface="+mn-ea"/>
                          <a:cs typeface="Times New Roman" panose="02020603050405020304" pitchFamily="18" charset="0"/>
                        </a:rPr>
                        <a:t>Chemical </a:t>
                      </a:r>
                    </a:p>
                    <a:p>
                      <a:pPr algn="ctr" fontAlgn="ctr"/>
                      <a:r>
                        <a:rPr lang="en-US" altLang="zh-CN" sz="1400" u="none" strike="noStrike" dirty="0">
                          <a:latin typeface="Times New Roman" panose="02020603050405020304" pitchFamily="18" charset="0"/>
                          <a:ea typeface="+mn-ea"/>
                          <a:cs typeface="Times New Roman" panose="02020603050405020304" pitchFamily="18" charset="0"/>
                        </a:rPr>
                        <a:t>control</a:t>
                      </a:r>
                    </a:p>
                  </a:txBody>
                  <a:tcPr marL="7143" marR="7143" marT="7145" marB="0" anchor="ctr"/>
                </a:tc>
                <a:tc>
                  <a:txBody>
                    <a:bodyPr/>
                    <a:lstStyle/>
                    <a:p>
                      <a:pPr algn="l" fontAlgn="ctr"/>
                      <a:r>
                        <a:rPr lang="en-US" altLang="zh-CN" sz="1400" b="0" i="0" u="none" strike="noStrike" dirty="0">
                          <a:solidFill>
                            <a:srgbClr val="000000"/>
                          </a:solidFill>
                          <a:latin typeface="Times New Roman" panose="02020603050405020304" pitchFamily="18" charset="0"/>
                          <a:ea typeface="+mn-ea"/>
                          <a:cs typeface="Times New Roman" panose="02020603050405020304" pitchFamily="18" charset="0"/>
                        </a:rPr>
                        <a:t>Efficient, fast, low price</a:t>
                      </a:r>
                      <a:endParaRPr lang="zh-CN" altLang="en-US" sz="14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tc>
                <a:tc>
                  <a:txBody>
                    <a:bodyPr/>
                    <a:lstStyle/>
                    <a:p>
                      <a:pPr algn="l" fontAlgn="ctr"/>
                      <a:r>
                        <a:rPr lang="en-US" altLang="zh-CN" sz="1400" b="0" i="0" u="none" strike="noStrike" dirty="0">
                          <a:solidFill>
                            <a:srgbClr val="000000"/>
                          </a:solidFill>
                          <a:latin typeface="Times New Roman" panose="02020603050405020304" pitchFamily="18" charset="0"/>
                          <a:ea typeface="+mn-ea"/>
                          <a:cs typeface="Times New Roman" panose="02020603050405020304" pitchFamily="18" charset="0"/>
                        </a:rPr>
                        <a:t>It pollutes the environment and is easy to produce drug resistance, which has an impact on human health</a:t>
                      </a:r>
                      <a:endParaRPr lang="zh-CN" altLang="en-US" sz="14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tc>
                <a:extLst>
                  <a:ext uri="{0D108BD9-81ED-4DB2-BD59-A6C34878D82A}">
                    <a16:rowId xmlns:a16="http://schemas.microsoft.com/office/drawing/2014/main" val="10002"/>
                  </a:ext>
                </a:extLst>
              </a:tr>
              <a:tr h="1714172">
                <a:tc>
                  <a:txBody>
                    <a:bodyPr/>
                    <a:lstStyle/>
                    <a:p>
                      <a:pPr algn="ctr" fontAlgn="ctr"/>
                      <a:r>
                        <a:rPr lang="en-US" altLang="zh-CN" sz="1400" dirty="0">
                          <a:latin typeface="Times New Roman" panose="02020603050405020304" pitchFamily="18" charset="0"/>
                          <a:cs typeface="Times New Roman" panose="02020603050405020304" pitchFamily="18" charset="0"/>
                        </a:rPr>
                        <a:t>Biological </a:t>
                      </a:r>
                    </a:p>
                    <a:p>
                      <a:pPr algn="ctr" fontAlgn="ctr"/>
                      <a:r>
                        <a:rPr lang="en-US" altLang="zh-CN" sz="1400" dirty="0">
                          <a:latin typeface="Times New Roman" panose="02020603050405020304" pitchFamily="18" charset="0"/>
                          <a:cs typeface="Times New Roman" panose="02020603050405020304" pitchFamily="18" charset="0"/>
                        </a:rPr>
                        <a:t>control</a:t>
                      </a:r>
                    </a:p>
                  </a:txBody>
                  <a:tcPr marL="7143" marR="7143" marT="7145" marB="0" anchor="ctr"/>
                </a:tc>
                <a:tc>
                  <a:txBody>
                    <a:bodyPr/>
                    <a:lstStyle/>
                    <a:p>
                      <a:pPr algn="l">
                        <a:lnSpc>
                          <a:spcPct val="100000"/>
                        </a:lnSpc>
                      </a:pPr>
                      <a:r>
                        <a:rPr lang="en-US" altLang="zh-CN" sz="1400" dirty="0">
                          <a:latin typeface="Times New Roman" panose="02020603050405020304" pitchFamily="18" charset="0"/>
                          <a:cs typeface="Times New Roman" panose="02020603050405020304" pitchFamily="18" charset="0"/>
                        </a:rPr>
                        <a:t>Operations can be carried out quickly;</a:t>
                      </a:r>
                    </a:p>
                    <a:p>
                      <a:pPr algn="l">
                        <a:lnSpc>
                          <a:spcPct val="100000"/>
                        </a:lnSpc>
                      </a:pPr>
                      <a:r>
                        <a:rPr lang="en-US" altLang="zh-CN" sz="1400" dirty="0">
                          <a:latin typeface="Times New Roman" panose="02020603050405020304" pitchFamily="18" charset="0"/>
                          <a:cs typeface="Times New Roman" panose="02020603050405020304" pitchFamily="18" charset="0"/>
                        </a:rPr>
                        <a:t>Harmless to other  insects, fish, birds, mammals and humans at the recommended</a:t>
                      </a:r>
                      <a:r>
                        <a:rPr lang="en-US" altLang="zh-CN" sz="1400" baseline="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doses; Safe for use in multiple habitats including drinking water and on irrigated crops; Effective where mosquitoes have developed resistance to synthetic chemical</a:t>
                      </a:r>
                      <a:r>
                        <a:rPr lang="en-US" altLang="zh-CN" sz="1400" baseline="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larvicides</a:t>
                      </a:r>
                      <a:r>
                        <a:rPr lang="en-US" altLang="zh-CN" sz="1400" dirty="0">
                          <a:latin typeface="Times New Roman" panose="02020603050405020304" pitchFamily="18" charset="0"/>
                          <a:cs typeface="Times New Roman" panose="02020603050405020304" pitchFamily="18" charset="0"/>
                        </a:rPr>
                        <a:t>.</a:t>
                      </a:r>
                    </a:p>
                  </a:txBody>
                  <a:tcPr marL="7143" marR="7143" marT="7145" marB="0" anchor="ctr"/>
                </a:tc>
                <a:tc>
                  <a:txBody>
                    <a:bodyPr/>
                    <a:lstStyle/>
                    <a:p>
                      <a:pPr algn="l" fontAlgn="ctr"/>
                      <a:r>
                        <a:rPr lang="en-US" altLang="zh-CN" sz="1400" dirty="0">
                          <a:latin typeface="Times New Roman" panose="02020603050405020304" pitchFamily="18" charset="0"/>
                          <a:cs typeface="Times New Roman" panose="02020603050405020304" pitchFamily="18" charset="0"/>
                        </a:rPr>
                        <a:t>Larvae must be feeding when the bacterial </a:t>
                      </a:r>
                      <a:r>
                        <a:rPr lang="en-US" altLang="zh-CN" sz="1400" dirty="0" err="1">
                          <a:latin typeface="Times New Roman" panose="02020603050405020304" pitchFamily="18" charset="0"/>
                          <a:cs typeface="Times New Roman" panose="02020603050405020304" pitchFamily="18" charset="0"/>
                        </a:rPr>
                        <a:t>larvicide</a:t>
                      </a:r>
                      <a:r>
                        <a:rPr lang="en-US" altLang="zh-CN" sz="1400" dirty="0">
                          <a:latin typeface="Times New Roman" panose="02020603050405020304" pitchFamily="18" charset="0"/>
                          <a:cs typeface="Times New Roman" panose="02020603050405020304" pitchFamily="18" charset="0"/>
                        </a:rPr>
                        <a:t> is present for it to be effective ;</a:t>
                      </a:r>
                    </a:p>
                    <a:p>
                      <a:pPr algn="l" fontAlgn="ctr"/>
                      <a:r>
                        <a:rPr lang="en-US" altLang="zh-CN" sz="1400" dirty="0">
                          <a:latin typeface="Times New Roman" panose="02020603050405020304" pitchFamily="18" charset="0"/>
                          <a:cs typeface="Times New Roman" panose="02020603050405020304" pitchFamily="18" charset="0"/>
                        </a:rPr>
                        <a:t>In open, natural habitats, </a:t>
                      </a:r>
                      <a:r>
                        <a:rPr lang="en-US" altLang="zh-CN" sz="1400" dirty="0" err="1">
                          <a:latin typeface="Times New Roman" panose="02020603050405020304" pitchFamily="18" charset="0"/>
                          <a:cs typeface="Times New Roman" panose="02020603050405020304" pitchFamily="18" charset="0"/>
                        </a:rPr>
                        <a:t>Bti</a:t>
                      </a:r>
                      <a:r>
                        <a:rPr lang="en-US" altLang="zh-CN" sz="1400" dirty="0">
                          <a:latin typeface="Times New Roman" panose="02020603050405020304" pitchFamily="18" charset="0"/>
                          <a:cs typeface="Times New Roman" panose="02020603050405020304" pitchFamily="18" charset="0"/>
                        </a:rPr>
                        <a:t> breaks down quickly in the environment, so more frequent applications may be needed. </a:t>
                      </a:r>
                      <a:endParaRPr lang="zh-CN" altLang="en-US" sz="1400" b="0" i="0" u="none" strike="noStrike" dirty="0">
                        <a:solidFill>
                          <a:srgbClr val="000000"/>
                        </a:solidFill>
                        <a:latin typeface="Times New Roman" panose="02020603050405020304" pitchFamily="18" charset="0"/>
                        <a:ea typeface="+mn-ea"/>
                        <a:cs typeface="Times New Roman" panose="02020603050405020304" pitchFamily="18" charset="0"/>
                      </a:endParaRPr>
                    </a:p>
                  </a:txBody>
                  <a:tcPr marL="7143" marR="7143" marT="7145" marB="0" anchor="ctr"/>
                </a:tc>
                <a:extLst>
                  <a:ext uri="{0D108BD9-81ED-4DB2-BD59-A6C34878D82A}">
                    <a16:rowId xmlns:a16="http://schemas.microsoft.com/office/drawing/2014/main" val="10003"/>
                  </a:ext>
                </a:extLst>
              </a:tr>
            </a:tbl>
          </a:graphicData>
        </a:graphic>
      </p:graphicFrame>
      <p:sp>
        <p:nvSpPr>
          <p:cNvPr id="4" name="椭圆 3">
            <a:extLst>
              <a:ext uri="{FF2B5EF4-FFF2-40B4-BE49-F238E27FC236}">
                <a16:creationId xmlns:a16="http://schemas.microsoft.com/office/drawing/2014/main" id="{45533277-366C-5CCB-1C9F-5FB3FE4DAEDF}"/>
              </a:ext>
            </a:extLst>
          </p:cNvPr>
          <p:cNvSpPr/>
          <p:nvPr/>
        </p:nvSpPr>
        <p:spPr>
          <a:xfrm>
            <a:off x="782638" y="2419350"/>
            <a:ext cx="1089025"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5" name="椭圆 4">
            <a:extLst>
              <a:ext uri="{FF2B5EF4-FFF2-40B4-BE49-F238E27FC236}">
                <a16:creationId xmlns:a16="http://schemas.microsoft.com/office/drawing/2014/main" id="{7CDB66C4-447A-B644-A885-144CB9D8B7A0}"/>
              </a:ext>
            </a:extLst>
          </p:cNvPr>
          <p:cNvSpPr/>
          <p:nvPr/>
        </p:nvSpPr>
        <p:spPr>
          <a:xfrm>
            <a:off x="776288" y="3602038"/>
            <a:ext cx="1087437"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Tree>
  </p:cSld>
  <p:clrMapOvr>
    <a:masterClrMapping/>
  </p:clrMapOvr>
  <p:transition spd="slow">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组合 32">
            <a:extLst>
              <a:ext uri="{FF2B5EF4-FFF2-40B4-BE49-F238E27FC236}">
                <a16:creationId xmlns:a16="http://schemas.microsoft.com/office/drawing/2014/main" id="{15CE6695-97E3-42F9-386D-7E9BE34D8CD6}"/>
              </a:ext>
            </a:extLst>
          </p:cNvPr>
          <p:cNvGrpSpPr>
            <a:grpSpLocks/>
          </p:cNvGrpSpPr>
          <p:nvPr/>
        </p:nvGrpSpPr>
        <p:grpSpPr bwMode="auto">
          <a:xfrm>
            <a:off x="3970338" y="2214563"/>
            <a:ext cx="566737" cy="568325"/>
            <a:chOff x="3570825" y="3196716"/>
            <a:chExt cx="756510" cy="756510"/>
          </a:xfrm>
        </p:grpSpPr>
        <p:sp>
          <p:nvSpPr>
            <p:cNvPr id="12" name="泪滴形 11">
              <a:extLst>
                <a:ext uri="{FF2B5EF4-FFF2-40B4-BE49-F238E27FC236}">
                  <a16:creationId xmlns:a16="http://schemas.microsoft.com/office/drawing/2014/main" id="{14016CC3-98F7-88AA-C17B-6E7949FD7FF2}"/>
                </a:ext>
              </a:extLst>
            </p:cNvPr>
            <p:cNvSpPr/>
            <p:nvPr/>
          </p:nvSpPr>
          <p:spPr>
            <a:xfrm rot="5400000">
              <a:off x="3570825" y="3196716"/>
              <a:ext cx="756510" cy="756510"/>
            </a:xfrm>
            <a:prstGeom prst="teardrop">
              <a:avLst/>
            </a:prstGeom>
            <a:solidFill>
              <a:schemeClr val="tx1">
                <a:lumMod val="50000"/>
                <a:lumOff val="5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endParaRPr lang="zh-CN" altLang="en-US">
                <a:solidFill>
                  <a:srgbClr val="FFFFFF"/>
                </a:solidFill>
              </a:endParaRPr>
            </a:p>
          </p:txBody>
        </p:sp>
        <p:sp>
          <p:nvSpPr>
            <p:cNvPr id="37919" name="TextBox 12">
              <a:extLst>
                <a:ext uri="{FF2B5EF4-FFF2-40B4-BE49-F238E27FC236}">
                  <a16:creationId xmlns:a16="http://schemas.microsoft.com/office/drawing/2014/main" id="{B97E1FF9-5AE1-FADC-487E-1358F95E4EEF}"/>
                </a:ext>
              </a:extLst>
            </p:cNvPr>
            <p:cNvSpPr txBox="1">
              <a:spLocks noChangeArrowheads="1"/>
            </p:cNvSpPr>
            <p:nvPr/>
          </p:nvSpPr>
          <p:spPr bwMode="auto">
            <a:xfrm>
              <a:off x="3710583" y="3328751"/>
              <a:ext cx="476993"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US" altLang="zh-CN" sz="1800" b="1">
                  <a:solidFill>
                    <a:schemeClr val="bg1"/>
                  </a:solidFill>
                  <a:latin typeface="微软雅黑" panose="020B0503020204020204" pitchFamily="34" charset="-122"/>
                  <a:ea typeface="微软雅黑" panose="020B0503020204020204" pitchFamily="34" charset="-122"/>
                </a:rPr>
                <a:t>A</a:t>
              </a:r>
              <a:endParaRPr lang="zh-CN" altLang="en-US" sz="1800" b="1">
                <a:solidFill>
                  <a:schemeClr val="bg1"/>
                </a:solidFill>
                <a:latin typeface="微软雅黑" panose="020B0503020204020204" pitchFamily="34" charset="-122"/>
                <a:ea typeface="微软雅黑" panose="020B0503020204020204" pitchFamily="34" charset="-122"/>
              </a:endParaRPr>
            </a:p>
          </p:txBody>
        </p:sp>
      </p:grpSp>
      <p:grpSp>
        <p:nvGrpSpPr>
          <p:cNvPr id="14" name="组合 35">
            <a:extLst>
              <a:ext uri="{FF2B5EF4-FFF2-40B4-BE49-F238E27FC236}">
                <a16:creationId xmlns:a16="http://schemas.microsoft.com/office/drawing/2014/main" id="{11505F90-AC0C-F3F6-5F5E-3F32A699177D}"/>
              </a:ext>
            </a:extLst>
          </p:cNvPr>
          <p:cNvGrpSpPr/>
          <p:nvPr/>
        </p:nvGrpSpPr>
        <p:grpSpPr>
          <a:xfrm>
            <a:off x="4606744" y="2215118"/>
            <a:ext cx="567456" cy="567383"/>
            <a:chOff x="4419984" y="3196716"/>
            <a:chExt cx="756510" cy="756510"/>
          </a:xfrm>
          <a:solidFill>
            <a:srgbClr val="CE0000"/>
          </a:solidFill>
          <a:effectLst/>
        </p:grpSpPr>
        <p:sp>
          <p:nvSpPr>
            <p:cNvPr id="15" name="泪滴形 14">
              <a:extLst>
                <a:ext uri="{FF2B5EF4-FFF2-40B4-BE49-F238E27FC236}">
                  <a16:creationId xmlns:a16="http://schemas.microsoft.com/office/drawing/2014/main" id="{9D9BC2D0-0D95-A6E6-0C5C-B422D71DB301}"/>
                </a:ext>
              </a:extLst>
            </p:cNvPr>
            <p:cNvSpPr/>
            <p:nvPr/>
          </p:nvSpPr>
          <p:spPr>
            <a:xfrm rot="10800000">
              <a:off x="4419984" y="3196716"/>
              <a:ext cx="756510" cy="756510"/>
            </a:xfrm>
            <a:prstGeom prst="teardrop">
              <a:avLst/>
            </a:prstGeom>
            <a:solidFill>
              <a:schemeClr val="tx1">
                <a:lumMod val="50000"/>
                <a:lumOff val="5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endParaRPr lang="zh-CN" altLang="en-US">
                <a:solidFill>
                  <a:srgbClr val="FFFFFF"/>
                </a:solidFill>
              </a:endParaRPr>
            </a:p>
          </p:txBody>
        </p:sp>
        <p:sp>
          <p:nvSpPr>
            <p:cNvPr id="16" name="TextBox 15">
              <a:extLst>
                <a:ext uri="{FF2B5EF4-FFF2-40B4-BE49-F238E27FC236}">
                  <a16:creationId xmlns:a16="http://schemas.microsoft.com/office/drawing/2014/main" id="{42B59209-70EA-42CF-8401-6D32204EEA71}"/>
                </a:ext>
              </a:extLst>
            </p:cNvPr>
            <p:cNvSpPr txBox="1"/>
            <p:nvPr/>
          </p:nvSpPr>
          <p:spPr>
            <a:xfrm>
              <a:off x="4570429" y="3328752"/>
              <a:ext cx="455621" cy="492442"/>
            </a:xfrm>
            <a:prstGeom prst="rect">
              <a:avLst/>
            </a:prstGeom>
            <a:noFill/>
            <a:ln>
              <a:noFill/>
            </a:ln>
          </p:spPr>
          <p:txBody>
            <a:bodyPr wrap="none" anchor="ctr">
              <a:spAutoFit/>
            </a:bodyPr>
            <a:lstStyle/>
            <a:p>
              <a:pPr algn="ctr">
                <a:defRPr/>
              </a:pPr>
              <a:r>
                <a:rPr lang="en-US" altLang="zh-CN" b="1" dirty="0">
                  <a:solidFill>
                    <a:schemeClr val="bg1"/>
                  </a:solidFill>
                  <a:latin typeface="微软雅黑" panose="020B0503020204020204" pitchFamily="34" charset="-122"/>
                  <a:ea typeface="微软雅黑" panose="020B0503020204020204" pitchFamily="34" charset="-122"/>
                </a:rPr>
                <a:t>B</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7892" name="组合 38">
            <a:extLst>
              <a:ext uri="{FF2B5EF4-FFF2-40B4-BE49-F238E27FC236}">
                <a16:creationId xmlns:a16="http://schemas.microsoft.com/office/drawing/2014/main" id="{0E7B5B73-3F3A-7736-03DB-00077DC41472}"/>
              </a:ext>
            </a:extLst>
          </p:cNvPr>
          <p:cNvGrpSpPr>
            <a:grpSpLocks/>
          </p:cNvGrpSpPr>
          <p:nvPr/>
        </p:nvGrpSpPr>
        <p:grpSpPr bwMode="auto">
          <a:xfrm>
            <a:off x="3970338" y="2852738"/>
            <a:ext cx="566737" cy="568325"/>
            <a:chOff x="3570825" y="4047600"/>
            <a:chExt cx="756510" cy="756510"/>
          </a:xfrm>
        </p:grpSpPr>
        <p:sp>
          <p:nvSpPr>
            <p:cNvPr id="18" name="泪滴形 17">
              <a:extLst>
                <a:ext uri="{FF2B5EF4-FFF2-40B4-BE49-F238E27FC236}">
                  <a16:creationId xmlns:a16="http://schemas.microsoft.com/office/drawing/2014/main" id="{C856E0F6-8FE4-BE9D-0734-552FD96EB5DB}"/>
                </a:ext>
              </a:extLst>
            </p:cNvPr>
            <p:cNvSpPr/>
            <p:nvPr/>
          </p:nvSpPr>
          <p:spPr>
            <a:xfrm>
              <a:off x="3570825" y="4047600"/>
              <a:ext cx="756510" cy="756510"/>
            </a:xfrm>
            <a:prstGeom prst="teardrop">
              <a:avLst/>
            </a:prstGeom>
            <a:solidFill>
              <a:schemeClr val="tx1">
                <a:lumMod val="50000"/>
                <a:lumOff val="5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endParaRPr lang="zh-CN" altLang="en-US">
                <a:solidFill>
                  <a:srgbClr val="FFFFFF"/>
                </a:solidFill>
              </a:endParaRPr>
            </a:p>
          </p:txBody>
        </p:sp>
        <p:sp>
          <p:nvSpPr>
            <p:cNvPr id="37917" name="TextBox 18">
              <a:extLst>
                <a:ext uri="{FF2B5EF4-FFF2-40B4-BE49-F238E27FC236}">
                  <a16:creationId xmlns:a16="http://schemas.microsoft.com/office/drawing/2014/main" id="{CE6C8DE9-70FC-3753-9469-14AB08756BAB}"/>
                </a:ext>
              </a:extLst>
            </p:cNvPr>
            <p:cNvSpPr txBox="1">
              <a:spLocks noChangeArrowheads="1"/>
            </p:cNvSpPr>
            <p:nvPr/>
          </p:nvSpPr>
          <p:spPr bwMode="auto">
            <a:xfrm>
              <a:off x="3722337" y="4179633"/>
              <a:ext cx="453485"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US" altLang="zh-CN" sz="1800" b="1">
                  <a:solidFill>
                    <a:schemeClr val="bg1"/>
                  </a:solidFill>
                  <a:latin typeface="微软雅黑" panose="020B0503020204020204" pitchFamily="34" charset="-122"/>
                  <a:ea typeface="微软雅黑" panose="020B0503020204020204" pitchFamily="34" charset="-122"/>
                </a:rPr>
                <a:t>C</a:t>
              </a:r>
              <a:endParaRPr lang="zh-CN" altLang="en-US" sz="1800" b="1">
                <a:solidFill>
                  <a:schemeClr val="bg1"/>
                </a:solidFill>
                <a:latin typeface="微软雅黑" panose="020B0503020204020204" pitchFamily="34" charset="-122"/>
                <a:ea typeface="微软雅黑" panose="020B0503020204020204" pitchFamily="34" charset="-122"/>
              </a:endParaRPr>
            </a:p>
          </p:txBody>
        </p:sp>
      </p:grpSp>
      <p:grpSp>
        <p:nvGrpSpPr>
          <p:cNvPr id="37893" name="组合 41">
            <a:extLst>
              <a:ext uri="{FF2B5EF4-FFF2-40B4-BE49-F238E27FC236}">
                <a16:creationId xmlns:a16="http://schemas.microsoft.com/office/drawing/2014/main" id="{FEFE8DC9-9EE7-F678-8086-AD26212101FA}"/>
              </a:ext>
            </a:extLst>
          </p:cNvPr>
          <p:cNvGrpSpPr>
            <a:grpSpLocks/>
          </p:cNvGrpSpPr>
          <p:nvPr/>
        </p:nvGrpSpPr>
        <p:grpSpPr bwMode="auto">
          <a:xfrm>
            <a:off x="4606925" y="2852738"/>
            <a:ext cx="566738" cy="568325"/>
            <a:chOff x="4419984" y="4047600"/>
            <a:chExt cx="756510" cy="756510"/>
          </a:xfrm>
        </p:grpSpPr>
        <p:sp>
          <p:nvSpPr>
            <p:cNvPr id="21" name="泪滴形 20">
              <a:extLst>
                <a:ext uri="{FF2B5EF4-FFF2-40B4-BE49-F238E27FC236}">
                  <a16:creationId xmlns:a16="http://schemas.microsoft.com/office/drawing/2014/main" id="{28CC8CC3-0A43-1806-CDD2-11B70E0BDB70}"/>
                </a:ext>
              </a:extLst>
            </p:cNvPr>
            <p:cNvSpPr/>
            <p:nvPr/>
          </p:nvSpPr>
          <p:spPr>
            <a:xfrm rot="16200000">
              <a:off x="4419983" y="4047601"/>
              <a:ext cx="756510" cy="756510"/>
            </a:xfrm>
            <a:prstGeom prst="teardrop">
              <a:avLst/>
            </a:prstGeom>
            <a:solidFill>
              <a:schemeClr val="tx1">
                <a:lumMod val="50000"/>
                <a:lumOff val="5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endParaRPr lang="zh-CN" altLang="en-US">
                <a:solidFill>
                  <a:srgbClr val="FFFFFF"/>
                </a:solidFill>
              </a:endParaRPr>
            </a:p>
          </p:txBody>
        </p:sp>
        <p:sp>
          <p:nvSpPr>
            <p:cNvPr id="37915" name="TextBox 21">
              <a:extLst>
                <a:ext uri="{FF2B5EF4-FFF2-40B4-BE49-F238E27FC236}">
                  <a16:creationId xmlns:a16="http://schemas.microsoft.com/office/drawing/2014/main" id="{80E6525A-5E9D-46D1-6DE6-DF4B1FA88631}"/>
                </a:ext>
              </a:extLst>
            </p:cNvPr>
            <p:cNvSpPr txBox="1">
              <a:spLocks noChangeArrowheads="1"/>
            </p:cNvSpPr>
            <p:nvPr/>
          </p:nvSpPr>
          <p:spPr bwMode="auto">
            <a:xfrm>
              <a:off x="4553331" y="4179633"/>
              <a:ext cx="48981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US" altLang="zh-CN" sz="1800" b="1">
                  <a:solidFill>
                    <a:schemeClr val="bg1"/>
                  </a:solidFill>
                  <a:latin typeface="微软雅黑" panose="020B0503020204020204" pitchFamily="34" charset="-122"/>
                  <a:ea typeface="微软雅黑" panose="020B0503020204020204" pitchFamily="34" charset="-122"/>
                </a:rPr>
                <a:t>D</a:t>
              </a:r>
              <a:endParaRPr lang="zh-CN" altLang="en-US" sz="1800" b="1">
                <a:solidFill>
                  <a:schemeClr val="bg1"/>
                </a:solidFill>
                <a:latin typeface="微软雅黑" panose="020B0503020204020204" pitchFamily="34" charset="-122"/>
                <a:ea typeface="微软雅黑" panose="020B0503020204020204" pitchFamily="34" charset="-122"/>
              </a:endParaRPr>
            </a:p>
          </p:txBody>
        </p:sp>
      </p:grpSp>
      <p:sp>
        <p:nvSpPr>
          <p:cNvPr id="23" name="椭圆 22">
            <a:extLst>
              <a:ext uri="{FF2B5EF4-FFF2-40B4-BE49-F238E27FC236}">
                <a16:creationId xmlns:a16="http://schemas.microsoft.com/office/drawing/2014/main" id="{3B877D15-43BE-8E36-8782-6C71583C4094}"/>
              </a:ext>
            </a:extLst>
          </p:cNvPr>
          <p:cNvSpPr/>
          <p:nvPr/>
        </p:nvSpPr>
        <p:spPr>
          <a:xfrm>
            <a:off x="3025589" y="1395805"/>
            <a:ext cx="1206431" cy="1187377"/>
          </a:xfrm>
          <a:prstGeom prst="ellipse">
            <a:avLst/>
          </a:prstGeom>
          <a:solidFill>
            <a:srgbClr val="002060"/>
          </a:solidFill>
          <a:ln w="38100">
            <a:no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a:defRPr/>
            </a:pPr>
            <a:endParaRPr lang="en-GB" altLang="zh-CN" sz="1100" b="1" dirty="0"/>
          </a:p>
        </p:txBody>
      </p:sp>
      <p:sp>
        <p:nvSpPr>
          <p:cNvPr id="24" name="椭圆 23">
            <a:extLst>
              <a:ext uri="{FF2B5EF4-FFF2-40B4-BE49-F238E27FC236}">
                <a16:creationId xmlns:a16="http://schemas.microsoft.com/office/drawing/2014/main" id="{CD67F60E-8148-FCED-48A8-FE6073928C30}"/>
              </a:ext>
            </a:extLst>
          </p:cNvPr>
          <p:cNvSpPr/>
          <p:nvPr/>
        </p:nvSpPr>
        <p:spPr>
          <a:xfrm>
            <a:off x="4911981" y="1395805"/>
            <a:ext cx="1203741" cy="1187377"/>
          </a:xfrm>
          <a:prstGeom prst="ellipse">
            <a:avLst/>
          </a:prstGeom>
          <a:solidFill>
            <a:srgbClr val="002060"/>
          </a:solidFill>
          <a:ln w="38100">
            <a:no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a:defRPr/>
            </a:pP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id="{CF6A7758-5A6A-EB34-CA4B-5F3D07A20EAB}"/>
              </a:ext>
            </a:extLst>
          </p:cNvPr>
          <p:cNvSpPr/>
          <p:nvPr/>
        </p:nvSpPr>
        <p:spPr>
          <a:xfrm>
            <a:off x="4911981" y="3035602"/>
            <a:ext cx="1211810" cy="1200222"/>
          </a:xfrm>
          <a:prstGeom prst="ellipse">
            <a:avLst/>
          </a:prstGeom>
          <a:solidFill>
            <a:srgbClr val="002060"/>
          </a:solidFill>
          <a:ln w="38100">
            <a:no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a:defRPr/>
            </a:pPr>
            <a:endParaRPr lang="en-US" altLang="zh-CN" sz="1100" b="1" dirty="0"/>
          </a:p>
        </p:txBody>
      </p:sp>
      <p:sp>
        <p:nvSpPr>
          <p:cNvPr id="2" name="标题 1">
            <a:extLst>
              <a:ext uri="{FF2B5EF4-FFF2-40B4-BE49-F238E27FC236}">
                <a16:creationId xmlns:a16="http://schemas.microsoft.com/office/drawing/2014/main" id="{692DDECF-E288-6F92-677E-AA2EFD87AE98}"/>
              </a:ext>
            </a:extLst>
          </p:cNvPr>
          <p:cNvSpPr txBox="1"/>
          <p:nvPr/>
        </p:nvSpPr>
        <p:spPr>
          <a:xfrm>
            <a:off x="323850" y="750888"/>
            <a:ext cx="6378575" cy="349250"/>
          </a:xfrm>
          <a:prstGeom prst="rect">
            <a:avLst/>
          </a:prstGeom>
        </p:spPr>
        <p:txBody>
          <a:bodyPr anchor="ctr"/>
          <a:lstStyle/>
          <a:p>
            <a:pPr defTabSz="685800" eaLnBrk="1" fontAlgn="auto" hangingPunct="1">
              <a:lnSpc>
                <a:spcPct val="90000"/>
              </a:lnSpc>
              <a:spcAft>
                <a:spcPts val="0"/>
              </a:spcAft>
              <a:defRPr/>
            </a:pPr>
            <a:r>
              <a:rPr lang="zh-CN" altLang="en-US" sz="2100" b="1" dirty="0">
                <a:solidFill>
                  <a:schemeClr val="bg2">
                    <a:lumMod val="25000"/>
                  </a:schemeClr>
                </a:solidFill>
                <a:latin typeface="+mn-ea"/>
                <a:ea typeface="+mn-ea"/>
                <a:cs typeface="+mn-ea"/>
                <a:sym typeface="+mn-lt"/>
              </a:rPr>
              <a:t> </a:t>
            </a:r>
            <a:r>
              <a:rPr lang="en-US" altLang="zh-CN"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rPr>
              <a:t>Preparation before implementation</a:t>
            </a:r>
            <a:endParaRPr lang="zh-CN" altLang="en-US"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endParaRPr>
          </a:p>
        </p:txBody>
      </p:sp>
      <p:sp>
        <p:nvSpPr>
          <p:cNvPr id="3" name="TextBox 2">
            <a:extLst>
              <a:ext uri="{FF2B5EF4-FFF2-40B4-BE49-F238E27FC236}">
                <a16:creationId xmlns:a16="http://schemas.microsoft.com/office/drawing/2014/main" id="{F9911691-2032-A92D-5C24-4644EB504792}"/>
              </a:ext>
            </a:extLst>
          </p:cNvPr>
          <p:cNvSpPr txBox="1">
            <a:spLocks noChangeArrowheads="1"/>
          </p:cNvSpPr>
          <p:nvPr/>
        </p:nvSpPr>
        <p:spPr bwMode="auto">
          <a:xfrm>
            <a:off x="971550" y="1492250"/>
            <a:ext cx="24177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Tx/>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36 outbreak points</a:t>
            </a:r>
          </a:p>
        </p:txBody>
      </p:sp>
      <p:sp>
        <p:nvSpPr>
          <p:cNvPr id="4" name="TextBox 3">
            <a:extLst>
              <a:ext uri="{FF2B5EF4-FFF2-40B4-BE49-F238E27FC236}">
                <a16:creationId xmlns:a16="http://schemas.microsoft.com/office/drawing/2014/main" id="{BDE6DA39-12F7-F894-A65F-F294B15CBD03}"/>
              </a:ext>
            </a:extLst>
          </p:cNvPr>
          <p:cNvSpPr txBox="1">
            <a:spLocks noChangeArrowheads="1"/>
          </p:cNvSpPr>
          <p:nvPr/>
        </p:nvSpPr>
        <p:spPr bwMode="auto">
          <a:xfrm>
            <a:off x="6203950" y="1398588"/>
            <a:ext cx="281305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Tx/>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Characteristics of the population in the target area.</a:t>
            </a:r>
            <a:endParaRPr lang="zh-CN" altLang="en-US" sz="1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F5392D8D-0A91-FD72-132E-6B5E3DC58B72}"/>
              </a:ext>
            </a:extLst>
          </p:cNvPr>
          <p:cNvSpPr txBox="1">
            <a:spLocks noChangeArrowheads="1"/>
          </p:cNvSpPr>
          <p:nvPr/>
        </p:nvSpPr>
        <p:spPr bwMode="auto">
          <a:xfrm>
            <a:off x="746125" y="2952750"/>
            <a:ext cx="22907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Tx/>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All possible breeding places of </a:t>
            </a:r>
            <a:r>
              <a:rPr lang="en-US" altLang="zh-CN" sz="1800" b="1" i="1">
                <a:latin typeface="Times New Roman" panose="02020603050405020304" pitchFamily="18" charset="0"/>
                <a:ea typeface="宋体" panose="02010600030101010101" pitchFamily="2" charset="-122"/>
                <a:cs typeface="Times New Roman" panose="02020603050405020304" pitchFamily="18" charset="0"/>
              </a:rPr>
              <a:t>An.sinensis</a:t>
            </a:r>
            <a:r>
              <a:rPr lang="en-US" altLang="zh-CN" sz="1800" b="1">
                <a:latin typeface="Times New Roman" panose="02020603050405020304" pitchFamily="18" charset="0"/>
                <a:ea typeface="宋体" panose="02010600030101010101" pitchFamily="2" charset="-122"/>
                <a:cs typeface="Times New Roman" panose="02020603050405020304" pitchFamily="18" charset="0"/>
              </a:rPr>
              <a:t> in the target area, draw the map.</a:t>
            </a:r>
            <a:endParaRPr lang="zh-CN" altLang="en-US" sz="1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A469EF67-DB1E-87B7-A1C2-ADAB819D4937}"/>
              </a:ext>
            </a:extLst>
          </p:cNvPr>
          <p:cNvSpPr txBox="1">
            <a:spLocks noChangeArrowheads="1"/>
          </p:cNvSpPr>
          <p:nvPr/>
        </p:nvSpPr>
        <p:spPr bwMode="auto">
          <a:xfrm>
            <a:off x="6224588" y="3484563"/>
            <a:ext cx="21526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Tx/>
              <a:buNone/>
            </a:pPr>
            <a:r>
              <a:rPr lang="en-US" altLang="zh-CN" sz="1800" b="1">
                <a:latin typeface="Times New Roman" panose="02020603050405020304" pitchFamily="18" charset="0"/>
                <a:ea typeface="宋体" panose="02010600030101010101" pitchFamily="2" charset="-122"/>
                <a:cs typeface="Times New Roman" panose="02020603050405020304" pitchFamily="18" charset="0"/>
              </a:rPr>
              <a:t>Investigation</a:t>
            </a:r>
            <a:endParaRPr lang="zh-CN" altLang="en-US" sz="1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椭圆 6">
            <a:extLst>
              <a:ext uri="{FF2B5EF4-FFF2-40B4-BE49-F238E27FC236}">
                <a16:creationId xmlns:a16="http://schemas.microsoft.com/office/drawing/2014/main" id="{F1EF7A3A-EC33-AA91-5690-26074F759258}"/>
              </a:ext>
            </a:extLst>
          </p:cNvPr>
          <p:cNvSpPr/>
          <p:nvPr/>
        </p:nvSpPr>
        <p:spPr>
          <a:xfrm>
            <a:off x="3009452" y="3035601"/>
            <a:ext cx="1222568" cy="1159880"/>
          </a:xfrm>
          <a:prstGeom prst="ellipse">
            <a:avLst/>
          </a:prstGeom>
          <a:solidFill>
            <a:srgbClr val="002060"/>
          </a:solidFill>
          <a:ln w="38100">
            <a:no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a:defRPr/>
            </a:pPr>
            <a:r>
              <a:rPr lang="en-US" altLang="zh-CN" sz="1400" b="1" dirty="0">
                <a:solidFill>
                  <a:schemeClr val="bg1"/>
                </a:solidFill>
                <a:ea typeface="微软雅黑" panose="020B0503020204020204" pitchFamily="34" charset="-122"/>
              </a:rPr>
              <a:t>Baseline</a:t>
            </a:r>
          </a:p>
          <a:p>
            <a:pPr algn="ctr">
              <a:defRPr/>
            </a:pPr>
            <a:r>
              <a:rPr lang="en-US" altLang="zh-CN" sz="1400" b="1" dirty="0">
                <a:solidFill>
                  <a:schemeClr val="bg1"/>
                </a:solidFill>
                <a:ea typeface="微软雅黑" panose="020B0503020204020204" pitchFamily="34" charset="-122"/>
              </a:rPr>
              <a:t>mapping</a:t>
            </a:r>
          </a:p>
        </p:txBody>
      </p:sp>
      <p:sp>
        <p:nvSpPr>
          <p:cNvPr id="37911" name="矩形 7">
            <a:extLst>
              <a:ext uri="{FF2B5EF4-FFF2-40B4-BE49-F238E27FC236}">
                <a16:creationId xmlns:a16="http://schemas.microsoft.com/office/drawing/2014/main" id="{38F3157C-A776-4D97-35CB-015713E0150C}"/>
              </a:ext>
            </a:extLst>
          </p:cNvPr>
          <p:cNvSpPr>
            <a:spLocks noChangeArrowheads="1"/>
          </p:cNvSpPr>
          <p:nvPr/>
        </p:nvSpPr>
        <p:spPr bwMode="auto">
          <a:xfrm>
            <a:off x="2911475" y="1643063"/>
            <a:ext cx="13954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GB" altLang="zh-CN" sz="1400" b="1">
                <a:solidFill>
                  <a:schemeClr val="bg1"/>
                </a:solidFill>
                <a:latin typeface="Arial" panose="020B0604020202020204" pitchFamily="34" charset="0"/>
                <a:ea typeface="宋体" panose="02010600030101010101" pitchFamily="2" charset="-122"/>
              </a:rPr>
              <a:t>Malaria epidemiology</a:t>
            </a:r>
          </a:p>
        </p:txBody>
      </p:sp>
      <p:sp>
        <p:nvSpPr>
          <p:cNvPr id="37912" name="矩形 8">
            <a:extLst>
              <a:ext uri="{FF2B5EF4-FFF2-40B4-BE49-F238E27FC236}">
                <a16:creationId xmlns:a16="http://schemas.microsoft.com/office/drawing/2014/main" id="{2B2778E0-0A4E-7D74-00E9-8F3FFB239D5C}"/>
              </a:ext>
            </a:extLst>
          </p:cNvPr>
          <p:cNvSpPr>
            <a:spLocks noChangeArrowheads="1"/>
          </p:cNvSpPr>
          <p:nvPr/>
        </p:nvSpPr>
        <p:spPr bwMode="auto">
          <a:xfrm>
            <a:off x="4895850" y="1779588"/>
            <a:ext cx="12652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US" altLang="zh-CN" sz="1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Demography</a:t>
            </a:r>
            <a:endPar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913" name="矩形 9">
            <a:extLst>
              <a:ext uri="{FF2B5EF4-FFF2-40B4-BE49-F238E27FC236}">
                <a16:creationId xmlns:a16="http://schemas.microsoft.com/office/drawing/2014/main" id="{DB27E5CE-AB09-9BB7-DB17-6686927FEE8D}"/>
              </a:ext>
            </a:extLst>
          </p:cNvPr>
          <p:cNvSpPr>
            <a:spLocks noChangeArrowheads="1"/>
          </p:cNvSpPr>
          <p:nvPr/>
        </p:nvSpPr>
        <p:spPr bwMode="auto">
          <a:xfrm>
            <a:off x="4816211" y="3277922"/>
            <a:ext cx="1424516"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US" altLang="zh-CN" sz="1200" b="1" dirty="0">
                <a:solidFill>
                  <a:schemeClr val="bg1"/>
                </a:solidFill>
                <a:latin typeface="Arial" panose="020B0604020202020204" pitchFamily="34" charset="0"/>
                <a:ea typeface="宋体" panose="02010600030101010101" pitchFamily="2" charset="-122"/>
              </a:rPr>
              <a:t>Larval &amp; adult mosquito surveillance</a:t>
            </a:r>
          </a:p>
        </p:txBody>
      </p:sp>
    </p:spTree>
  </p:cSld>
  <p:clrMapOvr>
    <a:masterClrMapping/>
  </p:clrMapOvr>
  <p:transition spd="slow">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79991A-DA4A-3694-A9F2-1F2436BD7E51}"/>
              </a:ext>
            </a:extLst>
          </p:cNvPr>
          <p:cNvSpPr txBox="1"/>
          <p:nvPr/>
        </p:nvSpPr>
        <p:spPr>
          <a:xfrm>
            <a:off x="684213" y="650875"/>
            <a:ext cx="6173787" cy="349250"/>
          </a:xfrm>
          <a:prstGeom prst="rect">
            <a:avLst/>
          </a:prstGeom>
        </p:spPr>
        <p:txBody>
          <a:bodyPr anchor="ctr"/>
          <a:lstStyle/>
          <a:p>
            <a:pPr defTabSz="685800" eaLnBrk="1" fontAlgn="auto" hangingPunct="1">
              <a:lnSpc>
                <a:spcPct val="90000"/>
              </a:lnSpc>
              <a:spcAft>
                <a:spcPts val="0"/>
              </a:spcAft>
              <a:defRPr/>
            </a:pPr>
            <a:r>
              <a:rPr lang="zh-CN" altLang="en-US" sz="2100" b="1" dirty="0">
                <a:solidFill>
                  <a:schemeClr val="bg2">
                    <a:lumMod val="25000"/>
                  </a:schemeClr>
                </a:solidFill>
                <a:latin typeface="+mn-ea"/>
                <a:ea typeface="+mn-ea"/>
                <a:cs typeface="+mn-ea"/>
                <a:sym typeface="+mn-lt"/>
              </a:rPr>
              <a:t> </a:t>
            </a:r>
            <a:r>
              <a:rPr lang="en-US" altLang="zh-CN"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rPr>
              <a:t>Bacterial larvicides</a:t>
            </a:r>
          </a:p>
        </p:txBody>
      </p:sp>
      <p:sp>
        <p:nvSpPr>
          <p:cNvPr id="38915" name="矩形 2">
            <a:extLst>
              <a:ext uri="{FF2B5EF4-FFF2-40B4-BE49-F238E27FC236}">
                <a16:creationId xmlns:a16="http://schemas.microsoft.com/office/drawing/2014/main" id="{DD00E41F-6AD7-F86C-3740-4F1E7BFA22F0}"/>
              </a:ext>
            </a:extLst>
          </p:cNvPr>
          <p:cNvSpPr>
            <a:spLocks noChangeArrowheads="1"/>
          </p:cNvSpPr>
          <p:nvPr/>
        </p:nvSpPr>
        <p:spPr bwMode="auto">
          <a:xfrm>
            <a:off x="852488" y="1177925"/>
            <a:ext cx="743108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 typeface="Wingdings" panose="05000000000000000000" pitchFamily="2" charset="2"/>
              <a:buNone/>
            </a:pPr>
            <a:r>
              <a:rPr lang="en-US" altLang="zh-CN" sz="1400">
                <a:latin typeface="Times New Roman" panose="02020603050405020304" pitchFamily="18" charset="0"/>
                <a:ea typeface="宋体" panose="02010600030101010101" pitchFamily="2" charset="-122"/>
                <a:cs typeface="Times New Roman" panose="02020603050405020304" pitchFamily="18" charset="0"/>
              </a:rPr>
              <a:t>Only WHOPES-approved larvicides should be used for LSM, as listed at</a:t>
            </a:r>
            <a:r>
              <a:rPr lang="zh-CN" altLang="en-US" sz="1400">
                <a:latin typeface="Arial" panose="020B0604020202020204" pitchFamily="34" charset="0"/>
                <a:ea typeface="宋体" panose="02010600030101010101" pitchFamily="2" charset="-122"/>
                <a:cs typeface="Times New Roman" panose="02020603050405020304" pitchFamily="18" charset="0"/>
              </a:rPr>
              <a:t>（</a:t>
            </a:r>
            <a:r>
              <a:rPr lang="en-US" altLang="zh-CN" sz="1400">
                <a:latin typeface="Arial" panose="020B0604020202020204" pitchFamily="34" charset="0"/>
                <a:ea typeface="宋体" panose="02010600030101010101" pitchFamily="2" charset="-122"/>
                <a:cs typeface="Times New Roman" panose="02020603050405020304" pitchFamily="18" charset="0"/>
                <a:hlinkClick r:id="rId2"/>
              </a:rPr>
              <a:t>http://www</a:t>
            </a:r>
            <a:r>
              <a:rPr lang="en-US" altLang="zh-CN" sz="1400">
                <a:latin typeface="Arial" panose="020B0604020202020204" pitchFamily="34" charset="0"/>
                <a:ea typeface="宋体" panose="02010600030101010101" pitchFamily="2" charset="-122"/>
                <a:cs typeface="Times New Roman" panose="02020603050405020304" pitchFamily="18" charset="0"/>
              </a:rPr>
              <a:t>.who.int/whopes/Mosquito_Larvicides_Sept_2012.pdf</a:t>
            </a:r>
            <a:r>
              <a:rPr lang="zh-CN" altLang="en-US" sz="1400">
                <a:latin typeface="Arial" panose="020B0604020202020204" pitchFamily="34" charset="0"/>
                <a:ea typeface="宋体" panose="02010600030101010101" pitchFamily="2" charset="-122"/>
                <a:cs typeface="Times New Roman" panose="02020603050405020304" pitchFamily="18" charset="0"/>
              </a:rPr>
              <a:t>）</a:t>
            </a:r>
            <a:r>
              <a:rPr lang="en-US" altLang="zh-CN" sz="1400">
                <a:latin typeface="Arial" panose="020B0604020202020204" pitchFamily="34" charset="0"/>
                <a:ea typeface="宋体" panose="02010600030101010101" pitchFamily="2" charset="-122"/>
                <a:cs typeface="Times New Roman" panose="02020603050405020304" pitchFamily="18" charset="0"/>
              </a:rPr>
              <a:t>. </a:t>
            </a:r>
            <a:endParaRPr lang="en-US" altLang="zh-CN"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7">
            <a:extLst>
              <a:ext uri="{FF2B5EF4-FFF2-40B4-BE49-F238E27FC236}">
                <a16:creationId xmlns:a16="http://schemas.microsoft.com/office/drawing/2014/main" id="{01B96C9C-6ED2-6800-B0D4-8ACC83436EDD}"/>
              </a:ext>
            </a:extLst>
          </p:cNvPr>
          <p:cNvSpPr txBox="1"/>
          <p:nvPr/>
        </p:nvSpPr>
        <p:spPr>
          <a:xfrm>
            <a:off x="899795" y="2029460"/>
            <a:ext cx="3668395" cy="16840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8580" tIns="34290" rIns="68580" bIns="34290">
            <a:spAutoFit/>
          </a:bodyPr>
          <a:lstStyle/>
          <a:p>
            <a:pPr>
              <a:lnSpc>
                <a:spcPct val="150000"/>
              </a:lnSpc>
              <a:defRPr/>
            </a:pPr>
            <a:r>
              <a:rPr lang="en-US" altLang="zh-CN" sz="1400" b="1" i="1" dirty="0">
                <a:latin typeface="Times New Roman" panose="02020603050405020304" pitchFamily="18" charset="0"/>
                <a:cs typeface="Times New Roman" panose="02020603050405020304" pitchFamily="18" charset="0"/>
              </a:rPr>
              <a:t>Bacillus thuringiensis </a:t>
            </a:r>
            <a:r>
              <a:rPr lang="en-US" altLang="zh-CN" sz="1400" b="1" dirty="0">
                <a:latin typeface="Times New Roman" panose="02020603050405020304" pitchFamily="18" charset="0"/>
                <a:cs typeface="Times New Roman" panose="02020603050405020304" pitchFamily="18" charset="0"/>
              </a:rPr>
              <a:t>subsp. </a:t>
            </a:r>
            <a:r>
              <a:rPr lang="en-US" altLang="zh-CN" sz="1400" b="1" dirty="0" err="1">
                <a:latin typeface="Times New Roman" panose="02020603050405020304" pitchFamily="18" charset="0"/>
                <a:cs typeface="Times New Roman" panose="02020603050405020304" pitchFamily="18" charset="0"/>
              </a:rPr>
              <a:t>israelensis</a:t>
            </a:r>
            <a:r>
              <a:rPr lang="en-US" altLang="zh-CN" sz="1400" b="1" dirty="0">
                <a:latin typeface="Times New Roman" panose="02020603050405020304" pitchFamily="18" charset="0"/>
                <a:cs typeface="Times New Roman" panose="02020603050405020304" pitchFamily="18" charset="0"/>
              </a:rPr>
              <a:t> </a:t>
            </a:r>
            <a:r>
              <a:rPr lang="en-US" altLang="zh-CN" sz="1400" b="1" i="1" dirty="0">
                <a:latin typeface="Times New Roman" panose="02020603050405020304" pitchFamily="18" charset="0"/>
                <a:cs typeface="Times New Roman" panose="02020603050405020304" pitchFamily="18" charset="0"/>
              </a:rPr>
              <a:t>(</a:t>
            </a:r>
            <a:r>
              <a:rPr lang="en-US" altLang="zh-CN" sz="1400" b="1" dirty="0" err="1">
                <a:latin typeface="Times New Roman" panose="02020603050405020304" pitchFamily="18" charset="0"/>
                <a:cs typeface="Times New Roman" panose="02020603050405020304" pitchFamily="18" charset="0"/>
              </a:rPr>
              <a:t>Bti</a:t>
            </a:r>
            <a:r>
              <a:rPr lang="en-US" altLang="zh-CN" sz="1400" b="1"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pPr marL="214630" indent="-214630">
              <a:lnSpc>
                <a:spcPct val="150000"/>
              </a:lnSpc>
              <a:buClr>
                <a:schemeClr val="accent5">
                  <a:lumMod val="40000"/>
                  <a:lumOff val="60000"/>
                </a:schemeClr>
              </a:buClr>
              <a:buFont typeface="Wingdings" panose="05000000000000000000" pitchFamily="2" charset="2"/>
              <a:buChar char="n"/>
              <a:defRPr/>
            </a:pPr>
            <a:r>
              <a:rPr lang="en-US" altLang="zh-CN" sz="1400" dirty="0">
                <a:solidFill>
                  <a:srgbClr val="000000"/>
                </a:solidFill>
                <a:latin typeface="Times New Roman" panose="02020603050405020304" pitchFamily="18" charset="0"/>
                <a:cs typeface="Times New Roman" panose="02020603050405020304" pitchFamily="18" charset="0"/>
              </a:rPr>
              <a:t>In all habitats, less effective in very polluted habitats (e.g. latrines);</a:t>
            </a:r>
          </a:p>
          <a:p>
            <a:pPr marL="214630" indent="-214630">
              <a:lnSpc>
                <a:spcPct val="150000"/>
              </a:lnSpc>
              <a:buClr>
                <a:schemeClr val="accent5">
                  <a:lumMod val="40000"/>
                  <a:lumOff val="60000"/>
                </a:schemeClr>
              </a:buClr>
              <a:buFont typeface="Wingdings" panose="05000000000000000000" pitchFamily="2" charset="2"/>
              <a:buChar char="n"/>
              <a:defRPr/>
            </a:pPr>
            <a:r>
              <a:rPr lang="en-US" altLang="zh-CN" sz="1400" dirty="0">
                <a:solidFill>
                  <a:srgbClr val="000000"/>
                </a:solidFill>
                <a:latin typeface="Times New Roman" panose="02020603050405020304" pitchFamily="18" charset="0"/>
                <a:cs typeface="Times New Roman" panose="02020603050405020304" pitchFamily="18" charset="0"/>
              </a:rPr>
              <a:t>Needs to be applied weekly;</a:t>
            </a:r>
          </a:p>
          <a:p>
            <a:pPr marL="214630" indent="-214630">
              <a:lnSpc>
                <a:spcPct val="150000"/>
              </a:lnSpc>
              <a:buClr>
                <a:schemeClr val="accent5">
                  <a:lumMod val="40000"/>
                  <a:lumOff val="60000"/>
                </a:schemeClr>
              </a:buClr>
              <a:buFont typeface="Wingdings" panose="05000000000000000000" pitchFamily="2" charset="2"/>
              <a:buChar char="n"/>
              <a:defRPr/>
            </a:pPr>
            <a:r>
              <a:rPr lang="en-US" altLang="zh-CN" sz="1400" dirty="0">
                <a:solidFill>
                  <a:srgbClr val="000000"/>
                </a:solidFill>
                <a:latin typeface="Times New Roman" panose="02020603050405020304" pitchFamily="18" charset="0"/>
                <a:cs typeface="Times New Roman" panose="02020603050405020304" pitchFamily="18" charset="0"/>
              </a:rPr>
              <a:t>Cheap.</a:t>
            </a:r>
          </a:p>
        </p:txBody>
      </p:sp>
      <p:sp>
        <p:nvSpPr>
          <p:cNvPr id="5" name="文本框 9">
            <a:extLst>
              <a:ext uri="{FF2B5EF4-FFF2-40B4-BE49-F238E27FC236}">
                <a16:creationId xmlns:a16="http://schemas.microsoft.com/office/drawing/2014/main" id="{6DEEA1D7-CBDD-5A54-E7A1-574858248252}"/>
              </a:ext>
            </a:extLst>
          </p:cNvPr>
          <p:cNvSpPr txBox="1"/>
          <p:nvPr/>
        </p:nvSpPr>
        <p:spPr>
          <a:xfrm>
            <a:off x="4572000" y="1995805"/>
            <a:ext cx="3945890" cy="16840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8580" tIns="34290" rIns="68580" bIns="34290">
            <a:spAutoFit/>
          </a:bodyPr>
          <a:lstStyle/>
          <a:p>
            <a:pPr>
              <a:lnSpc>
                <a:spcPct val="150000"/>
              </a:lnSpc>
              <a:defRPr/>
            </a:pPr>
            <a:r>
              <a:rPr lang="en-US" altLang="zh-CN" sz="1400" b="1" i="1" dirty="0">
                <a:latin typeface="Times New Roman" panose="02020603050405020304" pitchFamily="18" charset="0"/>
                <a:cs typeface="Times New Roman" panose="02020603050405020304" pitchFamily="18" charset="0"/>
              </a:rPr>
              <a:t>Bacillus </a:t>
            </a:r>
            <a:r>
              <a:rPr lang="en-US" altLang="zh-CN" sz="1400" b="1" i="1" dirty="0" err="1">
                <a:latin typeface="Times New Roman" panose="02020603050405020304" pitchFamily="18" charset="0"/>
                <a:cs typeface="Times New Roman" panose="02020603050405020304" pitchFamily="18" charset="0"/>
              </a:rPr>
              <a:t>sphaericus (</a:t>
            </a:r>
            <a:r>
              <a:rPr lang="en-US" altLang="zh-CN" sz="1400" b="1" dirty="0" err="1">
                <a:latin typeface="Times New Roman" panose="02020603050405020304" pitchFamily="18" charset="0"/>
                <a:cs typeface="Times New Roman" panose="02020603050405020304" pitchFamily="18" charset="0"/>
              </a:rPr>
              <a:t>Bs</a:t>
            </a:r>
            <a:r>
              <a:rPr lang="en-US" altLang="zh-CN" sz="1400" b="1" i="1" dirty="0" err="1">
                <a:latin typeface="Times New Roman" panose="02020603050405020304" pitchFamily="18" charset="0"/>
                <a:cs typeface="Times New Roman" panose="02020603050405020304" pitchFamily="18" charset="0"/>
              </a:rPr>
              <a:t>)</a:t>
            </a:r>
            <a:endParaRPr lang="en-US" altLang="zh-CN" b="1" i="1" dirty="0">
              <a:latin typeface="Times New Roman" panose="02020603050405020304" pitchFamily="18" charset="0"/>
              <a:cs typeface="Times New Roman" panose="02020603050405020304" pitchFamily="18" charset="0"/>
            </a:endParaRPr>
          </a:p>
          <a:p>
            <a:pPr marL="214630" indent="-214630">
              <a:lnSpc>
                <a:spcPct val="150000"/>
              </a:lnSpc>
              <a:buClr>
                <a:schemeClr val="accent5">
                  <a:lumMod val="40000"/>
                  <a:lumOff val="60000"/>
                </a:schemeClr>
              </a:buClr>
              <a:buFont typeface="Wingdings" panose="05000000000000000000" pitchFamily="2" charset="2"/>
              <a:buChar char="n"/>
              <a:defRPr/>
            </a:pPr>
            <a:r>
              <a:rPr lang="en-US" altLang="zh-CN" sz="1400" dirty="0">
                <a:solidFill>
                  <a:srgbClr val="000000"/>
                </a:solidFill>
                <a:latin typeface="Times New Roman" panose="02020603050405020304" pitchFamily="18" charset="0"/>
                <a:cs typeface="Times New Roman" panose="02020603050405020304" pitchFamily="18" charset="0"/>
              </a:rPr>
              <a:t>In all habitats – including very polluted water;</a:t>
            </a:r>
          </a:p>
          <a:p>
            <a:pPr marL="214630" indent="-214630">
              <a:lnSpc>
                <a:spcPct val="150000"/>
              </a:lnSpc>
              <a:buClr>
                <a:schemeClr val="accent5">
                  <a:lumMod val="40000"/>
                  <a:lumOff val="60000"/>
                </a:schemeClr>
              </a:buClr>
              <a:buFont typeface="Wingdings" panose="05000000000000000000" pitchFamily="2" charset="2"/>
              <a:buChar char="n"/>
              <a:defRPr/>
            </a:pPr>
            <a:endParaRPr lang="en-US" altLang="zh-CN" sz="1400" dirty="0">
              <a:solidFill>
                <a:srgbClr val="000000"/>
              </a:solidFill>
              <a:latin typeface="Times New Roman" panose="02020603050405020304" pitchFamily="18" charset="0"/>
              <a:cs typeface="Times New Roman" panose="02020603050405020304" pitchFamily="18" charset="0"/>
            </a:endParaRPr>
          </a:p>
          <a:p>
            <a:pPr marL="214630" indent="-214630">
              <a:lnSpc>
                <a:spcPct val="150000"/>
              </a:lnSpc>
              <a:buClr>
                <a:schemeClr val="accent5">
                  <a:lumMod val="40000"/>
                  <a:lumOff val="60000"/>
                </a:schemeClr>
              </a:buClr>
              <a:buFont typeface="Wingdings" panose="05000000000000000000" pitchFamily="2" charset="2"/>
              <a:buChar char="n"/>
              <a:defRPr/>
            </a:pPr>
            <a:r>
              <a:rPr lang="en-US" altLang="zh-CN" sz="1400" dirty="0">
                <a:solidFill>
                  <a:srgbClr val="000000"/>
                </a:solidFill>
                <a:latin typeface="Times New Roman" panose="02020603050405020304" pitchFamily="18" charset="0"/>
                <a:cs typeface="Times New Roman" panose="02020603050405020304" pitchFamily="18" charset="0"/>
              </a:rPr>
              <a:t>Application can give an extended residual;</a:t>
            </a:r>
          </a:p>
          <a:p>
            <a:pPr marL="214630" indent="-214630">
              <a:lnSpc>
                <a:spcPct val="150000"/>
              </a:lnSpc>
              <a:buClr>
                <a:schemeClr val="accent5">
                  <a:lumMod val="40000"/>
                  <a:lumOff val="60000"/>
                </a:schemeClr>
              </a:buClr>
              <a:buFont typeface="Wingdings" panose="05000000000000000000" pitchFamily="2" charset="2"/>
              <a:buChar char="n"/>
              <a:defRPr/>
            </a:pPr>
            <a:r>
              <a:rPr lang="en-US" altLang="zh-CN" sz="1400" dirty="0">
                <a:solidFill>
                  <a:srgbClr val="000000"/>
                </a:solidFill>
                <a:latin typeface="Times New Roman" panose="02020603050405020304" pitchFamily="18" charset="0"/>
                <a:cs typeface="Times New Roman" panose="02020603050405020304" pitchFamily="18" charset="0"/>
              </a:rPr>
              <a:t>Expensive.</a:t>
            </a:r>
          </a:p>
        </p:txBody>
      </p:sp>
    </p:spTree>
  </p:cSld>
  <p:clrMapOvr>
    <a:masterClrMapping/>
  </p:clrMapOvr>
  <p:transition spd="slow">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9ECA37-C3D4-3DE3-7EED-17B1F5F7771E}"/>
              </a:ext>
            </a:extLst>
          </p:cNvPr>
          <p:cNvSpPr txBox="1"/>
          <p:nvPr/>
        </p:nvSpPr>
        <p:spPr>
          <a:xfrm>
            <a:off x="3382963" y="2879725"/>
            <a:ext cx="3829050" cy="349250"/>
          </a:xfrm>
          <a:prstGeom prst="rect">
            <a:avLst/>
          </a:prstGeom>
        </p:spPr>
        <p:txBody>
          <a:bodyPr anchor="ctr"/>
          <a:lstStyle/>
          <a:p>
            <a:pPr defTabSz="685800" eaLnBrk="1" fontAlgn="auto" hangingPunct="1">
              <a:lnSpc>
                <a:spcPct val="90000"/>
              </a:lnSpc>
              <a:spcAft>
                <a:spcPts val="0"/>
              </a:spcAft>
              <a:defRPr/>
            </a:pPr>
            <a:r>
              <a:rPr lang="zh-CN" altLang="en-US" sz="2100" b="1" dirty="0">
                <a:solidFill>
                  <a:schemeClr val="bg2">
                    <a:lumMod val="25000"/>
                  </a:schemeClr>
                </a:solidFill>
                <a:latin typeface="+mn-ea"/>
                <a:ea typeface="+mn-ea"/>
                <a:cs typeface="+mn-ea"/>
                <a:sym typeface="+mn-lt"/>
              </a:rPr>
              <a:t> </a:t>
            </a:r>
            <a:r>
              <a:rPr lang="en-US" altLang="zh-CN"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rPr>
              <a:t>Implementation</a:t>
            </a:r>
          </a:p>
        </p:txBody>
      </p:sp>
      <p:sp>
        <p:nvSpPr>
          <p:cNvPr id="3" name="文本框 7">
            <a:extLst>
              <a:ext uri="{FF2B5EF4-FFF2-40B4-BE49-F238E27FC236}">
                <a16:creationId xmlns:a16="http://schemas.microsoft.com/office/drawing/2014/main" id="{552C8AFF-D4EB-F5ED-E7C5-D18298BDCE0A}"/>
              </a:ext>
            </a:extLst>
          </p:cNvPr>
          <p:cNvSpPr txBox="1"/>
          <p:nvPr/>
        </p:nvSpPr>
        <p:spPr>
          <a:xfrm>
            <a:off x="1896667" y="3200060"/>
            <a:ext cx="5325665" cy="1684020"/>
          </a:xfrm>
          <a:prstGeom prst="rect">
            <a:avLst/>
          </a:prstGeom>
          <a:solidFill>
            <a:schemeClr val="accent5">
              <a:lumMod val="20000"/>
              <a:lumOff val="80000"/>
            </a:schemeClr>
          </a:solidFill>
          <a:ln>
            <a:solidFill>
              <a:schemeClr val="accent5">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8580" tIns="34290" rIns="68580" bIns="34290">
            <a:spAutoFit/>
          </a:bodyPr>
          <a:lstStyle/>
          <a:p>
            <a:pPr>
              <a:lnSpc>
                <a:spcPct val="150000"/>
              </a:lnSpc>
              <a:defRPr/>
            </a:pPr>
            <a:r>
              <a:rPr lang="en-US" altLang="zh-CN" sz="1400" b="1" dirty="0">
                <a:latin typeface="Times New Roman" panose="02020603050405020304" pitchFamily="18" charset="0"/>
                <a:cs typeface="Times New Roman" panose="02020603050405020304" pitchFamily="18" charset="0"/>
              </a:rPr>
              <a:t>Production province: </a:t>
            </a:r>
            <a:r>
              <a:rPr lang="en-US" altLang="zh-CN" sz="1400" dirty="0">
                <a:latin typeface="Times New Roman" panose="02020603050405020304" pitchFamily="18" charset="0"/>
                <a:cs typeface="Times New Roman" panose="02020603050405020304" pitchFamily="18" charset="0"/>
              </a:rPr>
              <a:t>Jiangsu Yangzhou </a:t>
            </a:r>
            <a:r>
              <a:rPr lang="en-US" altLang="zh-CN" sz="1400" dirty="0" err="1">
                <a:latin typeface="Times New Roman" panose="02020603050405020304" pitchFamily="18" charset="0"/>
                <a:cs typeface="Times New Roman" panose="02020603050405020304" pitchFamily="18" charset="0"/>
              </a:rPr>
              <a:t>Lvyuan</a:t>
            </a:r>
            <a:r>
              <a:rPr lang="en-US" altLang="zh-CN" sz="1400" dirty="0">
                <a:latin typeface="Times New Roman" panose="02020603050405020304" pitchFamily="18" charset="0"/>
                <a:cs typeface="Times New Roman" panose="02020603050405020304" pitchFamily="18" charset="0"/>
              </a:rPr>
              <a:t> Biochemical Co., Ltd</a:t>
            </a:r>
          </a:p>
          <a:p>
            <a:pPr>
              <a:lnSpc>
                <a:spcPct val="150000"/>
              </a:lnSpc>
              <a:defRPr/>
            </a:pPr>
            <a:r>
              <a:rPr lang="en-US" altLang="zh-CN" sz="1400" b="1" dirty="0">
                <a:latin typeface="Times New Roman" panose="02020603050405020304" pitchFamily="18" charset="0"/>
                <a:cs typeface="Times New Roman" panose="02020603050405020304" pitchFamily="18" charset="0"/>
              </a:rPr>
              <a:t>Dosage:</a:t>
            </a:r>
            <a:r>
              <a:rPr lang="en-US" altLang="zh-CN" sz="1400" dirty="0">
                <a:latin typeface="Times New Roman" panose="02020603050405020304" pitchFamily="18" charset="0"/>
                <a:cs typeface="Times New Roman" panose="02020603050405020304" pitchFamily="18" charset="0"/>
              </a:rPr>
              <a:t> 8 ml / m</a:t>
            </a:r>
            <a:r>
              <a:rPr lang="en-US" altLang="zh-CN" sz="1400" baseline="30000" dirty="0"/>
              <a:t>2 </a:t>
            </a:r>
            <a:r>
              <a:rPr lang="en-US" altLang="zh-CN" sz="1400" dirty="0">
                <a:latin typeface="Times New Roman" panose="02020603050405020304" pitchFamily="18" charset="0"/>
                <a:cs typeface="Times New Roman" panose="02020603050405020304" pitchFamily="18" charset="0"/>
              </a:rPr>
              <a:t>(surface of the water)</a:t>
            </a:r>
          </a:p>
          <a:p>
            <a:pPr>
              <a:lnSpc>
                <a:spcPct val="150000"/>
              </a:lnSpc>
              <a:defRPr/>
            </a:pPr>
            <a:r>
              <a:rPr lang="en-US" altLang="zh-CN" sz="1400" b="1" dirty="0">
                <a:latin typeface="Times New Roman" panose="02020603050405020304" pitchFamily="18" charset="0"/>
                <a:cs typeface="Times New Roman" panose="02020603050405020304" pitchFamily="18" charset="0"/>
              </a:rPr>
              <a:t>Specification:</a:t>
            </a:r>
            <a:r>
              <a:rPr lang="en-US" altLang="zh-CN" sz="1400" dirty="0">
                <a:latin typeface="Times New Roman" panose="02020603050405020304" pitchFamily="18" charset="0"/>
                <a:cs typeface="Times New Roman" panose="02020603050405020304" pitchFamily="18" charset="0"/>
              </a:rPr>
              <a:t> SC, 100 ITU mg</a:t>
            </a:r>
          </a:p>
          <a:p>
            <a:pPr>
              <a:lnSpc>
                <a:spcPct val="150000"/>
              </a:lnSpc>
              <a:defRPr/>
            </a:pPr>
            <a:r>
              <a:rPr lang="en-US" altLang="zh-CN" sz="1400" b="1" dirty="0">
                <a:latin typeface="Times New Roman" panose="02020603050405020304" pitchFamily="18" charset="0"/>
                <a:cs typeface="Times New Roman" panose="02020603050405020304" pitchFamily="18" charset="0"/>
              </a:rPr>
              <a:t>Sprayer: </a:t>
            </a:r>
            <a:r>
              <a:rPr lang="en-US" altLang="zh-CN" sz="1400" dirty="0" err="1">
                <a:latin typeface="Times New Roman" panose="02020603050405020304" pitchFamily="18" charset="0"/>
                <a:cs typeface="Times New Roman" panose="02020603050405020304" pitchFamily="18" charset="0"/>
              </a:rPr>
              <a:t>Hsun</a:t>
            </a:r>
            <a:r>
              <a:rPr lang="en-US" altLang="zh-CN" sz="1400" dirty="0">
                <a:latin typeface="Times New Roman" panose="02020603050405020304" pitchFamily="18" charset="0"/>
                <a:cs typeface="Times New Roman" panose="02020603050405020304" pitchFamily="18" charset="0"/>
              </a:rPr>
              <a:t> 1035 BP type (grain diameter less than 50 </a:t>
            </a:r>
            <a:r>
              <a:rPr lang="el-GR" altLang="zh-CN" sz="1400" dirty="0">
                <a:latin typeface="Times New Roman" panose="02020603050405020304" pitchFamily="18" charset="0"/>
                <a:cs typeface="Times New Roman" panose="02020603050405020304" pitchFamily="18" charset="0"/>
              </a:rPr>
              <a:t>μ</a:t>
            </a:r>
            <a:r>
              <a:rPr lang="en-US" altLang="zh-CN" sz="1400" dirty="0">
                <a:latin typeface="Times New Roman" panose="02020603050405020304" pitchFamily="18" charset="0"/>
                <a:cs typeface="Times New Roman" panose="02020603050405020304" pitchFamily="18" charset="0"/>
              </a:rPr>
              <a:t>m</a:t>
            </a:r>
            <a:r>
              <a:rPr lang="zh-CN" altLang="en-US" sz="1400" dirty="0">
                <a:latin typeface="Times New Roman" panose="02020603050405020304" pitchFamily="18" charset="0"/>
                <a:cs typeface="Times New Roman" panose="02020603050405020304" pitchFamily="18" charset="0"/>
              </a:rPr>
              <a:t>）</a:t>
            </a:r>
            <a:endParaRPr lang="en-US" altLang="zh-CN" sz="1400" dirty="0">
              <a:latin typeface="Times New Roman" panose="02020603050405020304" pitchFamily="18" charset="0"/>
              <a:cs typeface="Times New Roman" panose="02020603050405020304" pitchFamily="18" charset="0"/>
            </a:endParaRPr>
          </a:p>
          <a:p>
            <a:pPr>
              <a:lnSpc>
                <a:spcPct val="150000"/>
              </a:lnSpc>
              <a:defRPr/>
            </a:pPr>
            <a:r>
              <a:rPr lang="en-US" altLang="zh-CN" sz="1400" b="1" dirty="0">
                <a:latin typeface="Times New Roman" panose="02020603050405020304" pitchFamily="18" charset="0"/>
                <a:cs typeface="Times New Roman" panose="02020603050405020304" pitchFamily="18" charset="0"/>
              </a:rPr>
              <a:t>Frequency:</a:t>
            </a:r>
            <a:r>
              <a:rPr lang="en-US" altLang="zh-CN" sz="1400" dirty="0">
                <a:latin typeface="Times New Roman" panose="02020603050405020304" pitchFamily="18" charset="0"/>
                <a:cs typeface="Times New Roman" panose="02020603050405020304" pitchFamily="18" charset="0"/>
              </a:rPr>
              <a:t> once every 15 days</a:t>
            </a:r>
          </a:p>
        </p:txBody>
      </p:sp>
      <p:pic>
        <p:nvPicPr>
          <p:cNvPr id="39942" name="图片 3">
            <a:extLst>
              <a:ext uri="{FF2B5EF4-FFF2-40B4-BE49-F238E27FC236}">
                <a16:creationId xmlns:a16="http://schemas.microsoft.com/office/drawing/2014/main" id="{7E37D029-E8FA-A4CC-5FFF-20E8AF4EAF1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22838" y="792163"/>
            <a:ext cx="35433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a:extLst>
              <a:ext uri="{FF2B5EF4-FFF2-40B4-BE49-F238E27FC236}">
                <a16:creationId xmlns:a16="http://schemas.microsoft.com/office/drawing/2014/main" id="{FA6DDF47-1EDA-5FE8-447B-E277237EBE1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1700" y="792163"/>
            <a:ext cx="3511550" cy="205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F5C94DD6-BFA4-4199-A205-B5E39F65769B}"/>
              </a:ext>
            </a:extLst>
          </p:cNvPr>
          <p:cNvSpPr txBox="1">
            <a:spLocks/>
          </p:cNvSpPr>
          <p:nvPr/>
        </p:nvSpPr>
        <p:spPr>
          <a:xfrm>
            <a:off x="285750" y="1766150"/>
            <a:ext cx="5078338" cy="3049191"/>
          </a:xfrm>
          <a:prstGeom prst="rect">
            <a:avLst/>
          </a:prstGeom>
        </p:spPr>
        <p:txBody>
          <a:bodyPr vert="horz" wrap="square" lIns="68580" tIns="34290" rIns="68580" bIns="34290" rtlCol="0" anchor="t">
            <a:normAutofit fontScale="92500" lnSpcReduction="10000"/>
          </a:bodyPr>
          <a:lst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264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776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288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a:lstStyle>
          <a:p>
            <a:pPr fontAlgn="auto">
              <a:lnSpc>
                <a:spcPct val="150000"/>
              </a:lnSpc>
              <a:spcBef>
                <a:spcPts val="450"/>
              </a:spcBef>
              <a:spcAft>
                <a:spcPts val="0"/>
              </a:spcAft>
              <a:buFont typeface="Wingdings" panose="05000000000000000000" pitchFamily="2" charset="2"/>
              <a:buChar char="l"/>
            </a:pPr>
            <a:r>
              <a:rPr lang="en-US" altLang="zh-CN" sz="1500" dirty="0">
                <a:latin typeface="Arial" panose="020B0604020202020204" pitchFamily="34" charset="0"/>
                <a:cs typeface="Arial" panose="020B0604020202020204" pitchFamily="34" charset="0"/>
                <a:sym typeface="+mn-ea"/>
              </a:rPr>
              <a:t>Malaria epidemic was serious in 1950</a:t>
            </a:r>
            <a:r>
              <a:rPr lang="zh-CN" altLang="en-US" sz="1500" dirty="0">
                <a:latin typeface="Arial" panose="020B0604020202020204" pitchFamily="34" charset="0"/>
                <a:cs typeface="Arial" panose="020B0604020202020204" pitchFamily="34" charset="0"/>
                <a:sym typeface="+mn-ea"/>
              </a:rPr>
              <a:t>，</a:t>
            </a:r>
            <a:r>
              <a:rPr lang="en-US" altLang="zh-CN" sz="1500" dirty="0">
                <a:latin typeface="Arial" panose="020B0604020202020204" pitchFamily="34" charset="0"/>
                <a:cs typeface="Arial" panose="020B0604020202020204" pitchFamily="34" charset="0"/>
                <a:sym typeface="+mn-ea"/>
              </a:rPr>
              <a:t>accounting for &gt;70% of total number of counties in China</a:t>
            </a:r>
            <a:r>
              <a:rPr lang="zh-CN" altLang="en-US" sz="1500" dirty="0">
                <a:latin typeface="Arial" panose="020B0604020202020204" pitchFamily="34" charset="0"/>
                <a:cs typeface="Arial" panose="020B0604020202020204" pitchFamily="34" charset="0"/>
                <a:sym typeface="+mn-ea"/>
              </a:rPr>
              <a:t>；</a:t>
            </a:r>
            <a:r>
              <a:rPr lang="en-US" altLang="zh-CN" sz="1500" dirty="0">
                <a:latin typeface="Arial" panose="020B0604020202020204" pitchFamily="34" charset="0"/>
                <a:cs typeface="Arial" panose="020B0604020202020204" pitchFamily="34" charset="0"/>
                <a:sym typeface="+mn-ea"/>
              </a:rPr>
              <a:t>Two country-wide epidemic peak occurred in 1960</a:t>
            </a:r>
            <a:r>
              <a:rPr lang="zh-CN" altLang="en-US" sz="1500" dirty="0">
                <a:latin typeface="Arial" panose="020B0604020202020204" pitchFamily="34" charset="0"/>
                <a:cs typeface="Arial" panose="020B0604020202020204" pitchFamily="34" charset="0"/>
                <a:sym typeface="+mn-ea"/>
              </a:rPr>
              <a:t> </a:t>
            </a:r>
            <a:r>
              <a:rPr lang="en-US" altLang="zh-CN" sz="1500" dirty="0">
                <a:latin typeface="Arial" panose="020B0604020202020204" pitchFamily="34" charset="0"/>
                <a:cs typeface="Arial" panose="020B0604020202020204" pitchFamily="34" charset="0"/>
                <a:sym typeface="+mn-ea"/>
              </a:rPr>
              <a:t>and 1970</a:t>
            </a:r>
            <a:r>
              <a:rPr lang="zh-CN" altLang="en-US" sz="1500" dirty="0">
                <a:latin typeface="Arial" panose="020B0604020202020204" pitchFamily="34" charset="0"/>
                <a:cs typeface="Arial" panose="020B0604020202020204" pitchFamily="34" charset="0"/>
                <a:sym typeface="+mn-ea"/>
              </a:rPr>
              <a:t>；</a:t>
            </a:r>
            <a:endParaRPr lang="en-US" altLang="zh-CN" sz="1500" dirty="0">
              <a:latin typeface="Arial" panose="020B0604020202020204" pitchFamily="34" charset="0"/>
              <a:cs typeface="Arial" panose="020B0604020202020204" pitchFamily="34" charset="0"/>
              <a:sym typeface="+mn-ea"/>
            </a:endParaRPr>
          </a:p>
          <a:p>
            <a:pPr fontAlgn="auto">
              <a:lnSpc>
                <a:spcPct val="150000"/>
              </a:lnSpc>
              <a:spcBef>
                <a:spcPts val="450"/>
              </a:spcBef>
              <a:spcAft>
                <a:spcPts val="0"/>
              </a:spcAft>
              <a:buFont typeface="Wingdings" panose="05000000000000000000" pitchFamily="2" charset="2"/>
              <a:buChar char="l"/>
            </a:pPr>
            <a:r>
              <a:rPr lang="en-US" altLang="zh-CN" sz="1500" dirty="0">
                <a:latin typeface="Arial" panose="020B0604020202020204" pitchFamily="34" charset="0"/>
                <a:cs typeface="Arial" panose="020B0604020202020204" pitchFamily="34" charset="0"/>
                <a:sym typeface="+mn-ea"/>
              </a:rPr>
              <a:t>The total number of epidemic counties was 2858 in the country</a:t>
            </a:r>
          </a:p>
          <a:p>
            <a:pPr fontAlgn="auto">
              <a:lnSpc>
                <a:spcPct val="150000"/>
              </a:lnSpc>
              <a:spcBef>
                <a:spcPts val="450"/>
              </a:spcBef>
              <a:spcAft>
                <a:spcPts val="0"/>
              </a:spcAft>
              <a:buFont typeface="Wingdings" panose="05000000000000000000" pitchFamily="2" charset="2"/>
              <a:buChar char="l"/>
            </a:pPr>
            <a:endParaRPr lang="zh-CN" altLang="en-US" sz="1500" dirty="0">
              <a:latin typeface="Arial" panose="020B0604020202020204" pitchFamily="34" charset="0"/>
              <a:cs typeface="Arial" panose="020B0604020202020204" pitchFamily="34" charset="0"/>
              <a:sym typeface="+mn-ea"/>
            </a:endParaRPr>
          </a:p>
          <a:p>
            <a:pPr fontAlgn="auto">
              <a:lnSpc>
                <a:spcPct val="150000"/>
              </a:lnSpc>
              <a:spcBef>
                <a:spcPts val="450"/>
              </a:spcBef>
              <a:spcAft>
                <a:spcPts val="0"/>
              </a:spcAft>
              <a:buFont typeface="Wingdings" panose="05000000000000000000" pitchFamily="2" charset="2"/>
              <a:buChar char="l"/>
            </a:pPr>
            <a:r>
              <a:rPr lang="en-US" altLang="zh-CN" sz="1500" dirty="0">
                <a:latin typeface="Arial" panose="020B0604020202020204" pitchFamily="34" charset="0"/>
                <a:cs typeface="Arial" panose="020B0604020202020204" pitchFamily="34" charset="0"/>
                <a:sym typeface="+mn-ea"/>
              </a:rPr>
              <a:t>The last case infected with P. falciparum in 2015</a:t>
            </a:r>
            <a:r>
              <a:rPr lang="zh-CN" altLang="en-US" sz="1500" dirty="0">
                <a:latin typeface="Arial" panose="020B0604020202020204" pitchFamily="34" charset="0"/>
                <a:cs typeface="Arial" panose="020B0604020202020204" pitchFamily="34" charset="0"/>
                <a:sym typeface="+mn-ea"/>
              </a:rPr>
              <a:t>；</a:t>
            </a:r>
            <a:r>
              <a:rPr lang="en-US" altLang="zh-CN" sz="1500" dirty="0">
                <a:latin typeface="Arial" panose="020B0604020202020204" pitchFamily="34" charset="0"/>
                <a:cs typeface="Arial" panose="020B0604020202020204" pitchFamily="34" charset="0"/>
                <a:sym typeface="+mn-ea"/>
              </a:rPr>
              <a:t>The last case infected with P. vivax in 2016.</a:t>
            </a:r>
          </a:p>
          <a:p>
            <a:pPr fontAlgn="auto">
              <a:lnSpc>
                <a:spcPct val="150000"/>
              </a:lnSpc>
              <a:spcBef>
                <a:spcPts val="450"/>
              </a:spcBef>
              <a:spcAft>
                <a:spcPts val="0"/>
              </a:spcAft>
              <a:buFont typeface="Wingdings" panose="05000000000000000000" pitchFamily="2" charset="2"/>
              <a:buChar char="l"/>
            </a:pPr>
            <a:r>
              <a:rPr lang="en-US" altLang="zh-CN" sz="1500" dirty="0">
                <a:latin typeface="Arial" panose="020B0604020202020204" pitchFamily="34" charset="0"/>
                <a:cs typeface="Arial" panose="020B0604020202020204" pitchFamily="34" charset="0"/>
                <a:sym typeface="+mn-ea"/>
              </a:rPr>
              <a:t>Zero indigenous malaria case recorded since 2017</a:t>
            </a:r>
            <a:endParaRPr lang="zh-CN" altLang="en-US" sz="1800" b="1" dirty="0">
              <a:latin typeface="Arial" panose="020B0604020202020204" pitchFamily="34" charset="0"/>
              <a:ea typeface="微软雅黑" panose="020B0503020204020204" charset="-122"/>
              <a:cs typeface="Arial" panose="020B0604020202020204" pitchFamily="34" charset="0"/>
              <a:sym typeface="+mn-ea"/>
            </a:endParaRPr>
          </a:p>
        </p:txBody>
      </p:sp>
      <p:sp>
        <p:nvSpPr>
          <p:cNvPr id="5" name="灯片编号占位符 3">
            <a:extLst>
              <a:ext uri="{FF2B5EF4-FFF2-40B4-BE49-F238E27FC236}">
                <a16:creationId xmlns:a16="http://schemas.microsoft.com/office/drawing/2014/main" id="{AB9161DE-2F00-40A2-BCD8-DD0ADF0716C1}"/>
              </a:ext>
            </a:extLst>
          </p:cNvPr>
          <p:cNvSpPr txBox="1">
            <a:spLocks noGrp="1"/>
          </p:cNvSpPr>
          <p:nvPr/>
        </p:nvSpPr>
        <p:spPr>
          <a:xfrm>
            <a:off x="6057900" y="4767263"/>
            <a:ext cx="1600200" cy="273844"/>
          </a:xfrm>
          <a:prstGeom prst="rect">
            <a:avLst/>
          </a:prstGeom>
          <a:noFill/>
        </p:spPr>
        <p:txBody>
          <a:bodyPr anchor="ctr"/>
          <a:lstStyle/>
          <a:p>
            <a:pPr algn="r" defTabSz="685800" eaLnBrk="0" hangingPunct="0">
              <a:defRPr/>
            </a:pPr>
            <a:fld id="{9A0DB2DC-4C9A-4742-B13C-FB6460FD3503}" type="slidenum">
              <a:rPr lang="zh-CN" altLang="en-US" sz="900" dirty="0">
                <a:solidFill>
                  <a:srgbClr val="898989"/>
                </a:solidFill>
              </a:rPr>
              <a:pPr algn="r" defTabSz="685800" eaLnBrk="0" hangingPunct="0">
                <a:defRPr/>
              </a:pPr>
              <a:t>5</a:t>
            </a:fld>
            <a:endParaRPr lang="zh-CN" altLang="en-US" sz="900" dirty="0">
              <a:solidFill>
                <a:srgbClr val="898989"/>
              </a:solidFill>
            </a:endParaRPr>
          </a:p>
        </p:txBody>
      </p:sp>
      <p:pic>
        <p:nvPicPr>
          <p:cNvPr id="6" name="图片 5">
            <a:extLst>
              <a:ext uri="{FF2B5EF4-FFF2-40B4-BE49-F238E27FC236}">
                <a16:creationId xmlns:a16="http://schemas.microsoft.com/office/drawing/2014/main" id="{7937D86D-9673-4835-842B-C3D99CFCE8BE}"/>
              </a:ext>
            </a:extLst>
          </p:cNvPr>
          <p:cNvPicPr>
            <a:picLocks noChangeAspect="1"/>
          </p:cNvPicPr>
          <p:nvPr/>
        </p:nvPicPr>
        <p:blipFill>
          <a:blip r:embed="rId2"/>
          <a:stretch>
            <a:fillRect/>
          </a:stretch>
        </p:blipFill>
        <p:spPr>
          <a:xfrm>
            <a:off x="5449504" y="1405891"/>
            <a:ext cx="3694496" cy="2935478"/>
          </a:xfrm>
          <a:prstGeom prst="rect">
            <a:avLst/>
          </a:prstGeom>
        </p:spPr>
      </p:pic>
      <p:sp>
        <p:nvSpPr>
          <p:cNvPr id="7" name="矩形 6">
            <a:extLst>
              <a:ext uri="{FF2B5EF4-FFF2-40B4-BE49-F238E27FC236}">
                <a16:creationId xmlns:a16="http://schemas.microsoft.com/office/drawing/2014/main" id="{235E35C4-B7D0-48C6-8E5B-10DA2A483B27}"/>
              </a:ext>
            </a:extLst>
          </p:cNvPr>
          <p:cNvSpPr/>
          <p:nvPr/>
        </p:nvSpPr>
        <p:spPr>
          <a:xfrm>
            <a:off x="5785620" y="4254234"/>
            <a:ext cx="2762295" cy="30008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350" b="1" dirty="0">
                <a:latin typeface="TimesNewRomanPS-BoldMT"/>
              </a:rPr>
              <a:t>Malaria epidemic status since 1950</a:t>
            </a:r>
            <a:endParaRPr lang="zh-CN" altLang="en-US" sz="1350" b="1" dirty="0"/>
          </a:p>
        </p:txBody>
      </p:sp>
      <p:sp>
        <p:nvSpPr>
          <p:cNvPr id="8" name="内容占位符 2">
            <a:extLst>
              <a:ext uri="{FF2B5EF4-FFF2-40B4-BE49-F238E27FC236}">
                <a16:creationId xmlns:a16="http://schemas.microsoft.com/office/drawing/2014/main" id="{E9D2F1C9-D5AE-4F8C-8BA8-93738A5B8EBC}"/>
              </a:ext>
            </a:extLst>
          </p:cNvPr>
          <p:cNvSpPr txBox="1">
            <a:spLocks/>
          </p:cNvSpPr>
          <p:nvPr/>
        </p:nvSpPr>
        <p:spPr>
          <a:xfrm>
            <a:off x="57797" y="943786"/>
            <a:ext cx="6172200" cy="510251"/>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28625" indent="-428625">
              <a:lnSpc>
                <a:spcPct val="150000"/>
              </a:lnSpc>
              <a:spcBef>
                <a:spcPts val="450"/>
              </a:spcBef>
              <a:buFont typeface="Wingdings" panose="05000000000000000000" pitchFamily="2" charset="2"/>
              <a:buChar char="Ø"/>
            </a:pPr>
            <a:r>
              <a:rPr lang="en-US" altLang="zh-CN" sz="2700" b="1" dirty="0">
                <a:latin typeface="Times New Roman" panose="02020603050405020304" pitchFamily="18" charset="0"/>
                <a:ea typeface="黑体" panose="02010609060101010101" pitchFamily="49" charset="-122"/>
                <a:sym typeface="+mn-ea"/>
              </a:rPr>
              <a:t>Malaria epidemic in China</a:t>
            </a:r>
            <a:endParaRPr lang="zh-CN" altLang="en-US" sz="2700" b="1" dirty="0">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1665264847"/>
      </p:ext>
    </p:extLst>
  </p:cSld>
  <p:clrMapOvr>
    <a:masterClrMapping/>
  </p:clrMapOvr>
  <p:transition>
    <p:pull dir="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7976F-A80A-FE26-A408-F5BF2D4330FA}"/>
              </a:ext>
            </a:extLst>
          </p:cNvPr>
          <p:cNvSpPr txBox="1"/>
          <p:nvPr/>
        </p:nvSpPr>
        <p:spPr>
          <a:xfrm>
            <a:off x="742950" y="277813"/>
            <a:ext cx="5495925" cy="349250"/>
          </a:xfrm>
          <a:prstGeom prst="rect">
            <a:avLst/>
          </a:prstGeom>
        </p:spPr>
        <p:txBody>
          <a:bodyPr anchor="ctr"/>
          <a:lstStyle/>
          <a:p>
            <a:pPr defTabSz="685800" eaLnBrk="1" fontAlgn="auto" hangingPunct="1">
              <a:lnSpc>
                <a:spcPct val="90000"/>
              </a:lnSpc>
              <a:spcAft>
                <a:spcPts val="0"/>
              </a:spcAft>
              <a:defRPr/>
            </a:pPr>
            <a:r>
              <a:rPr lang="zh-CN" altLang="en-US" sz="2100" b="1">
                <a:solidFill>
                  <a:schemeClr val="bg2">
                    <a:lumMod val="25000"/>
                  </a:schemeClr>
                </a:solidFill>
                <a:latin typeface="+mn-ea"/>
                <a:ea typeface="+mn-ea"/>
                <a:cs typeface="+mn-ea"/>
                <a:sym typeface="+mn-lt"/>
              </a:rPr>
              <a:t> </a:t>
            </a:r>
            <a:r>
              <a:rPr lang="en-US" altLang="zh-CN" sz="2100" b="1">
                <a:solidFill>
                  <a:schemeClr val="bg2">
                    <a:lumMod val="25000"/>
                  </a:schemeClr>
                </a:solidFill>
                <a:latin typeface="Times New Roman" panose="02020603050405020304" pitchFamily="18" charset="0"/>
                <a:ea typeface="+mn-ea"/>
                <a:cs typeface="Times New Roman" panose="02020603050405020304" pitchFamily="18" charset="0"/>
                <a:sym typeface="+mn-lt"/>
              </a:rPr>
              <a:t>Implementation</a:t>
            </a:r>
            <a:endParaRPr lang="zh-CN" altLang="en-US" sz="2100" b="1" dirty="0">
              <a:solidFill>
                <a:srgbClr val="00B050"/>
              </a:solidFill>
              <a:latin typeface="Times New Roman" panose="02020603050405020304" pitchFamily="18" charset="0"/>
              <a:ea typeface="+mn-ea"/>
              <a:cs typeface="Times New Roman" panose="02020603050405020304" pitchFamily="18" charset="0"/>
              <a:sym typeface="+mn-lt"/>
            </a:endParaRPr>
          </a:p>
        </p:txBody>
      </p:sp>
      <p:sp>
        <p:nvSpPr>
          <p:cNvPr id="3" name="矩形 2">
            <a:extLst>
              <a:ext uri="{FF2B5EF4-FFF2-40B4-BE49-F238E27FC236}">
                <a16:creationId xmlns:a16="http://schemas.microsoft.com/office/drawing/2014/main" id="{E87B5D65-EB44-AFD1-110C-3A0D0E869F5F}"/>
              </a:ext>
            </a:extLst>
          </p:cNvPr>
          <p:cNvSpPr/>
          <p:nvPr/>
        </p:nvSpPr>
        <p:spPr>
          <a:xfrm>
            <a:off x="692150" y="3968750"/>
            <a:ext cx="7772400" cy="762000"/>
          </a:xfrm>
          <a:prstGeom prst="rect">
            <a:avLst/>
          </a:prstGeom>
        </p:spPr>
        <p:txBody>
          <a:bodyPr lIns="68580" tIns="34290" rIns="68580" bIns="34290">
            <a:spAutoFit/>
          </a:bodyPr>
          <a:lstStyle/>
          <a:p>
            <a:pPr marL="257175">
              <a:lnSpc>
                <a:spcPct val="150000"/>
              </a:lnSpc>
              <a:buClr>
                <a:schemeClr val="accent1">
                  <a:lumMod val="75000"/>
                </a:schemeClr>
              </a:buClr>
              <a:defRPr/>
            </a:pPr>
            <a:r>
              <a:rPr lang="en-US" altLang="zh-CN" sz="1500" dirty="0">
                <a:latin typeface="Times New Roman" panose="02020603050405020304" pitchFamily="18" charset="0"/>
                <a:cs typeface="Times New Roman" panose="02020603050405020304" pitchFamily="18" charset="0"/>
              </a:rPr>
              <a:t>20 </a:t>
            </a:r>
            <a:r>
              <a:rPr lang="en-US" altLang="zh-CN" sz="1500" baseline="30000" dirty="0" err="1">
                <a:latin typeface="Times New Roman" panose="02020603050405020304" pitchFamily="18" charset="0"/>
                <a:cs typeface="Times New Roman" panose="02020603050405020304" pitchFamily="18" charset="0"/>
              </a:rPr>
              <a:t>th</a:t>
            </a:r>
            <a:r>
              <a:rPr lang="en-US" altLang="zh-CN" sz="1500" baseline="300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Aug. – 31</a:t>
            </a:r>
            <a:r>
              <a:rPr lang="en-US" altLang="zh-CN" sz="1500" baseline="30000" dirty="0">
                <a:latin typeface="Times New Roman" panose="02020603050405020304" pitchFamily="18" charset="0"/>
                <a:cs typeface="Times New Roman" panose="02020603050405020304" pitchFamily="18" charset="0"/>
              </a:rPr>
              <a:t>st </a:t>
            </a:r>
            <a:r>
              <a:rPr lang="en-US" altLang="zh-CN" sz="1500" dirty="0">
                <a:latin typeface="Times New Roman" panose="02020603050405020304" pitchFamily="18" charset="0"/>
                <a:cs typeface="Times New Roman" panose="02020603050405020304" pitchFamily="18" charset="0"/>
              </a:rPr>
              <a:t>Oct. 2006 </a:t>
            </a:r>
          </a:p>
          <a:p>
            <a:pPr marL="257175">
              <a:lnSpc>
                <a:spcPct val="150000"/>
              </a:lnSpc>
              <a:buClr>
                <a:schemeClr val="accent1">
                  <a:lumMod val="75000"/>
                </a:schemeClr>
              </a:buClr>
              <a:defRPr/>
            </a:pPr>
            <a:r>
              <a:rPr lang="en-US" altLang="zh-CN" sz="1500" dirty="0">
                <a:latin typeface="Times New Roman" panose="02020603050405020304" pitchFamily="18" charset="0"/>
                <a:cs typeface="Times New Roman" panose="02020603050405020304" pitchFamily="18" charset="0"/>
              </a:rPr>
              <a:t>31 administrative villages  were selected to carry out biological mosquito control measures. </a:t>
            </a:r>
          </a:p>
        </p:txBody>
      </p:sp>
      <p:pic>
        <p:nvPicPr>
          <p:cNvPr id="40964" name="图片 3">
            <a:extLst>
              <a:ext uri="{FF2B5EF4-FFF2-40B4-BE49-F238E27FC236}">
                <a16:creationId xmlns:a16="http://schemas.microsoft.com/office/drawing/2014/main" id="{96B31BB5-F6CE-D81C-4466-FCD540B2AA4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38650" y="769938"/>
            <a:ext cx="3376613"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图片 4">
            <a:extLst>
              <a:ext uri="{FF2B5EF4-FFF2-40B4-BE49-F238E27FC236}">
                <a16:creationId xmlns:a16="http://schemas.microsoft.com/office/drawing/2014/main" id="{10208A0A-2038-6E87-DF5C-32A00891CBC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839"/>
          <a:stretch>
            <a:fillRect/>
          </a:stretch>
        </p:blipFill>
        <p:spPr bwMode="auto">
          <a:xfrm>
            <a:off x="865188" y="742950"/>
            <a:ext cx="3473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文本框 7">
            <a:extLst>
              <a:ext uri="{FF2B5EF4-FFF2-40B4-BE49-F238E27FC236}">
                <a16:creationId xmlns:a16="http://schemas.microsoft.com/office/drawing/2014/main" id="{BAEB8420-389E-BA98-DD9E-A8944C6D53F7}"/>
              </a:ext>
            </a:extLst>
          </p:cNvPr>
          <p:cNvSpPr txBox="1">
            <a:spLocks noChangeArrowheads="1"/>
          </p:cNvSpPr>
          <p:nvPr/>
        </p:nvSpPr>
        <p:spPr bwMode="auto">
          <a:xfrm>
            <a:off x="1187450" y="4038600"/>
            <a:ext cx="36576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Tx/>
              <a:buNone/>
            </a:pPr>
            <a:r>
              <a:rPr lang="en-US" altLang="zh-CN" sz="1200">
                <a:latin typeface="Times New Roman" panose="02020603050405020304" pitchFamily="18" charset="0"/>
                <a:ea typeface="宋体" panose="02010600030101010101" pitchFamily="2" charset="-122"/>
                <a:cs typeface="Times New Roman" panose="02020603050405020304" pitchFamily="18" charset="0"/>
              </a:rPr>
              <a:t>The larval density of </a:t>
            </a:r>
            <a:r>
              <a:rPr lang="en-US" altLang="zh-CN" sz="1200" i="1">
                <a:latin typeface="Times New Roman" panose="02020603050405020304" pitchFamily="18" charset="0"/>
                <a:ea typeface="宋体" panose="02010600030101010101" pitchFamily="2" charset="-122"/>
                <a:cs typeface="Times New Roman" panose="02020603050405020304" pitchFamily="18" charset="0"/>
              </a:rPr>
              <a:t>An. sinensis </a:t>
            </a:r>
            <a:r>
              <a:rPr lang="en-US" altLang="zh-CN" sz="1200">
                <a:latin typeface="Times New Roman" panose="02020603050405020304" pitchFamily="18" charset="0"/>
                <a:ea typeface="宋体" panose="02010600030101010101" pitchFamily="2" charset="-122"/>
                <a:cs typeface="Times New Roman" panose="02020603050405020304" pitchFamily="18" charset="0"/>
              </a:rPr>
              <a:t>decreased by 76.2% and 75.6% after the first and third spraying, and decreased by 100% after the fourth spraying.</a:t>
            </a:r>
            <a:endParaRPr lang="zh-CN" altLang="en-US" sz="12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标题 1">
            <a:extLst>
              <a:ext uri="{FF2B5EF4-FFF2-40B4-BE49-F238E27FC236}">
                <a16:creationId xmlns:a16="http://schemas.microsoft.com/office/drawing/2014/main" id="{A7E262F8-71BE-3968-8E46-4A6F384F57ED}"/>
              </a:ext>
            </a:extLst>
          </p:cNvPr>
          <p:cNvSpPr txBox="1"/>
          <p:nvPr/>
        </p:nvSpPr>
        <p:spPr>
          <a:xfrm>
            <a:off x="3131840" y="488156"/>
            <a:ext cx="3829050" cy="349250"/>
          </a:xfrm>
          <a:prstGeom prst="rect">
            <a:avLst/>
          </a:prstGeom>
        </p:spPr>
        <p:txBody>
          <a:bodyPr anchor="ctr"/>
          <a:lstStyle/>
          <a:p>
            <a:pPr defTabSz="685800" eaLnBrk="1" fontAlgn="auto" hangingPunct="1">
              <a:lnSpc>
                <a:spcPct val="90000"/>
              </a:lnSpc>
              <a:spcAft>
                <a:spcPts val="0"/>
              </a:spcAft>
              <a:defRPr/>
            </a:pPr>
            <a:r>
              <a:rPr lang="en-US" altLang="zh-CN" sz="2100" b="1" dirty="0">
                <a:solidFill>
                  <a:schemeClr val="bg2">
                    <a:lumMod val="25000"/>
                  </a:schemeClr>
                </a:solidFill>
                <a:latin typeface="Times New Roman" panose="02020603050405020304" pitchFamily="18" charset="0"/>
                <a:ea typeface="+mj-ea"/>
                <a:cs typeface="Times New Roman" panose="02020603050405020304" pitchFamily="18" charset="0"/>
                <a:sym typeface="+mn-lt"/>
              </a:rPr>
              <a:t>Implementation effect</a:t>
            </a:r>
            <a:endParaRPr lang="zh-CN" altLang="en-US" sz="2100" b="1" dirty="0">
              <a:solidFill>
                <a:schemeClr val="bg2">
                  <a:lumMod val="25000"/>
                </a:schemeClr>
              </a:solidFill>
              <a:latin typeface="Times New Roman" panose="02020603050405020304" pitchFamily="18" charset="0"/>
              <a:ea typeface="+mn-ea"/>
              <a:cs typeface="Times New Roman" panose="02020603050405020304" pitchFamily="18" charset="0"/>
              <a:sym typeface="+mn-lt"/>
            </a:endParaRPr>
          </a:p>
        </p:txBody>
      </p:sp>
      <p:sp>
        <p:nvSpPr>
          <p:cNvPr id="41988" name="矩形 5">
            <a:extLst>
              <a:ext uri="{FF2B5EF4-FFF2-40B4-BE49-F238E27FC236}">
                <a16:creationId xmlns:a16="http://schemas.microsoft.com/office/drawing/2014/main" id="{25D388BB-BBA3-C309-DA58-DC1788CCBD85}"/>
              </a:ext>
            </a:extLst>
          </p:cNvPr>
          <p:cNvSpPr>
            <a:spLocks noChangeArrowheads="1"/>
          </p:cNvSpPr>
          <p:nvPr/>
        </p:nvSpPr>
        <p:spPr bwMode="auto">
          <a:xfrm>
            <a:off x="1059944" y="968375"/>
            <a:ext cx="37387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Effect of </a:t>
            </a:r>
            <a:r>
              <a:rPr lang="en-US" altLang="zh-CN" sz="1400" b="1" i="1" dirty="0">
                <a:latin typeface="Times New Roman" panose="02020603050405020304" pitchFamily="18" charset="0"/>
                <a:ea typeface="宋体" panose="02010600030101010101" pitchFamily="2" charset="-122"/>
                <a:cs typeface="Times New Roman" panose="02020603050405020304" pitchFamily="18" charset="0"/>
              </a:rPr>
              <a:t>Bacillus </a:t>
            </a:r>
            <a:r>
              <a:rPr lang="en-US" altLang="zh-CN" sz="1400" b="1" i="1" dirty="0" err="1">
                <a:latin typeface="Times New Roman" panose="02020603050405020304" pitchFamily="18" charset="0"/>
                <a:ea typeface="宋体" panose="02010600030101010101" pitchFamily="2" charset="-122"/>
                <a:cs typeface="Times New Roman" panose="02020603050405020304" pitchFamily="18" charset="0"/>
              </a:rPr>
              <a:t>sphaericus</a:t>
            </a:r>
            <a:r>
              <a:rPr lang="en-US" altLang="zh-CN" sz="1400" b="1" i="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on the density of </a:t>
            </a:r>
            <a:r>
              <a:rPr lang="en-US" altLang="zh-CN" sz="1400" b="1" i="1" dirty="0">
                <a:latin typeface="Times New Roman" panose="02020603050405020304" pitchFamily="18" charset="0"/>
                <a:ea typeface="宋体" panose="02010600030101010101" pitchFamily="2" charset="-122"/>
                <a:cs typeface="Times New Roman" panose="02020603050405020304" pitchFamily="18" charset="0"/>
              </a:rPr>
              <a:t>An. sinensis</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larvae</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3" name="图表 2">
            <a:extLst>
              <a:ext uri="{FF2B5EF4-FFF2-40B4-BE49-F238E27FC236}">
                <a16:creationId xmlns:a16="http://schemas.microsoft.com/office/drawing/2014/main" id="{644B24CA-8B52-348A-E91F-1911924EEBD1}"/>
              </a:ext>
            </a:extLst>
          </p:cNvPr>
          <p:cNvGraphicFramePr/>
          <p:nvPr/>
        </p:nvGraphicFramePr>
        <p:xfrm>
          <a:off x="553790" y="1358969"/>
          <a:ext cx="4290814" cy="33566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图表 1">
            <a:extLst>
              <a:ext uri="{FF2B5EF4-FFF2-40B4-BE49-F238E27FC236}">
                <a16:creationId xmlns:a16="http://schemas.microsoft.com/office/drawing/2014/main" id="{4003732D-6DD7-F6F7-EBD2-ED2448D015A5}"/>
              </a:ext>
            </a:extLst>
          </p:cNvPr>
          <p:cNvGraphicFramePr/>
          <p:nvPr/>
        </p:nvGraphicFramePr>
        <p:xfrm>
          <a:off x="5292080" y="1323994"/>
          <a:ext cx="3969256" cy="3166745"/>
        </p:xfrm>
        <a:graphic>
          <a:graphicData uri="http://schemas.openxmlformats.org/drawingml/2006/chart">
            <c:chart xmlns:c="http://schemas.openxmlformats.org/drawingml/2006/chart" xmlns:r="http://schemas.openxmlformats.org/officeDocument/2006/relationships" r:id="rId3"/>
          </a:graphicData>
        </a:graphic>
      </p:graphicFrame>
      <p:sp>
        <p:nvSpPr>
          <p:cNvPr id="41991" name="文本框 6">
            <a:extLst>
              <a:ext uri="{FF2B5EF4-FFF2-40B4-BE49-F238E27FC236}">
                <a16:creationId xmlns:a16="http://schemas.microsoft.com/office/drawing/2014/main" id="{737B812F-2F73-3BE5-52FD-BF4621F8446D}"/>
              </a:ext>
            </a:extLst>
          </p:cNvPr>
          <p:cNvSpPr txBox="1">
            <a:spLocks noChangeArrowheads="1"/>
          </p:cNvSpPr>
          <p:nvPr/>
        </p:nvSpPr>
        <p:spPr bwMode="auto">
          <a:xfrm>
            <a:off x="5216525" y="4027488"/>
            <a:ext cx="37115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150000"/>
              </a:lnSpc>
              <a:spcBef>
                <a:spcPct val="0"/>
              </a:spcBef>
              <a:buClrTx/>
              <a:buFontTx/>
              <a:buNone/>
            </a:pPr>
            <a:r>
              <a:rPr lang="en-US" altLang="zh-CN" sz="1200">
                <a:latin typeface="Times New Roman" panose="02020603050405020304" pitchFamily="18" charset="0"/>
                <a:ea typeface="宋体" panose="02010600030101010101" pitchFamily="2" charset="-122"/>
                <a:cs typeface="Times New Roman" panose="02020603050405020304" pitchFamily="18" charset="0"/>
              </a:rPr>
              <a:t>The adult mosquito density of </a:t>
            </a:r>
            <a:r>
              <a:rPr lang="en-US" altLang="zh-CN" sz="1200" i="1">
                <a:latin typeface="Times New Roman" panose="02020603050405020304" pitchFamily="18" charset="0"/>
                <a:ea typeface="宋体" panose="02010600030101010101" pitchFamily="2" charset="-122"/>
                <a:cs typeface="Times New Roman" panose="02020603050405020304" pitchFamily="18" charset="0"/>
              </a:rPr>
              <a:t>An. sinensis</a:t>
            </a:r>
            <a:r>
              <a:rPr lang="en-US" altLang="zh-CN" sz="1200">
                <a:latin typeface="Times New Roman" panose="02020603050405020304" pitchFamily="18" charset="0"/>
                <a:ea typeface="宋体" panose="02010600030101010101" pitchFamily="2" charset="-122"/>
                <a:cs typeface="Times New Roman" panose="02020603050405020304" pitchFamily="18" charset="0"/>
              </a:rPr>
              <a:t> decreased by 63.6% and 50% after the first and third spraying, and decreased to 0 after the fourth spraying.</a:t>
            </a:r>
          </a:p>
        </p:txBody>
      </p:sp>
      <p:sp>
        <p:nvSpPr>
          <p:cNvPr id="41992" name="文本框 99">
            <a:extLst>
              <a:ext uri="{FF2B5EF4-FFF2-40B4-BE49-F238E27FC236}">
                <a16:creationId xmlns:a16="http://schemas.microsoft.com/office/drawing/2014/main" id="{3FFC7F70-71EC-73E8-E164-3CFA254FFCA0}"/>
              </a:ext>
            </a:extLst>
          </p:cNvPr>
          <p:cNvSpPr txBox="1">
            <a:spLocks noChangeArrowheads="1"/>
          </p:cNvSpPr>
          <p:nvPr/>
        </p:nvSpPr>
        <p:spPr bwMode="auto">
          <a:xfrm>
            <a:off x="5436096" y="1062056"/>
            <a:ext cx="263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gn="ctr">
              <a:spcBef>
                <a:spcPct val="0"/>
              </a:spcBef>
              <a:buClrTx/>
              <a:buFontTx/>
              <a:buNone/>
            </a:pPr>
            <a:r>
              <a:rPr lang="en-US" altLang="zh-CN" sz="1400" b="1" dirty="0">
                <a:latin typeface="Calibri" panose="020F0502020204030204" pitchFamily="34" charset="0"/>
                <a:ea typeface="宋体" panose="02010600030101010101" pitchFamily="2" charset="-122"/>
              </a:rPr>
              <a:t>Effect of </a:t>
            </a:r>
            <a:r>
              <a:rPr lang="en-US" altLang="zh-CN" sz="1400" b="1" i="1" dirty="0">
                <a:latin typeface="Calibri" panose="020F0502020204030204" pitchFamily="34" charset="0"/>
                <a:ea typeface="宋体" panose="02010600030101010101" pitchFamily="2" charset="-122"/>
              </a:rPr>
              <a:t>Bacillus </a:t>
            </a:r>
            <a:r>
              <a:rPr lang="en-US" altLang="zh-CN" sz="1400" b="1" i="1" dirty="0" err="1">
                <a:latin typeface="Calibri" panose="020F0502020204030204" pitchFamily="34" charset="0"/>
                <a:ea typeface="宋体" panose="02010600030101010101" pitchFamily="2" charset="-122"/>
              </a:rPr>
              <a:t>sphaericus</a:t>
            </a:r>
            <a:r>
              <a:rPr lang="en-US" altLang="zh-CN" sz="1400" b="1" i="1" dirty="0">
                <a:latin typeface="Calibri" panose="020F0502020204030204" pitchFamily="34" charset="0"/>
                <a:ea typeface="宋体" panose="02010600030101010101" pitchFamily="2" charset="-122"/>
              </a:rPr>
              <a:t> </a:t>
            </a:r>
            <a:r>
              <a:rPr lang="en-US" altLang="zh-CN" sz="1400" b="1" dirty="0">
                <a:latin typeface="Calibri" panose="020F0502020204030204" pitchFamily="34" charset="0"/>
                <a:ea typeface="宋体" panose="02010600030101010101" pitchFamily="2" charset="-122"/>
              </a:rPr>
              <a:t>on </a:t>
            </a:r>
            <a:r>
              <a:rPr lang="en-US" altLang="zh-CN" sz="1400" b="1" dirty="0">
                <a:latin typeface="Calibri" panose="020F0502020204030204" pitchFamily="34" charset="0"/>
                <a:ea typeface="宋体" panose="02010600030101010101" pitchFamily="2" charset="-122"/>
                <a:cs typeface="Times New Roman" panose="02020603050405020304" pitchFamily="18" charset="0"/>
              </a:rPr>
              <a:t>the </a:t>
            </a:r>
            <a:r>
              <a:rPr lang="en-US" altLang="zh-CN" sz="1400" b="1" dirty="0">
                <a:latin typeface="Calibri" panose="020F0502020204030204" pitchFamily="34" charset="0"/>
                <a:ea typeface="宋体" panose="02010600030101010101" pitchFamily="2" charset="-122"/>
              </a:rPr>
              <a:t>density of </a:t>
            </a:r>
            <a:r>
              <a:rPr lang="en-US" altLang="zh-CN" sz="1400" b="1" i="1" dirty="0">
                <a:latin typeface="Calibri" panose="020F0502020204030204" pitchFamily="34" charset="0"/>
                <a:ea typeface="宋体" panose="02010600030101010101" pitchFamily="2" charset="-122"/>
              </a:rPr>
              <a:t>An. sinensis</a:t>
            </a:r>
            <a:r>
              <a:rPr lang="en-US" altLang="zh-CN" sz="1400" b="1" dirty="0">
                <a:latin typeface="Calibri" panose="020F0502020204030204" pitchFamily="34" charset="0"/>
                <a:ea typeface="宋体" panose="02010600030101010101" pitchFamily="2" charset="-122"/>
              </a:rPr>
              <a:t> adult</a:t>
            </a:r>
            <a:endParaRPr lang="en-US" altLang="en-US" sz="1400" b="1" dirty="0">
              <a:latin typeface="Calibri" panose="020F0502020204030204" pitchFamily="34" charset="0"/>
              <a:ea typeface="宋体" panose="02010600030101010101" pitchFamily="2" charset="-122"/>
            </a:endParaRPr>
          </a:p>
        </p:txBody>
      </p:sp>
    </p:spTree>
  </p:cSld>
  <p:clrMapOvr>
    <a:masterClrMapping/>
  </p:clrMapOvr>
  <p:transition spd="slow">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43DF1-2DCE-EE82-671D-F1258316CB7D}"/>
              </a:ext>
            </a:extLst>
          </p:cNvPr>
          <p:cNvSpPr txBox="1"/>
          <p:nvPr/>
        </p:nvSpPr>
        <p:spPr>
          <a:xfrm>
            <a:off x="776288" y="317500"/>
            <a:ext cx="4875212" cy="349250"/>
          </a:xfrm>
          <a:prstGeom prst="rect">
            <a:avLst/>
          </a:prstGeom>
        </p:spPr>
        <p:txBody>
          <a:bodyPr anchor="ctr"/>
          <a:lstStyle/>
          <a:p>
            <a:pPr defTabSz="685800" eaLnBrk="1" fontAlgn="auto" hangingPunct="1">
              <a:lnSpc>
                <a:spcPct val="90000"/>
              </a:lnSpc>
              <a:spcAft>
                <a:spcPts val="0"/>
              </a:spcAft>
              <a:defRPr/>
            </a:pPr>
            <a:r>
              <a:rPr lang="en-US" altLang="zh-CN" sz="2100" b="1">
                <a:solidFill>
                  <a:schemeClr val="bg2">
                    <a:lumMod val="25000"/>
                  </a:schemeClr>
                </a:solidFill>
                <a:latin typeface="Times New Roman" panose="02020603050405020304" pitchFamily="18" charset="0"/>
                <a:ea typeface="+mj-ea"/>
                <a:cs typeface="Times New Roman" panose="02020603050405020304" pitchFamily="18" charset="0"/>
                <a:sym typeface="+mn-lt"/>
              </a:rPr>
              <a:t>Evaluation</a:t>
            </a:r>
            <a:endParaRPr lang="zh-CN" altLang="en-US" sz="2100" b="1" dirty="0">
              <a:solidFill>
                <a:schemeClr val="bg2">
                  <a:lumMod val="25000"/>
                </a:schemeClr>
              </a:solidFill>
              <a:latin typeface="Times New Roman" panose="02020603050405020304" pitchFamily="18" charset="0"/>
              <a:ea typeface="+mj-ea"/>
              <a:cs typeface="Times New Roman" panose="02020603050405020304" pitchFamily="18" charset="0"/>
              <a:sym typeface="+mn-lt"/>
            </a:endParaRPr>
          </a:p>
        </p:txBody>
      </p:sp>
      <p:sp>
        <p:nvSpPr>
          <p:cNvPr id="43011" name="文本框 3">
            <a:extLst>
              <a:ext uri="{FF2B5EF4-FFF2-40B4-BE49-F238E27FC236}">
                <a16:creationId xmlns:a16="http://schemas.microsoft.com/office/drawing/2014/main" id="{FE8172BC-2402-6D15-E40A-BF0F326EC2F5}"/>
              </a:ext>
            </a:extLst>
          </p:cNvPr>
          <p:cNvSpPr txBox="1">
            <a:spLocks noChangeArrowheads="1"/>
          </p:cNvSpPr>
          <p:nvPr/>
        </p:nvSpPr>
        <p:spPr bwMode="auto">
          <a:xfrm>
            <a:off x="900113" y="644525"/>
            <a:ext cx="7802562"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lnSpc>
                <a:spcPct val="200000"/>
              </a:lnSpc>
              <a:spcBef>
                <a:spcPct val="0"/>
              </a:spcBef>
              <a:buClrTx/>
              <a:buFontTx/>
              <a:buNone/>
            </a:pPr>
            <a:r>
              <a:rPr lang="en-US" altLang="zh-CN" sz="1400">
                <a:latin typeface="Times New Roman" panose="02020603050405020304" pitchFamily="18" charset="0"/>
                <a:ea typeface="宋体" panose="02010600030101010101" pitchFamily="2" charset="-122"/>
                <a:cs typeface="Times New Roman" panose="02020603050405020304" pitchFamily="18" charset="0"/>
              </a:rPr>
              <a:t>In 2007, there was no outbreak of malaria in Yongcheng county. Compared to 2006, malaria incidence of treatment villages in 2007 decreased by 51.02%, while the decrease in control villages was 40.0%, the morbidity in the treated villages was lower than in the un-treated villages, with statistically significant differences (p&lt;0.000).</a:t>
            </a:r>
          </a:p>
        </p:txBody>
      </p:sp>
      <p:graphicFrame>
        <p:nvGraphicFramePr>
          <p:cNvPr id="4" name="表格 3">
            <a:extLst>
              <a:ext uri="{FF2B5EF4-FFF2-40B4-BE49-F238E27FC236}">
                <a16:creationId xmlns:a16="http://schemas.microsoft.com/office/drawing/2014/main" id="{25989003-B8CF-F297-AF6C-BB59056AAD51}"/>
              </a:ext>
            </a:extLst>
          </p:cNvPr>
          <p:cNvGraphicFramePr>
            <a:graphicFrameLocks noGrp="1"/>
          </p:cNvGraphicFramePr>
          <p:nvPr>
            <p:custDataLst>
              <p:tags r:id="rId1"/>
            </p:custDataLst>
          </p:nvPr>
        </p:nvGraphicFramePr>
        <p:xfrm>
          <a:off x="776288" y="2643188"/>
          <a:ext cx="7523162" cy="1592262"/>
        </p:xfrm>
        <a:graphic>
          <a:graphicData uri="http://schemas.openxmlformats.org/drawingml/2006/table">
            <a:tbl>
              <a:tblPr>
                <a:tableStyleId>{5C22544A-7EE6-4342-B048-85BDC9FD1C3A}</a:tableStyleId>
              </a:tblPr>
              <a:tblGrid>
                <a:gridCol w="1408539">
                  <a:extLst>
                    <a:ext uri="{9D8B030D-6E8A-4147-A177-3AD203B41FA5}">
                      <a16:colId xmlns:a16="http://schemas.microsoft.com/office/drawing/2014/main" val="20000"/>
                    </a:ext>
                  </a:extLst>
                </a:gridCol>
                <a:gridCol w="942995">
                  <a:extLst>
                    <a:ext uri="{9D8B030D-6E8A-4147-A177-3AD203B41FA5}">
                      <a16:colId xmlns:a16="http://schemas.microsoft.com/office/drawing/2014/main" val="20001"/>
                    </a:ext>
                  </a:extLst>
                </a:gridCol>
                <a:gridCol w="1164821">
                  <a:extLst>
                    <a:ext uri="{9D8B030D-6E8A-4147-A177-3AD203B41FA5}">
                      <a16:colId xmlns:a16="http://schemas.microsoft.com/office/drawing/2014/main" val="20002"/>
                    </a:ext>
                  </a:extLst>
                </a:gridCol>
                <a:gridCol w="1243642">
                  <a:extLst>
                    <a:ext uri="{9D8B030D-6E8A-4147-A177-3AD203B41FA5}">
                      <a16:colId xmlns:a16="http://schemas.microsoft.com/office/drawing/2014/main" val="20003"/>
                    </a:ext>
                  </a:extLst>
                </a:gridCol>
                <a:gridCol w="1519522">
                  <a:extLst>
                    <a:ext uri="{9D8B030D-6E8A-4147-A177-3AD203B41FA5}">
                      <a16:colId xmlns:a16="http://schemas.microsoft.com/office/drawing/2014/main" val="20004"/>
                    </a:ext>
                  </a:extLst>
                </a:gridCol>
                <a:gridCol w="1243643">
                  <a:extLst>
                    <a:ext uri="{9D8B030D-6E8A-4147-A177-3AD203B41FA5}">
                      <a16:colId xmlns:a16="http://schemas.microsoft.com/office/drawing/2014/main" val="20005"/>
                    </a:ext>
                  </a:extLst>
                </a:gridCol>
              </a:tblGrid>
              <a:tr h="326491">
                <a:tc rowSpan="2">
                  <a:txBody>
                    <a:bodyPr/>
                    <a:lstStyle/>
                    <a:p>
                      <a:pPr algn="ctr"/>
                      <a:r>
                        <a:rPr lang="en-US" altLang="zh-CN" sz="1200" kern="0" dirty="0">
                          <a:effectLst/>
                          <a:latin typeface="Times New Roman" panose="02020603050405020304" pitchFamily="18" charset="0"/>
                          <a:cs typeface="Times New Roman" panose="02020603050405020304" pitchFamily="18" charset="0"/>
                        </a:rPr>
                        <a:t>Region</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gridSpan="2">
                  <a:txBody>
                    <a:bodyPr/>
                    <a:lstStyle/>
                    <a:p>
                      <a:pPr algn="ctr"/>
                      <a:r>
                        <a:rPr lang="en-US" sz="1200" kern="0" dirty="0">
                          <a:effectLst/>
                          <a:latin typeface="Times New Roman" panose="02020603050405020304" pitchFamily="18" charset="0"/>
                          <a:cs typeface="Times New Roman" panose="02020603050405020304" pitchFamily="18" charset="0"/>
                        </a:rPr>
                        <a:t>2006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hMerge="1">
                  <a:txBody>
                    <a:bodyPr/>
                    <a:lstStyle/>
                    <a:p>
                      <a:endParaRPr lang="zh-CN"/>
                    </a:p>
                  </a:txBody>
                  <a:tcPr/>
                </a:tc>
                <a:tc gridSpan="2">
                  <a:txBody>
                    <a:bodyPr/>
                    <a:lstStyle/>
                    <a:p>
                      <a:pPr algn="ctr"/>
                      <a:r>
                        <a:rPr lang="en-US" sz="1200" kern="0" dirty="0">
                          <a:effectLst/>
                          <a:latin typeface="Times New Roman" panose="02020603050405020304" pitchFamily="18" charset="0"/>
                          <a:cs typeface="Times New Roman" panose="02020603050405020304" pitchFamily="18" charset="0"/>
                        </a:rPr>
                        <a:t>2007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hMerge="1">
                  <a:txBody>
                    <a:bodyPr/>
                    <a:lstStyle/>
                    <a:p>
                      <a:endParaRPr lang="zh-CN"/>
                    </a:p>
                  </a:txBody>
                  <a:tcPr/>
                </a:tc>
                <a:tc rowSpan="2">
                  <a:txBody>
                    <a:bodyPr/>
                    <a:lstStyle/>
                    <a:p>
                      <a:pPr algn="ctr"/>
                      <a:r>
                        <a:rPr lang="en-US" altLang="zh-CN" sz="1200" kern="0" dirty="0">
                          <a:effectLst/>
                          <a:latin typeface="Times New Roman" panose="02020603050405020304" pitchFamily="18" charset="0"/>
                          <a:cs typeface="Times New Roman" panose="02020603050405020304" pitchFamily="18" charset="0"/>
                        </a:rPr>
                        <a:t>Increase or decrease rate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extLst>
                  <a:ext uri="{0D108BD9-81ED-4DB2-BD59-A6C34878D82A}">
                    <a16:rowId xmlns:a16="http://schemas.microsoft.com/office/drawing/2014/main" val="10000"/>
                  </a:ext>
                </a:extLst>
              </a:tr>
              <a:tr h="365874">
                <a:tc vMerge="1">
                  <a:txBody>
                    <a:bodyPr/>
                    <a:lstStyle/>
                    <a:p>
                      <a:endParaRPr lang="zh-CN"/>
                    </a:p>
                  </a:txBody>
                  <a:tcPr/>
                </a:tc>
                <a:tc>
                  <a:txBody>
                    <a:bodyPr/>
                    <a:lstStyle/>
                    <a:p>
                      <a:pPr algn="ctr"/>
                      <a:r>
                        <a:rPr lang="en-US" altLang="zh-CN" sz="1200" kern="0" dirty="0">
                          <a:effectLst/>
                          <a:latin typeface="Times New Roman" panose="02020603050405020304" pitchFamily="18" charset="0"/>
                          <a:cs typeface="Times New Roman" panose="02020603050405020304" pitchFamily="18" charset="0"/>
                        </a:rPr>
                        <a:t>No. of cases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altLang="zh-CN" sz="1200" kern="0" dirty="0">
                          <a:effectLst/>
                          <a:latin typeface="Times New Roman" panose="02020603050405020304" pitchFamily="18" charset="0"/>
                          <a:cs typeface="Times New Roman" panose="02020603050405020304" pitchFamily="18" charset="0"/>
                        </a:rPr>
                        <a:t>Incidence rate</a:t>
                      </a:r>
                      <a:r>
                        <a:rPr lang="zh-CN" sz="1200" kern="0" dirty="0">
                          <a:effectLst/>
                          <a:latin typeface="Times New Roman" panose="02020603050405020304" pitchFamily="18" charset="0"/>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altLang="zh-CN" sz="1200" kern="0" dirty="0">
                          <a:effectLst/>
                          <a:latin typeface="Times New Roman" panose="02020603050405020304" pitchFamily="18" charset="0"/>
                          <a:cs typeface="Times New Roman" panose="02020603050405020304" pitchFamily="18" charset="0"/>
                        </a:rPr>
                        <a:t>No. of cases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altLang="zh-CN" sz="1200" kern="0" dirty="0">
                          <a:effectLst/>
                          <a:latin typeface="Times New Roman" panose="02020603050405020304" pitchFamily="18" charset="0"/>
                          <a:cs typeface="Times New Roman" panose="02020603050405020304" pitchFamily="18" charset="0"/>
                        </a:rPr>
                        <a:t>Incidence rate</a:t>
                      </a:r>
                      <a:r>
                        <a:rPr lang="zh-CN" altLang="zh-CN" sz="1200" kern="0" dirty="0">
                          <a:effectLst/>
                          <a:latin typeface="Times New Roman" panose="02020603050405020304" pitchFamily="18" charset="0"/>
                          <a:cs typeface="Times New Roman" panose="02020603050405020304" pitchFamily="18" charset="0"/>
                        </a:rPr>
                        <a:t>（％）</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vMerge="1">
                  <a:txBody>
                    <a:bodyPr/>
                    <a:lstStyle/>
                    <a:p>
                      <a:endParaRPr lang="zh-CN"/>
                    </a:p>
                  </a:txBody>
                  <a:tcPr/>
                </a:tc>
                <a:extLst>
                  <a:ext uri="{0D108BD9-81ED-4DB2-BD59-A6C34878D82A}">
                    <a16:rowId xmlns:a16="http://schemas.microsoft.com/office/drawing/2014/main" val="10001"/>
                  </a:ext>
                </a:extLst>
              </a:tr>
              <a:tr h="365874">
                <a:tc>
                  <a:txBody>
                    <a:bodyPr/>
                    <a:lstStyle/>
                    <a:p>
                      <a:pPr algn="ctr"/>
                      <a:r>
                        <a:rPr lang="en-US" altLang="zh-CN" sz="1200" kern="100" dirty="0">
                          <a:effectLst/>
                          <a:latin typeface="Times New Roman" panose="02020603050405020304" pitchFamily="18" charset="0"/>
                          <a:cs typeface="Times New Roman" panose="02020603050405020304" pitchFamily="18" charset="0"/>
                        </a:rPr>
                        <a:t>Treatment village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663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0.98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323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0.48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-51.02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extLst>
                  <a:ext uri="{0D108BD9-81ED-4DB2-BD59-A6C34878D82A}">
                    <a16:rowId xmlns:a16="http://schemas.microsoft.com/office/drawing/2014/main" val="10002"/>
                  </a:ext>
                </a:extLst>
              </a:tr>
              <a:tr h="534023">
                <a:tc>
                  <a:txBody>
                    <a:bodyPr/>
                    <a:lstStyle/>
                    <a:p>
                      <a:pPr algn="ctr"/>
                      <a:r>
                        <a:rPr lang="en-US" altLang="zh-CN" sz="1200" kern="0" dirty="0">
                          <a:effectLst/>
                          <a:latin typeface="Times New Roman" panose="02020603050405020304" pitchFamily="18" charset="0"/>
                          <a:cs typeface="Times New Roman" panose="02020603050405020304" pitchFamily="18" charset="0"/>
                        </a:rPr>
                        <a:t>Control village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1467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0.90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885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0.54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-40.0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22" marR="51422" marT="0" marB="0" anchor="ctr"/>
                </a:tc>
                <a:extLst>
                  <a:ext uri="{0D108BD9-81ED-4DB2-BD59-A6C34878D82A}">
                    <a16:rowId xmlns:a16="http://schemas.microsoft.com/office/drawing/2014/main" val="10003"/>
                  </a:ext>
                </a:extLst>
              </a:tr>
            </a:tbl>
          </a:graphicData>
        </a:graphic>
      </p:graphicFrame>
    </p:spTree>
  </p:cSld>
  <p:clrMapOvr>
    <a:masterClrMapping/>
  </p:clrMapOvr>
  <p:transition spd="slow">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灯片编号占位符 3">
            <a:extLst>
              <a:ext uri="{FF2B5EF4-FFF2-40B4-BE49-F238E27FC236}">
                <a16:creationId xmlns:a16="http://schemas.microsoft.com/office/drawing/2014/main" id="{40BC188A-BDDD-0330-F795-D58449D920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Clr>
                <a:srgbClr val="FF0000"/>
              </a:buClr>
              <a:buFont typeface="Arial" panose="020B0604020202020204" pitchFamily="34" charset="0"/>
              <a:buChar char="•"/>
              <a:defRPr sz="2800">
                <a:solidFill>
                  <a:schemeClr val="tx1"/>
                </a:solidFill>
                <a:latin typeface="Arial Narrow" panose="020B0606020202030204" pitchFamily="34" charset="0"/>
                <a:ea typeface="黑体" panose="02010609060101010101" pitchFamily="49" charset="-122"/>
              </a:defRPr>
            </a:lvl1pPr>
            <a:lvl2pPr marL="742950" indent="-285750">
              <a:spcBef>
                <a:spcPts val="1200"/>
              </a:spcBef>
              <a:buFont typeface="Arial" panose="020B0604020202020204" pitchFamily="34" charset="0"/>
              <a:buChar char="–"/>
              <a:defRPr>
                <a:solidFill>
                  <a:schemeClr val="tx1"/>
                </a:solidFill>
                <a:latin typeface="Arial Narrow" panose="020B0606020202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宋体" panose="02010600030101010101" pitchFamily="2" charset="-122"/>
              </a:defRPr>
            </a:lvl9pPr>
          </a:lstStyle>
          <a:p>
            <a:pPr>
              <a:spcBef>
                <a:spcPct val="0"/>
              </a:spcBef>
              <a:buClrTx/>
              <a:buFontTx/>
              <a:buNone/>
            </a:pPr>
            <a:fld id="{D6136252-7B5C-42E9-AAEA-E9BDF5CC11AA}" type="slidenum">
              <a:rPr lang="zh-CN" altLang="en-US" sz="1200" smtClean="0">
                <a:solidFill>
                  <a:srgbClr val="898989"/>
                </a:solidFill>
                <a:latin typeface="Calibri" panose="020F0502020204030204" pitchFamily="34" charset="0"/>
                <a:ea typeface="宋体" panose="02010600030101010101" pitchFamily="2" charset="-122"/>
              </a:rPr>
              <a:pPr>
                <a:spcBef>
                  <a:spcPct val="0"/>
                </a:spcBef>
                <a:buClrTx/>
                <a:buFontTx/>
                <a:buNone/>
              </a:pPr>
              <a:t>53</a:t>
            </a:fld>
            <a:endParaRPr lang="zh-CN" altLang="en-US" sz="1200">
              <a:solidFill>
                <a:srgbClr val="898989"/>
              </a:solidFill>
              <a:latin typeface="Calibri" panose="020F0502020204030204" pitchFamily="34" charset="0"/>
              <a:ea typeface="宋体" panose="02010600030101010101" pitchFamily="2" charset="-122"/>
            </a:endParaRPr>
          </a:p>
        </p:txBody>
      </p:sp>
      <p:pic>
        <p:nvPicPr>
          <p:cNvPr id="3" name="图片 2">
            <a:extLst>
              <a:ext uri="{FF2B5EF4-FFF2-40B4-BE49-F238E27FC236}">
                <a16:creationId xmlns:a16="http://schemas.microsoft.com/office/drawing/2014/main" id="{1EC943D7-B9DE-959A-BEEA-F53F5627304C}"/>
              </a:ext>
            </a:extLst>
          </p:cNvPr>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1782873-374A-4B1D-8E5D-5F2376F028CB}"/>
              </a:ext>
            </a:extLst>
          </p:cNvPr>
          <p:cNvSpPr>
            <a:spLocks noGrp="1" noChangeArrowheads="1"/>
          </p:cNvSpPr>
          <p:nvPr>
            <p:ph idx="4294967295"/>
          </p:nvPr>
        </p:nvSpPr>
        <p:spPr>
          <a:xfrm>
            <a:off x="611560" y="789486"/>
            <a:ext cx="8136904" cy="2237245"/>
          </a:xfrm>
        </p:spPr>
        <p:txBody>
          <a:bodyPr>
            <a:normAutofit/>
          </a:bodyPr>
          <a:lstStyle/>
          <a:p>
            <a:pPr marL="0" indent="0">
              <a:buNone/>
            </a:pPr>
            <a:r>
              <a:rPr lang="zh-CN" altLang="zh-CN" sz="1800" dirty="0">
                <a:solidFill>
                  <a:srgbClr val="0070C0"/>
                </a:solidFill>
                <a:latin typeface="Arial Black" panose="020B0A04020102020204" pitchFamily="34" charset="0"/>
                <a:ea typeface="华文中宋" panose="02010600040101010101" pitchFamily="2" charset="-122"/>
              </a:rPr>
              <a:t>Sharing experiences with other counties for malaria elimination</a:t>
            </a:r>
          </a:p>
          <a:p>
            <a:pPr marL="0" indent="0"/>
            <a:r>
              <a:rPr lang="zh-CN" altLang="zh-CN" sz="1350" dirty="0">
                <a:solidFill>
                  <a:srgbClr val="000000"/>
                </a:solidFill>
                <a:ea typeface="华文中宋" panose="02010600040101010101" pitchFamily="2" charset="-122"/>
              </a:rPr>
              <a:t>Today, China continues to innovate in its path to malaria elimination by seeking to incorporate genetic tools to inform its efforts and is currently applying technological advances in genetic epidemiology. </a:t>
            </a:r>
            <a:endParaRPr lang="zh-CN" altLang="zh-CN" sz="1350" dirty="0">
              <a:solidFill>
                <a:srgbClr val="000000"/>
              </a:solidFill>
              <a:cs typeface="Arial" panose="020B0604020202020204" pitchFamily="34" charset="0"/>
            </a:endParaRPr>
          </a:p>
          <a:p>
            <a:pPr marL="0" indent="0"/>
            <a:r>
              <a:rPr lang="zh-CN" altLang="zh-CN" sz="1350" dirty="0">
                <a:solidFill>
                  <a:srgbClr val="000000"/>
                </a:solidFill>
                <a:ea typeface="华文中宋" panose="02010600040101010101" pitchFamily="2" charset="-122"/>
              </a:rPr>
              <a:t>Six African countries, including Burkina Faso, Cameroon, Cote d'Ivoire, Sierra Leone, Tanzania, and Zambia, have signed agreements with China to establish Institutional-based Networks of Cooperation between Africa and China on Malaria (INCAM). </a:t>
            </a:r>
          </a:p>
          <a:p>
            <a:pPr marL="0" indent="0"/>
            <a:r>
              <a:rPr lang="zh-CN" altLang="zh-CN" sz="1350" dirty="0">
                <a:solidFill>
                  <a:srgbClr val="000000"/>
                </a:solidFill>
                <a:ea typeface="华文中宋" panose="02010600040101010101" pitchFamily="2" charset="-122"/>
              </a:rPr>
              <a:t>More cooperation on China-Africa</a:t>
            </a:r>
            <a:r>
              <a:rPr lang="en-US" altLang="zh-CN" sz="1350" dirty="0">
                <a:solidFill>
                  <a:srgbClr val="000000"/>
                </a:solidFill>
                <a:latin typeface="Courier New" panose="02070309020205020404" pitchFamily="49" charset="0"/>
                <a:ea typeface="华文中宋" panose="02010600040101010101" pitchFamily="2" charset="-122"/>
              </a:rPr>
              <a:t>’</a:t>
            </a:r>
            <a:r>
              <a:rPr lang="zh-CN" altLang="zh-CN" sz="1350" dirty="0">
                <a:solidFill>
                  <a:srgbClr val="000000"/>
                </a:solidFill>
                <a:ea typeface="华文中宋" panose="02010600040101010101" pitchFamily="2" charset="-122"/>
              </a:rPr>
              <a:t>s malaria elimination will be further strengthened.</a:t>
            </a:r>
            <a:endParaRPr lang="zh-CN" altLang="zh-CN" sz="1350" dirty="0">
              <a:solidFill>
                <a:srgbClr val="000000"/>
              </a:solidFill>
              <a:cs typeface="Arial" panose="020B0604020202020204" pitchFamily="34" charset="0"/>
            </a:endParaRPr>
          </a:p>
          <a:p>
            <a:pPr marL="0" indent="0"/>
            <a:endParaRPr lang="zh-CN" altLang="zh-CN" dirty="0">
              <a:latin typeface="Arial Narrow" panose="020B0606020202030204" pitchFamily="34" charset="0"/>
            </a:endParaRPr>
          </a:p>
        </p:txBody>
      </p:sp>
      <p:sp>
        <p:nvSpPr>
          <p:cNvPr id="21507" name="Rectangle 3">
            <a:extLst>
              <a:ext uri="{FF2B5EF4-FFF2-40B4-BE49-F238E27FC236}">
                <a16:creationId xmlns:a16="http://schemas.microsoft.com/office/drawing/2014/main" id="{BF6BCB25-50FB-49A7-A243-86404DC9694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918BDE7-265E-498A-A4C7-DF816E4B26FD}" type="slidenum">
              <a:rPr lang="zh-CN" altLang="zh-CN">
                <a:solidFill>
                  <a:srgbClr val="898989"/>
                </a:solidFill>
              </a:rPr>
              <a:pPr eaLnBrk="1" hangingPunct="1"/>
              <a:t>54</a:t>
            </a:fld>
            <a:endParaRPr lang="zh-CN" altLang="zh-CN">
              <a:solidFill>
                <a:srgbClr val="898989"/>
              </a:solidFill>
            </a:endParaRPr>
          </a:p>
        </p:txBody>
      </p:sp>
      <p:pic>
        <p:nvPicPr>
          <p:cNvPr id="21508" name="Picture 4">
            <a:extLst>
              <a:ext uri="{FF2B5EF4-FFF2-40B4-BE49-F238E27FC236}">
                <a16:creationId xmlns:a16="http://schemas.microsoft.com/office/drawing/2014/main" id="{F414D4EE-AC0E-417D-9EB8-4C5A08827CBB}"/>
              </a:ext>
            </a:extLst>
          </p:cNvPr>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520" y="2715766"/>
            <a:ext cx="1656184" cy="1224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5">
            <a:extLst>
              <a:ext uri="{FF2B5EF4-FFF2-40B4-BE49-F238E27FC236}">
                <a16:creationId xmlns:a16="http://schemas.microsoft.com/office/drawing/2014/main" id="{ADEDA308-15F2-4348-855F-312271D8CE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5244" y="3471415"/>
            <a:ext cx="2232660" cy="148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0" name="Picture 6">
            <a:extLst>
              <a:ext uri="{FF2B5EF4-FFF2-40B4-BE49-F238E27FC236}">
                <a16:creationId xmlns:a16="http://schemas.microsoft.com/office/drawing/2014/main" id="{C24F2F1C-779B-4F99-B8ED-04ACC0612CB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22226" y="2643573"/>
            <a:ext cx="2351511" cy="1673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图片 2">
            <a:extLst>
              <a:ext uri="{FF2B5EF4-FFF2-40B4-BE49-F238E27FC236}">
                <a16:creationId xmlns:a16="http://schemas.microsoft.com/office/drawing/2014/main" id="{CE6337AE-7B9D-0219-D878-6B196E3759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96136" y="3323774"/>
            <a:ext cx="2885995" cy="1716991"/>
          </a:xfrm>
          <a:prstGeom prst="rect">
            <a:avLst/>
          </a:prstGeom>
          <a:noFill/>
          <a:ln w="9525">
            <a:noFill/>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59B2645-EBF0-A74D-97BE-B0C030B66F79}"/>
              </a:ext>
            </a:extLst>
          </p:cNvPr>
          <p:cNvPicPr>
            <a:picLocks noChangeAspect="1"/>
          </p:cNvPicPr>
          <p:nvPr/>
        </p:nvPicPr>
        <p:blipFill>
          <a:blip r:embed="rId2"/>
          <a:stretch>
            <a:fillRect/>
          </a:stretch>
        </p:blipFill>
        <p:spPr>
          <a:xfrm>
            <a:off x="107504" y="771073"/>
            <a:ext cx="5212580" cy="2871783"/>
          </a:xfrm>
          <a:prstGeom prst="rect">
            <a:avLst/>
          </a:prstGeom>
        </p:spPr>
      </p:pic>
      <p:pic>
        <p:nvPicPr>
          <p:cNvPr id="7" name="图片 6">
            <a:extLst>
              <a:ext uri="{FF2B5EF4-FFF2-40B4-BE49-F238E27FC236}">
                <a16:creationId xmlns:a16="http://schemas.microsoft.com/office/drawing/2014/main" id="{74BA0957-23CD-E6DE-5AB8-13DB4F536EC8}"/>
              </a:ext>
            </a:extLst>
          </p:cNvPr>
          <p:cNvPicPr>
            <a:picLocks noChangeAspect="1"/>
          </p:cNvPicPr>
          <p:nvPr/>
        </p:nvPicPr>
        <p:blipFill>
          <a:blip r:embed="rId3"/>
          <a:stretch>
            <a:fillRect/>
          </a:stretch>
        </p:blipFill>
        <p:spPr>
          <a:xfrm>
            <a:off x="5436096" y="2984020"/>
            <a:ext cx="3241923" cy="2047885"/>
          </a:xfrm>
          <a:prstGeom prst="rect">
            <a:avLst/>
          </a:prstGeom>
        </p:spPr>
      </p:pic>
      <p:pic>
        <p:nvPicPr>
          <p:cNvPr id="9" name="图片 8">
            <a:extLst>
              <a:ext uri="{FF2B5EF4-FFF2-40B4-BE49-F238E27FC236}">
                <a16:creationId xmlns:a16="http://schemas.microsoft.com/office/drawing/2014/main" id="{AE073C94-F6A9-4B41-AB39-0CFA85831A7C}"/>
              </a:ext>
            </a:extLst>
          </p:cNvPr>
          <p:cNvPicPr>
            <a:picLocks noChangeAspect="1"/>
          </p:cNvPicPr>
          <p:nvPr/>
        </p:nvPicPr>
        <p:blipFill>
          <a:blip r:embed="rId4"/>
          <a:stretch>
            <a:fillRect/>
          </a:stretch>
        </p:blipFill>
        <p:spPr>
          <a:xfrm>
            <a:off x="5652120" y="771073"/>
            <a:ext cx="3051545" cy="2212947"/>
          </a:xfrm>
          <a:prstGeom prst="rect">
            <a:avLst/>
          </a:prstGeom>
        </p:spPr>
      </p:pic>
      <p:pic>
        <p:nvPicPr>
          <p:cNvPr id="11" name="图片 10">
            <a:extLst>
              <a:ext uri="{FF2B5EF4-FFF2-40B4-BE49-F238E27FC236}">
                <a16:creationId xmlns:a16="http://schemas.microsoft.com/office/drawing/2014/main" id="{F20726E1-17B1-9D6E-329D-4C1ADCD0EDF8}"/>
              </a:ext>
            </a:extLst>
          </p:cNvPr>
          <p:cNvPicPr>
            <a:picLocks noChangeAspect="1"/>
          </p:cNvPicPr>
          <p:nvPr/>
        </p:nvPicPr>
        <p:blipFill>
          <a:blip r:embed="rId5"/>
          <a:stretch>
            <a:fillRect/>
          </a:stretch>
        </p:blipFill>
        <p:spPr>
          <a:xfrm>
            <a:off x="761652" y="4011910"/>
            <a:ext cx="3816424" cy="637434"/>
          </a:xfrm>
          <a:prstGeom prst="rect">
            <a:avLst/>
          </a:prstGeom>
        </p:spPr>
      </p:pic>
    </p:spTree>
    <p:extLst>
      <p:ext uri="{BB962C8B-B14F-4D97-AF65-F5344CB8AC3E}">
        <p14:creationId xmlns:p14="http://schemas.microsoft.com/office/powerpoint/2010/main" val="725017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AB747-16BE-9215-B230-AE6955314700}"/>
              </a:ext>
            </a:extLst>
          </p:cNvPr>
          <p:cNvPicPr>
            <a:picLocks noChangeAspect="1"/>
          </p:cNvPicPr>
          <p:nvPr/>
        </p:nvPicPr>
        <p:blipFill>
          <a:blip r:embed="rId2"/>
          <a:stretch>
            <a:fillRect/>
          </a:stretch>
        </p:blipFill>
        <p:spPr>
          <a:xfrm>
            <a:off x="263890" y="2823664"/>
            <a:ext cx="3456384" cy="2293813"/>
          </a:xfrm>
          <a:prstGeom prst="rect">
            <a:avLst/>
          </a:prstGeom>
        </p:spPr>
      </p:pic>
      <p:pic>
        <p:nvPicPr>
          <p:cNvPr id="7" name="图片 6">
            <a:extLst>
              <a:ext uri="{FF2B5EF4-FFF2-40B4-BE49-F238E27FC236}">
                <a16:creationId xmlns:a16="http://schemas.microsoft.com/office/drawing/2014/main" id="{EB3E7FC1-5230-FFAA-9153-212A4C5468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8577" y="1203597"/>
            <a:ext cx="2654150" cy="1576885"/>
          </a:xfrm>
          <a:prstGeom prst="rect">
            <a:avLst/>
          </a:prstGeom>
        </p:spPr>
      </p:pic>
      <p:pic>
        <p:nvPicPr>
          <p:cNvPr id="8" name="图片 7">
            <a:extLst>
              <a:ext uri="{FF2B5EF4-FFF2-40B4-BE49-F238E27FC236}">
                <a16:creationId xmlns:a16="http://schemas.microsoft.com/office/drawing/2014/main" id="{3CBBB741-FC7D-6155-7466-0E90B682E8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2727" y="1267812"/>
            <a:ext cx="2654150" cy="1512670"/>
          </a:xfrm>
          <a:prstGeom prst="rect">
            <a:avLst/>
          </a:prstGeom>
        </p:spPr>
      </p:pic>
      <p:sp>
        <p:nvSpPr>
          <p:cNvPr id="9" name="文本框 8">
            <a:extLst>
              <a:ext uri="{FF2B5EF4-FFF2-40B4-BE49-F238E27FC236}">
                <a16:creationId xmlns:a16="http://schemas.microsoft.com/office/drawing/2014/main" id="{29E5033E-7278-C87E-D7AF-CFD61049513C}"/>
              </a:ext>
            </a:extLst>
          </p:cNvPr>
          <p:cNvSpPr txBox="1"/>
          <p:nvPr/>
        </p:nvSpPr>
        <p:spPr>
          <a:xfrm>
            <a:off x="323528" y="709824"/>
            <a:ext cx="4248472" cy="461665"/>
          </a:xfrm>
          <a:prstGeom prst="rect">
            <a:avLst/>
          </a:prstGeom>
          <a:noFill/>
        </p:spPr>
        <p:txBody>
          <a:bodyPr wrap="square" rtlCol="0">
            <a:spAutoFit/>
          </a:bodyPr>
          <a:lstStyle/>
          <a:p>
            <a:r>
              <a:rPr lang="en-US" altLang="zh-CN" sz="1200" b="1" spc="-49" dirty="0">
                <a:ln w="3175">
                  <a:noFill/>
                </a:ln>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Phase 2: China-Tanzania Demonstration Project on Malaria Control Supported by BMGF</a:t>
            </a:r>
            <a:endParaRPr lang="zh-CN" altLang="en-US" sz="1200" b="1" spc="-49" dirty="0">
              <a:ln w="3175">
                <a:noFill/>
              </a:ln>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0D7C5B10-6771-D7E5-96D1-19652A4E1ABF}"/>
              </a:ext>
            </a:extLst>
          </p:cNvPr>
          <p:cNvSpPr txBox="1"/>
          <p:nvPr/>
        </p:nvSpPr>
        <p:spPr>
          <a:xfrm>
            <a:off x="5667059" y="1212351"/>
            <a:ext cx="3213052" cy="36009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lgn="l">
              <a:lnSpc>
                <a:spcPct val="150000"/>
              </a:lnSpc>
              <a:buFont typeface="Wingdings" panose="05000000000000000000" charset="0"/>
              <a:buChar char=""/>
            </a:pPr>
            <a:r>
              <a:rPr lang="zh-CN" altLang="en-US" sz="1200" dirty="0">
                <a:solidFill>
                  <a:schemeClr val="accent1"/>
                </a:solidFill>
                <a:effectLst>
                  <a:outerShdw blurRad="38100" dist="25400" dir="5400000" algn="ctr" rotWithShape="0">
                    <a:srgbClr val="6E747A">
                      <a:alpha val="43000"/>
                      <a:alpha val="43000"/>
                    </a:srgbClr>
                  </a:outerShdw>
                </a:effectLst>
                <a:latin typeface="Times New Roman" panose="02020603050405020304" pitchFamily="18" charset="0"/>
                <a:cs typeface="Times New Roman" panose="02020603050405020304" pitchFamily="18" charset="0"/>
              </a:rPr>
              <a:t>General Objective </a:t>
            </a:r>
          </a:p>
          <a:p>
            <a:pPr algn="just"/>
            <a:r>
              <a:rPr lang="zh-CN" altLang="en-US" sz="1200" dirty="0">
                <a:latin typeface="Times New Roman" panose="02020603050405020304" pitchFamily="18" charset="0"/>
                <a:cs typeface="Times New Roman" panose="02020603050405020304" pitchFamily="18" charset="0"/>
              </a:rPr>
              <a:t>Promote China’s cooperation with Zambia and Tanzania in malaria prevention and control, </a:t>
            </a:r>
            <a:r>
              <a:rPr lang="en-US" altLang="zh-CN" sz="1200" dirty="0">
                <a:latin typeface="Times New Roman" panose="02020603050405020304" pitchFamily="18" charset="0"/>
                <a:cs typeface="Times New Roman" panose="02020603050405020304" pitchFamily="18" charset="0"/>
              </a:rPr>
              <a:t>explore</a:t>
            </a:r>
            <a:r>
              <a:rPr lang="zh-CN" altLang="en-US" sz="1200" dirty="0">
                <a:latin typeface="Times New Roman" panose="02020603050405020304" pitchFamily="18" charset="0"/>
                <a:cs typeface="Times New Roman" panose="02020603050405020304" pitchFamily="18" charset="0"/>
              </a:rPr>
              <a:t> the strategic framework for the cooperation, and establish the cooperation mechanism to support the sustainable development of China-Africa cooperation in malaria prevention and control.</a:t>
            </a:r>
          </a:p>
          <a:p>
            <a:pPr marL="285750" indent="-285750" algn="l">
              <a:lnSpc>
                <a:spcPct val="150000"/>
              </a:lnSpc>
              <a:buFont typeface="Wingdings" panose="05000000000000000000" charset="0"/>
              <a:buChar char=""/>
            </a:pPr>
            <a:r>
              <a:rPr lang="zh-CN" altLang="en-US" sz="1200" dirty="0">
                <a:solidFill>
                  <a:schemeClr val="accent1"/>
                </a:solidFill>
                <a:effectLst>
                  <a:outerShdw blurRad="38100" dist="25400" dir="5400000" algn="ctr" rotWithShape="0">
                    <a:srgbClr val="6E747A">
                      <a:alpha val="43000"/>
                      <a:alpha val="43000"/>
                    </a:srgbClr>
                  </a:outerShdw>
                </a:effectLst>
                <a:latin typeface="Times New Roman" panose="02020603050405020304" pitchFamily="18" charset="0"/>
                <a:cs typeface="Times New Roman" panose="02020603050405020304" pitchFamily="18" charset="0"/>
              </a:rPr>
              <a:t>Specific Objectives</a:t>
            </a:r>
          </a:p>
          <a:p>
            <a:pPr marL="285750" indent="-285750" algn="just"/>
            <a:r>
              <a:rPr lang="zh-CN" altLang="en-US" sz="1200" dirty="0">
                <a:latin typeface="Times New Roman" panose="02020603050405020304" pitchFamily="18" charset="0"/>
                <a:cs typeface="Times New Roman" panose="02020603050405020304" pitchFamily="18" charset="0"/>
              </a:rPr>
              <a:t>1. To enhance the </a:t>
            </a:r>
            <a:r>
              <a:rPr lang="zh-CN" altLang="en-US" sz="1200" b="1" i="1" u="sng" dirty="0">
                <a:latin typeface="Times New Roman" panose="02020603050405020304" pitchFamily="18" charset="0"/>
                <a:cs typeface="Times New Roman" panose="02020603050405020304" pitchFamily="18" charset="0"/>
              </a:rPr>
              <a:t>malaria prevention and control capacities</a:t>
            </a:r>
            <a:r>
              <a:rPr lang="zh-CN" altLang="en-US" sz="1200" b="1" i="1" dirty="0">
                <a:latin typeface="Times New Roman" panose="02020603050405020304" pitchFamily="18" charset="0"/>
                <a:cs typeface="Times New Roman" panose="02020603050405020304" pitchFamily="18" charset="0"/>
              </a:rPr>
              <a:t> </a:t>
            </a:r>
            <a:r>
              <a:rPr lang="zh-CN" altLang="en-US" sz="1200" dirty="0">
                <a:latin typeface="Times New Roman" panose="02020603050405020304" pitchFamily="18" charset="0"/>
                <a:cs typeface="Times New Roman" panose="02020603050405020304" pitchFamily="18" charset="0"/>
              </a:rPr>
              <a:t>in the proposed areas where intend to cooperate;</a:t>
            </a:r>
          </a:p>
          <a:p>
            <a:pPr marL="285750" indent="-285750" algn="just"/>
            <a:r>
              <a:rPr lang="en-US" altLang="zh-CN" sz="1200" dirty="0">
                <a:latin typeface="Times New Roman" panose="02020603050405020304" pitchFamily="18" charset="0"/>
                <a:cs typeface="Times New Roman" panose="02020603050405020304" pitchFamily="18" charset="0"/>
              </a:rPr>
              <a:t>2. </a:t>
            </a:r>
            <a:r>
              <a:rPr lang="zh-CN" altLang="en-US" sz="1200" dirty="0">
                <a:latin typeface="Times New Roman" panose="02020603050405020304" pitchFamily="18" charset="0"/>
                <a:cs typeface="Times New Roman" panose="02020603050405020304" pitchFamily="18" charset="0"/>
              </a:rPr>
              <a:t>To gain a clear picture of </a:t>
            </a:r>
            <a:r>
              <a:rPr lang="zh-CN" altLang="en-US" sz="1200" u="sng" dirty="0">
                <a:latin typeface="Times New Roman" panose="02020603050405020304" pitchFamily="18" charset="0"/>
                <a:cs typeface="Times New Roman" panose="02020603050405020304" pitchFamily="18" charset="0"/>
              </a:rPr>
              <a:t>epidemic situation and malaria prevention and control needs</a:t>
            </a:r>
            <a:r>
              <a:rPr lang="zh-CN" altLang="en-US" sz="1200" dirty="0">
                <a:latin typeface="Times New Roman" panose="02020603050405020304" pitchFamily="18" charset="0"/>
                <a:cs typeface="Times New Roman" panose="02020603050405020304" pitchFamily="18" charset="0"/>
              </a:rPr>
              <a:t> in Zambia and Tanzania;</a:t>
            </a:r>
          </a:p>
          <a:p>
            <a:pPr algn="just"/>
            <a:r>
              <a:rPr lang="zh-CN" altLang="en-US" sz="1200" dirty="0">
                <a:latin typeface="Times New Roman" panose="02020603050405020304" pitchFamily="18" charset="0"/>
                <a:cs typeface="Times New Roman" panose="02020603050405020304" pitchFamily="18" charset="0"/>
              </a:rPr>
              <a:t>3. To develop the </a:t>
            </a:r>
            <a:r>
              <a:rPr lang="zh-CN" altLang="en-US" sz="1200" u="sng" dirty="0">
                <a:latin typeface="Times New Roman" panose="02020603050405020304" pitchFamily="18" charset="0"/>
                <a:cs typeface="Times New Roman" panose="02020603050405020304" pitchFamily="18" charset="0"/>
              </a:rPr>
              <a:t>implementation plan</a:t>
            </a:r>
            <a:r>
              <a:rPr lang="zh-CN" altLang="en-US" sz="1200" dirty="0">
                <a:latin typeface="Times New Roman" panose="02020603050405020304" pitchFamily="18" charset="0"/>
                <a:cs typeface="Times New Roman" panose="02020603050405020304" pitchFamily="18" charset="0"/>
              </a:rPr>
              <a:t> of the China-Zambia/China-Tanzania Cooperation Project on Malaria Prevention and Control</a:t>
            </a:r>
            <a:r>
              <a:rPr lang="en-US" altLang="zh-CN" sz="1200" dirty="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2E33532-0261-931A-02DC-9051A9DC7688}"/>
              </a:ext>
            </a:extLst>
          </p:cNvPr>
          <p:cNvSpPr txBox="1"/>
          <p:nvPr/>
        </p:nvSpPr>
        <p:spPr>
          <a:xfrm>
            <a:off x="5796136" y="744592"/>
            <a:ext cx="3059287" cy="461665"/>
          </a:xfrm>
          <a:prstGeom prst="rect">
            <a:avLst/>
          </a:prstGeom>
          <a:noFill/>
        </p:spPr>
        <p:txBody>
          <a:bodyPr wrap="square" rtlCol="0">
            <a:spAutoFit/>
          </a:bodyPr>
          <a:lstStyle/>
          <a:p>
            <a:pPr algn="l"/>
            <a:r>
              <a:rPr lang="en-US" altLang="zh-CN" sz="1200" b="1" spc="-49" dirty="0">
                <a:ln w="3175">
                  <a:noFill/>
                </a:ln>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Phase 3: </a:t>
            </a:r>
            <a:r>
              <a:rPr lang="en-US" altLang="zh-CN" sz="1200" b="1" spc="-49" dirty="0">
                <a:ln w="3175">
                  <a:noFill/>
                </a:ln>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China-Africa Cooperation Project on Malaria Control Supported by China NHC </a:t>
            </a:r>
            <a:endParaRPr lang="en-US" altLang="zh-CN" sz="1200" b="1" spc="-49" dirty="0">
              <a:ln w="3175">
                <a:noFill/>
              </a:ln>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0B9033E2-487B-3BBA-3460-DA4206B901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90455" y="2855416"/>
            <a:ext cx="1776973" cy="2012525"/>
          </a:xfrm>
          <a:prstGeom prst="rect">
            <a:avLst/>
          </a:prstGeom>
        </p:spPr>
      </p:pic>
    </p:spTree>
    <p:extLst>
      <p:ext uri="{BB962C8B-B14F-4D97-AF65-F5344CB8AC3E}">
        <p14:creationId xmlns:p14="http://schemas.microsoft.com/office/powerpoint/2010/main" val="1217483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截屏2022-03-24 上午11.14.3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41371" y="1838438"/>
            <a:ext cx="4103633" cy="3142523"/>
          </a:xfrm>
          <a:prstGeom prst="rect">
            <a:avLst/>
          </a:prstGeom>
        </p:spPr>
      </p:pic>
      <p:sp>
        <p:nvSpPr>
          <p:cNvPr id="5" name="文本框 4"/>
          <p:cNvSpPr txBox="1"/>
          <p:nvPr/>
        </p:nvSpPr>
        <p:spPr>
          <a:xfrm>
            <a:off x="414500" y="1167797"/>
            <a:ext cx="8261006" cy="923330"/>
          </a:xfrm>
          <a:prstGeom prst="rect">
            <a:avLst/>
          </a:prstGeom>
          <a:noFill/>
        </p:spPr>
        <p:txBody>
          <a:bodyPr wrap="square" rtlCol="0">
            <a:spAutoFit/>
          </a:bodyPr>
          <a:lstStyle/>
          <a:p>
            <a:pPr algn="l"/>
            <a:r>
              <a:rPr lang="zh-CN" altLang="en-US" b="1" dirty="0">
                <a:latin typeface="Times New Roman" panose="02020603050405020304" pitchFamily="18" charset="0"/>
                <a:cs typeface="Times New Roman" panose="02020603050405020304" pitchFamily="18" charset="0"/>
                <a:sym typeface="+mn-ea"/>
              </a:rPr>
              <a:t>The strengthening the capacity of surveillance and response in selected African countries to control Malaria in different settings by China-Africa networking control malaria in different settings China-Africa networking</a:t>
            </a:r>
            <a:r>
              <a:rPr lang="zh-CN" altLang="en-US"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 (SCSR project)</a:t>
            </a:r>
          </a:p>
        </p:txBody>
      </p:sp>
      <p:pic>
        <p:nvPicPr>
          <p:cNvPr id="7" name="图片 6"/>
          <p:cNvPicPr>
            <a:picLocks noChangeAspect="1"/>
          </p:cNvPicPr>
          <p:nvPr/>
        </p:nvPicPr>
        <p:blipFill>
          <a:blip r:embed="rId4"/>
          <a:stretch>
            <a:fillRect/>
          </a:stretch>
        </p:blipFill>
        <p:spPr>
          <a:xfrm>
            <a:off x="4571873" y="2018589"/>
            <a:ext cx="3995646" cy="2962372"/>
          </a:xfrm>
          <a:prstGeom prst="rect">
            <a:avLst/>
          </a:prstGeom>
        </p:spPr>
      </p:pic>
      <p:sp>
        <p:nvSpPr>
          <p:cNvPr id="9" name="文本框 8"/>
          <p:cNvSpPr txBox="1"/>
          <p:nvPr/>
        </p:nvSpPr>
        <p:spPr>
          <a:xfrm>
            <a:off x="252520" y="664608"/>
            <a:ext cx="3237746" cy="369332"/>
          </a:xfrm>
          <a:prstGeom prst="rect">
            <a:avLst/>
          </a:prstGeom>
          <a:noFill/>
        </p:spPr>
        <p:txBody>
          <a:bodyPr wrap="none" rtlCol="0">
            <a:spAutoFit/>
          </a:bodyPr>
          <a:lstStyle/>
          <a:p>
            <a:r>
              <a:rPr lang="en-US" altLang="zh-CN" b="1" spc="-37" dirty="0">
                <a:ln w="3175">
                  <a:noFill/>
                </a:ln>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Phase 4: UN Peace Fund Project</a:t>
            </a: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5">
            <a:extLst>
              <a:ext uri="{FF2B5EF4-FFF2-40B4-BE49-F238E27FC236}">
                <a16:creationId xmlns:a16="http://schemas.microsoft.com/office/drawing/2014/main" id="{8D5C1339-037B-9955-4461-5FB4DAB9A4C6}"/>
              </a:ext>
            </a:extLst>
          </p:cNvPr>
          <p:cNvSpPr txBox="1">
            <a:spLocks noChangeArrowheads="1"/>
          </p:cNvSpPr>
          <p:nvPr/>
        </p:nvSpPr>
        <p:spPr bwMode="auto">
          <a:xfrm>
            <a:off x="219075" y="601663"/>
            <a:ext cx="3886200" cy="4246562"/>
          </a:xfrm>
          <a:prstGeom prst="rect">
            <a:avLst/>
          </a:prstGeom>
          <a:noFill/>
          <a:ln w="19050">
            <a:solidFill>
              <a:srgbClr val="567FC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zh-CN" altLang="en-US"/>
          </a:p>
        </p:txBody>
      </p:sp>
      <p:sp>
        <p:nvSpPr>
          <p:cNvPr id="46083" name="文本框 26">
            <a:extLst>
              <a:ext uri="{FF2B5EF4-FFF2-40B4-BE49-F238E27FC236}">
                <a16:creationId xmlns:a16="http://schemas.microsoft.com/office/drawing/2014/main" id="{68434D91-9A5E-8757-B573-C3DDC9F0F567}"/>
              </a:ext>
            </a:extLst>
          </p:cNvPr>
          <p:cNvSpPr txBox="1">
            <a:spLocks noChangeArrowheads="1"/>
          </p:cNvSpPr>
          <p:nvPr/>
        </p:nvSpPr>
        <p:spPr bwMode="auto">
          <a:xfrm>
            <a:off x="4260850" y="601663"/>
            <a:ext cx="4405313" cy="4246562"/>
          </a:xfrm>
          <a:prstGeom prst="rect">
            <a:avLst/>
          </a:prstGeom>
          <a:noFill/>
          <a:ln w="19050">
            <a:solidFill>
              <a:srgbClr val="567FC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en-US" altLang="zh-CN"/>
          </a:p>
          <a:p>
            <a:endParaRPr lang="zh-CN" altLang="en-US"/>
          </a:p>
        </p:txBody>
      </p:sp>
      <p:sp>
        <p:nvSpPr>
          <p:cNvPr id="46084" name="灯片编号占位符 1">
            <a:extLst>
              <a:ext uri="{FF2B5EF4-FFF2-40B4-BE49-F238E27FC236}">
                <a16:creationId xmlns:a16="http://schemas.microsoft.com/office/drawing/2014/main" id="{27E9DBC4-1FF3-738E-AC26-4921E2E275FE}"/>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456AA14-980C-4C75-B417-7AD1E7E6E014}" type="slidenum">
              <a:rPr lang="zh-CN" altLang="en-US">
                <a:solidFill>
                  <a:srgbClr val="898989"/>
                </a:solidFill>
                <a:latin typeface="Calibri" panose="020F0502020204030204" pitchFamily="34" charset="0"/>
              </a:rPr>
              <a:pPr/>
              <a:t>58</a:t>
            </a:fld>
            <a:endParaRPr lang="zh-CN" altLang="en-US">
              <a:solidFill>
                <a:srgbClr val="898989"/>
              </a:solidFill>
              <a:latin typeface="Calibri" panose="020F0502020204030204" pitchFamily="34" charset="0"/>
            </a:endParaRPr>
          </a:p>
        </p:txBody>
      </p:sp>
      <p:sp>
        <p:nvSpPr>
          <p:cNvPr id="4" name="文本占位符 3">
            <a:extLst>
              <a:ext uri="{FF2B5EF4-FFF2-40B4-BE49-F238E27FC236}">
                <a16:creationId xmlns:a16="http://schemas.microsoft.com/office/drawing/2014/main" id="{3482F702-C938-9FDF-B5B7-F845E1FF2B09}"/>
              </a:ext>
            </a:extLst>
          </p:cNvPr>
          <p:cNvSpPr>
            <a:spLocks noGrp="1"/>
          </p:cNvSpPr>
          <p:nvPr>
            <p:ph type="body" sz="quarter" idx="12"/>
          </p:nvPr>
        </p:nvSpPr>
        <p:spPr>
          <a:xfrm>
            <a:off x="239713" y="4829175"/>
            <a:ext cx="3113087" cy="314325"/>
          </a:xfrm>
        </p:spPr>
        <p:txBody>
          <a:bodyPr/>
          <a:lstStyle/>
          <a:p>
            <a:pPr>
              <a:defRPr/>
            </a:pPr>
            <a:endParaRPr lang="zh-CN" altLang="en-US"/>
          </a:p>
        </p:txBody>
      </p:sp>
      <p:sp>
        <p:nvSpPr>
          <p:cNvPr id="5" name="文本占位符 4">
            <a:extLst>
              <a:ext uri="{FF2B5EF4-FFF2-40B4-BE49-F238E27FC236}">
                <a16:creationId xmlns:a16="http://schemas.microsoft.com/office/drawing/2014/main" id="{5BFB3682-D0FA-BED8-DB3B-51959BCB0CC8}"/>
              </a:ext>
            </a:extLst>
          </p:cNvPr>
          <p:cNvSpPr>
            <a:spLocks noGrp="1"/>
          </p:cNvSpPr>
          <p:nvPr>
            <p:ph type="body" sz="quarter" idx="13"/>
          </p:nvPr>
        </p:nvSpPr>
        <p:spPr>
          <a:xfrm>
            <a:off x="3590925" y="4829175"/>
            <a:ext cx="3114675" cy="314325"/>
          </a:xfrm>
        </p:spPr>
        <p:txBody>
          <a:bodyPr/>
          <a:lstStyle/>
          <a:p>
            <a:pPr>
              <a:defRPr/>
            </a:pPr>
            <a:endParaRPr lang="zh-CN" altLang="en-US" dirty="0"/>
          </a:p>
        </p:txBody>
      </p:sp>
      <p:grpSp>
        <p:nvGrpSpPr>
          <p:cNvPr id="7" name="组合 6">
            <a:extLst>
              <a:ext uri="{FF2B5EF4-FFF2-40B4-BE49-F238E27FC236}">
                <a16:creationId xmlns:a16="http://schemas.microsoft.com/office/drawing/2014/main" id="{034FA767-68CB-6F3E-F322-905487D5C3C4}"/>
              </a:ext>
            </a:extLst>
          </p:cNvPr>
          <p:cNvGrpSpPr>
            <a:grpSpLocks/>
          </p:cNvGrpSpPr>
          <p:nvPr/>
        </p:nvGrpSpPr>
        <p:grpSpPr bwMode="auto">
          <a:xfrm>
            <a:off x="300038" y="752475"/>
            <a:ext cx="4197350" cy="3987800"/>
            <a:chOff x="10792" y="372502"/>
            <a:chExt cx="5640388" cy="6183426"/>
          </a:xfrm>
        </p:grpSpPr>
        <p:grpSp>
          <p:nvGrpSpPr>
            <p:cNvPr id="46119" name="组合 7">
              <a:extLst>
                <a:ext uri="{FF2B5EF4-FFF2-40B4-BE49-F238E27FC236}">
                  <a16:creationId xmlns:a16="http://schemas.microsoft.com/office/drawing/2014/main" id="{B50748C4-16A7-B726-81C1-8DBCF08A10CE}"/>
                </a:ext>
              </a:extLst>
            </p:cNvPr>
            <p:cNvGrpSpPr>
              <a:grpSpLocks/>
            </p:cNvGrpSpPr>
            <p:nvPr/>
          </p:nvGrpSpPr>
          <p:grpSpPr bwMode="auto">
            <a:xfrm>
              <a:off x="299518" y="372502"/>
              <a:ext cx="4740366" cy="5405400"/>
              <a:chOff x="224638" y="299847"/>
              <a:chExt cx="3555274" cy="4054051"/>
            </a:xfrm>
          </p:grpSpPr>
          <p:pic>
            <p:nvPicPr>
              <p:cNvPr id="46121" name="图片 10">
                <a:extLst>
                  <a:ext uri="{FF2B5EF4-FFF2-40B4-BE49-F238E27FC236}">
                    <a16:creationId xmlns:a16="http://schemas.microsoft.com/office/drawing/2014/main" id="{A498BC5A-DB3C-2724-E20C-250A90E91C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4638" y="1113538"/>
                <a:ext cx="3555274"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2" name="图片 11">
                <a:extLst>
                  <a:ext uri="{FF2B5EF4-FFF2-40B4-BE49-F238E27FC236}">
                    <a16:creationId xmlns:a16="http://schemas.microsoft.com/office/drawing/2014/main" id="{5133F133-EDCA-228E-2126-AD7EC2D08D8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1660" y="299847"/>
                <a:ext cx="3288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120" name="文本框 8">
              <a:extLst>
                <a:ext uri="{FF2B5EF4-FFF2-40B4-BE49-F238E27FC236}">
                  <a16:creationId xmlns:a16="http://schemas.microsoft.com/office/drawing/2014/main" id="{044B1F2F-9695-FDFD-B59F-11756D7AE050}"/>
                </a:ext>
              </a:extLst>
            </p:cNvPr>
            <p:cNvSpPr txBox="1">
              <a:spLocks noChangeArrowheads="1"/>
            </p:cNvSpPr>
            <p:nvPr/>
          </p:nvSpPr>
          <p:spPr bwMode="auto">
            <a:xfrm>
              <a:off x="10792" y="5553761"/>
              <a:ext cx="5640388" cy="10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C00000"/>
                  </a:solidFill>
                </a:rPr>
                <a:t>Systems thinking </a:t>
              </a:r>
            </a:p>
            <a:p>
              <a:r>
                <a:rPr lang="en-US" altLang="zh-CN" b="1">
                  <a:solidFill>
                    <a:srgbClr val="C00000"/>
                  </a:solidFill>
                </a:rPr>
                <a:t>  – complicated issue in health</a:t>
              </a:r>
              <a:endParaRPr lang="zh-CN" altLang="en-US" b="1">
                <a:solidFill>
                  <a:srgbClr val="C00000"/>
                </a:solidFill>
              </a:endParaRPr>
            </a:p>
          </p:txBody>
        </p:sp>
      </p:grpSp>
      <p:pic>
        <p:nvPicPr>
          <p:cNvPr id="46116" name="图片 22">
            <a:extLst>
              <a:ext uri="{FF2B5EF4-FFF2-40B4-BE49-F238E27FC236}">
                <a16:creationId xmlns:a16="http://schemas.microsoft.com/office/drawing/2014/main" id="{56FC2916-F2B6-1A94-3686-D9F40E70268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3875" y="760413"/>
            <a:ext cx="435292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8" name="文本框 25">
            <a:extLst>
              <a:ext uri="{FF2B5EF4-FFF2-40B4-BE49-F238E27FC236}">
                <a16:creationId xmlns:a16="http://schemas.microsoft.com/office/drawing/2014/main" id="{AEC46C08-D05B-CB97-4FD3-78AEBA1FA8A5}"/>
              </a:ext>
            </a:extLst>
          </p:cNvPr>
          <p:cNvSpPr txBox="1">
            <a:spLocks noChangeArrowheads="1"/>
          </p:cNvSpPr>
          <p:nvPr/>
        </p:nvSpPr>
        <p:spPr bwMode="auto">
          <a:xfrm>
            <a:off x="4406602" y="4033442"/>
            <a:ext cx="3903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C00000"/>
                </a:solidFill>
              </a:rPr>
              <a:t>Global vision </a:t>
            </a:r>
          </a:p>
          <a:p>
            <a:r>
              <a:rPr lang="en-US" altLang="zh-CN" b="1" dirty="0">
                <a:solidFill>
                  <a:srgbClr val="C00000"/>
                </a:solidFill>
              </a:rPr>
              <a:t>  – equity issue in health</a:t>
            </a:r>
            <a:endParaRPr lang="zh-CN" altLang="en-US" b="1" dirty="0">
              <a:solidFill>
                <a:srgbClr val="C00000"/>
              </a:solidFill>
            </a:endParaRPr>
          </a:p>
        </p:txBody>
      </p:sp>
      <p:pic>
        <p:nvPicPr>
          <p:cNvPr id="3" name="图片 2">
            <a:extLst>
              <a:ext uri="{FF2B5EF4-FFF2-40B4-BE49-F238E27FC236}">
                <a16:creationId xmlns:a16="http://schemas.microsoft.com/office/drawing/2014/main" id="{A1360864-83D9-74AB-AB7B-A2B0952813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7830" y="1226788"/>
            <a:ext cx="3956135" cy="2558403"/>
          </a:xfrm>
          <a:prstGeom prst="rect">
            <a:avLst/>
          </a:prstGeom>
        </p:spPr>
      </p:pic>
      <p:pic>
        <p:nvPicPr>
          <p:cNvPr id="8" name="图片 7">
            <a:extLst>
              <a:ext uri="{FF2B5EF4-FFF2-40B4-BE49-F238E27FC236}">
                <a16:creationId xmlns:a16="http://schemas.microsoft.com/office/drawing/2014/main" id="{62D285B7-B241-CF00-7DE1-B4615B691734}"/>
              </a:ext>
            </a:extLst>
          </p:cNvPr>
          <p:cNvPicPr>
            <a:picLocks noChangeAspect="1"/>
          </p:cNvPicPr>
          <p:nvPr/>
        </p:nvPicPr>
        <p:blipFill>
          <a:blip r:embed="rId6"/>
          <a:stretch>
            <a:fillRect/>
          </a:stretch>
        </p:blipFill>
        <p:spPr>
          <a:xfrm>
            <a:off x="7598082" y="2603344"/>
            <a:ext cx="1004888"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形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181" y="340191"/>
            <a:ext cx="2052158" cy="651059"/>
          </a:xfrm>
          <a:prstGeom prst="rect">
            <a:avLst/>
          </a:prstGeom>
        </p:spPr>
      </p:pic>
      <p:pic>
        <p:nvPicPr>
          <p:cNvPr id="19" name="图形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7852" y="268205"/>
            <a:ext cx="1800355" cy="551094"/>
          </a:xfrm>
          <a:prstGeom prst="rect">
            <a:avLst/>
          </a:prstGeom>
        </p:spPr>
      </p:pic>
      <p:sp>
        <p:nvSpPr>
          <p:cNvPr id="11" name="矩形 10"/>
          <p:cNvSpPr/>
          <p:nvPr/>
        </p:nvSpPr>
        <p:spPr>
          <a:xfrm>
            <a:off x="4283968" y="4009908"/>
            <a:ext cx="3960440" cy="769441"/>
          </a:xfrm>
          <a:prstGeom prst="rect">
            <a:avLst/>
          </a:prstGeom>
        </p:spPr>
        <p:txBody>
          <a:bodyPr wrap="square">
            <a:spAutoFit/>
          </a:bodyPr>
          <a:lstStyle/>
          <a:p>
            <a:pPr>
              <a:defRPr/>
            </a:pPr>
            <a:r>
              <a:rPr lang="en-US" altLang="zh-CN" sz="4400" b="1" kern="10" dirty="0">
                <a:ln w="19050">
                  <a:solidFill>
                    <a:srgbClr val="FFFFFF"/>
                  </a:solidFill>
                  <a:round/>
                </a:ln>
                <a:solidFill>
                  <a:srgbClr val="C00000"/>
                </a:solidFill>
                <a:latin typeface="Cooper Black" panose="0208090404030B020404" pitchFamily="18" charset="0"/>
                <a:ea typeface="微软雅黑" panose="020B0503020204020204" pitchFamily="34" charset="-122"/>
                <a:cs typeface="Arial" panose="020B0604020202020204"/>
              </a:rPr>
              <a:t>Thank you!</a:t>
            </a:r>
            <a:endParaRPr lang="zh-CN" altLang="en-US" sz="4400" b="1" kern="10" dirty="0">
              <a:ln w="19050">
                <a:solidFill>
                  <a:srgbClr val="FFFFFF"/>
                </a:solidFill>
                <a:round/>
              </a:ln>
              <a:solidFill>
                <a:srgbClr val="C00000"/>
              </a:solidFill>
              <a:latin typeface="Cooper Black" panose="0208090404030B020404" pitchFamily="18" charset="0"/>
              <a:ea typeface="微软雅黑" panose="020B0503020204020204" pitchFamily="34" charset="-122"/>
              <a:cs typeface="Arial" panose="020B0604020202020204"/>
            </a:endParaRPr>
          </a:p>
        </p:txBody>
      </p:sp>
      <p:pic>
        <p:nvPicPr>
          <p:cNvPr id="6"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11560" y="1059582"/>
            <a:ext cx="3330099" cy="393215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98BA0451-2842-4FF2-9E7F-331ED0FE64CD}"/>
              </a:ext>
            </a:extLst>
          </p:cNvPr>
          <p:cNvSpPr txBox="1"/>
          <p:nvPr/>
        </p:nvSpPr>
        <p:spPr>
          <a:xfrm>
            <a:off x="4115354" y="1448365"/>
            <a:ext cx="4632853" cy="2246769"/>
          </a:xfrm>
          <a:prstGeom prst="rect">
            <a:avLst/>
          </a:prstGeom>
          <a:noFill/>
        </p:spPr>
        <p:txBody>
          <a:bodyPr wrap="square" rtlCol="0">
            <a:spAutoFit/>
          </a:bodyPr>
          <a:lstStyle/>
          <a:p>
            <a:r>
              <a:rPr lang="en-US" altLang="zh-CN" sz="3200" b="1" dirty="0">
                <a:solidFill>
                  <a:srgbClr val="C00000"/>
                </a:solidFill>
                <a:latin typeface="Arial Black" panose="020B0A04020102020204" pitchFamily="34" charset="0"/>
              </a:rPr>
              <a:t>Acknowledgements</a:t>
            </a:r>
          </a:p>
          <a:p>
            <a:endParaRPr lang="en-US" altLang="zh-CN" dirty="0">
              <a:latin typeface="Arial Black" panose="020B0A04020102020204" pitchFamily="34" charset="0"/>
            </a:endParaRPr>
          </a:p>
          <a:p>
            <a:r>
              <a:rPr lang="en-US" altLang="zh-CN" dirty="0">
                <a:solidFill>
                  <a:srgbClr val="FF0000"/>
                </a:solidFill>
                <a:latin typeface="Arial Black" panose="020B0A04020102020204" pitchFamily="34" charset="0"/>
              </a:rPr>
              <a:t>To all professionals involved in the malaria control and elimination </a:t>
            </a:r>
            <a:r>
              <a:rPr lang="en-US" altLang="zh-CN" dirty="0" err="1">
                <a:solidFill>
                  <a:srgbClr val="FF0000"/>
                </a:solidFill>
                <a:latin typeface="Arial Black" panose="020B0A04020102020204" pitchFamily="34" charset="0"/>
              </a:rPr>
              <a:t>programme</a:t>
            </a:r>
            <a:r>
              <a:rPr lang="en-US" altLang="zh-CN" dirty="0">
                <a:solidFill>
                  <a:srgbClr val="FF0000"/>
                </a:solidFill>
                <a:latin typeface="Arial Black" panose="020B0A04020102020204" pitchFamily="34" charset="0"/>
              </a:rPr>
              <a:t> in the People’s Republic of China !</a:t>
            </a:r>
          </a:p>
          <a:p>
            <a:endParaRPr lang="zh-CN" altLang="en-US" dirty="0">
              <a:latin typeface="Arial Black" panose="020B0A040201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52A3B-477C-EB62-F5B4-D53D58500A35}"/>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EFF98783-15F7-BA70-57D5-8D5BA733EDB6}"/>
              </a:ext>
            </a:extLst>
          </p:cNvPr>
          <p:cNvSpPr>
            <a:spLocks noGrp="1"/>
          </p:cNvSpPr>
          <p:nvPr>
            <p:ph type="subTitle" idx="1"/>
          </p:nvPr>
        </p:nvSpPr>
        <p:spPr/>
        <p:txBody>
          <a:bodyPr/>
          <a:lstStyle/>
          <a:p>
            <a:endParaRPr lang="zh-CN" altLang="en-US"/>
          </a:p>
        </p:txBody>
      </p:sp>
      <p:pic>
        <p:nvPicPr>
          <p:cNvPr id="5" name="图片 4">
            <a:extLst>
              <a:ext uri="{FF2B5EF4-FFF2-40B4-BE49-F238E27FC236}">
                <a16:creationId xmlns:a16="http://schemas.microsoft.com/office/drawing/2014/main" id="{C63439AE-AD1D-34FF-3314-014373C4AD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83223" y="771550"/>
            <a:ext cx="4320478" cy="3437684"/>
          </a:xfrm>
          <a:prstGeom prst="rect">
            <a:avLst/>
          </a:prstGeom>
          <a:ln>
            <a:solidFill>
              <a:srgbClr val="29ABE2"/>
            </a:solidFill>
          </a:ln>
        </p:spPr>
      </p:pic>
      <p:pic>
        <p:nvPicPr>
          <p:cNvPr id="6" name="图片 5">
            <a:extLst>
              <a:ext uri="{FF2B5EF4-FFF2-40B4-BE49-F238E27FC236}">
                <a16:creationId xmlns:a16="http://schemas.microsoft.com/office/drawing/2014/main" id="{0A01E3E2-6A67-995D-2628-DC9F5DF79C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504" y="771550"/>
            <a:ext cx="4320477" cy="3457549"/>
          </a:xfrm>
          <a:prstGeom prst="rect">
            <a:avLst/>
          </a:prstGeom>
          <a:ln>
            <a:solidFill>
              <a:srgbClr val="29ABE2"/>
            </a:solidFill>
          </a:ln>
        </p:spPr>
      </p:pic>
      <p:pic>
        <p:nvPicPr>
          <p:cNvPr id="8" name="图片 7">
            <a:extLst>
              <a:ext uri="{FF2B5EF4-FFF2-40B4-BE49-F238E27FC236}">
                <a16:creationId xmlns:a16="http://schemas.microsoft.com/office/drawing/2014/main" id="{7B8FAC06-FC19-F8FD-CCC8-D947A40F0D7C}"/>
              </a:ext>
            </a:extLst>
          </p:cNvPr>
          <p:cNvPicPr>
            <a:picLocks noChangeAspect="1"/>
          </p:cNvPicPr>
          <p:nvPr/>
        </p:nvPicPr>
        <p:blipFill>
          <a:blip r:embed="rId4"/>
          <a:stretch>
            <a:fillRect/>
          </a:stretch>
        </p:blipFill>
        <p:spPr>
          <a:xfrm>
            <a:off x="5358760" y="2330752"/>
            <a:ext cx="797416" cy="1264976"/>
          </a:xfrm>
          <a:prstGeom prst="rect">
            <a:avLst/>
          </a:prstGeom>
        </p:spPr>
      </p:pic>
      <p:pic>
        <p:nvPicPr>
          <p:cNvPr id="10" name="图片 9">
            <a:extLst>
              <a:ext uri="{FF2B5EF4-FFF2-40B4-BE49-F238E27FC236}">
                <a16:creationId xmlns:a16="http://schemas.microsoft.com/office/drawing/2014/main" id="{BC9F2084-30A4-9CA2-A432-2A1DE2DF5273}"/>
              </a:ext>
            </a:extLst>
          </p:cNvPr>
          <p:cNvPicPr>
            <a:picLocks noChangeAspect="1"/>
          </p:cNvPicPr>
          <p:nvPr/>
        </p:nvPicPr>
        <p:blipFill>
          <a:blip r:embed="rId5"/>
          <a:stretch>
            <a:fillRect/>
          </a:stretch>
        </p:blipFill>
        <p:spPr>
          <a:xfrm>
            <a:off x="857617" y="2387175"/>
            <a:ext cx="762055" cy="1316908"/>
          </a:xfrm>
          <a:prstGeom prst="rect">
            <a:avLst/>
          </a:prstGeom>
        </p:spPr>
      </p:pic>
      <p:sp>
        <p:nvSpPr>
          <p:cNvPr id="12" name="文本框 11">
            <a:extLst>
              <a:ext uri="{FF2B5EF4-FFF2-40B4-BE49-F238E27FC236}">
                <a16:creationId xmlns:a16="http://schemas.microsoft.com/office/drawing/2014/main" id="{81279EB2-D837-CAA7-9E50-E165A73558F6}"/>
              </a:ext>
            </a:extLst>
          </p:cNvPr>
          <p:cNvSpPr txBox="1"/>
          <p:nvPr/>
        </p:nvSpPr>
        <p:spPr>
          <a:xfrm>
            <a:off x="93466" y="4345229"/>
            <a:ext cx="8928991" cy="276999"/>
          </a:xfrm>
          <a:prstGeom prst="rect">
            <a:avLst/>
          </a:prstGeom>
          <a:noFill/>
        </p:spPr>
        <p:txBody>
          <a:bodyPr wrap="square">
            <a:spAutoFit/>
          </a:bodyPr>
          <a:lstStyle/>
          <a:p>
            <a:r>
              <a:rPr lang="en-US" altLang="zh-CN" sz="1200" b="1" i="0" dirty="0">
                <a:solidFill>
                  <a:srgbClr val="333333"/>
                </a:solidFill>
                <a:effectLst/>
                <a:latin typeface="Georgia" panose="02040502050405020303" pitchFamily="18" charset="0"/>
              </a:rPr>
              <a:t> Trend in malaria incidence rate Log</a:t>
            </a:r>
            <a:r>
              <a:rPr lang="en-US" altLang="zh-CN" sz="1200" b="0" i="0" baseline="-25000" dirty="0">
                <a:solidFill>
                  <a:srgbClr val="333333"/>
                </a:solidFill>
                <a:effectLst/>
                <a:latin typeface="Georgia" panose="02040502050405020303" pitchFamily="18" charset="0"/>
              </a:rPr>
              <a:t> </a:t>
            </a:r>
            <a:r>
              <a:rPr lang="en-US" altLang="zh-CN" sz="1200" b="1" i="0" baseline="-25000" dirty="0">
                <a:solidFill>
                  <a:srgbClr val="333333"/>
                </a:solidFill>
                <a:effectLst/>
                <a:latin typeface="Georgia" panose="02040502050405020303" pitchFamily="18" charset="0"/>
              </a:rPr>
              <a:t>10</a:t>
            </a:r>
            <a:r>
              <a:rPr lang="en-US" altLang="zh-CN" sz="1200" b="0" i="0" baseline="-25000" dirty="0">
                <a:solidFill>
                  <a:srgbClr val="333333"/>
                </a:solidFill>
                <a:effectLst/>
                <a:latin typeface="Georgia" panose="02040502050405020303" pitchFamily="18" charset="0"/>
              </a:rPr>
              <a:t> </a:t>
            </a:r>
            <a:r>
              <a:rPr lang="en-US" altLang="zh-CN" sz="1200" b="1" i="0" dirty="0">
                <a:solidFill>
                  <a:srgbClr val="333333"/>
                </a:solidFill>
                <a:effectLst/>
                <a:latin typeface="Georgia" panose="02040502050405020303" pitchFamily="18" charset="0"/>
              </a:rPr>
              <a:t>(1/10.000) in selected African countries and P.R. China from 1960–2011</a:t>
            </a:r>
            <a:endParaRPr lang="zh-CN" altLang="en-US" sz="1200" dirty="0"/>
          </a:p>
        </p:txBody>
      </p:sp>
      <p:sp>
        <p:nvSpPr>
          <p:cNvPr id="13" name="文本框 12">
            <a:extLst>
              <a:ext uri="{FF2B5EF4-FFF2-40B4-BE49-F238E27FC236}">
                <a16:creationId xmlns:a16="http://schemas.microsoft.com/office/drawing/2014/main" id="{C33DCED8-AC0D-9B3A-A945-5ECEB60F63D9}"/>
              </a:ext>
            </a:extLst>
          </p:cNvPr>
          <p:cNvSpPr txBox="1"/>
          <p:nvPr/>
        </p:nvSpPr>
        <p:spPr>
          <a:xfrm>
            <a:off x="5358760" y="4731990"/>
            <a:ext cx="3245688" cy="261610"/>
          </a:xfrm>
          <a:prstGeom prst="rect">
            <a:avLst/>
          </a:prstGeom>
          <a:noFill/>
        </p:spPr>
        <p:txBody>
          <a:bodyPr wrap="square" rtlCol="0">
            <a:spAutoFit/>
          </a:bodyPr>
          <a:lstStyle/>
          <a:p>
            <a:r>
              <a:rPr lang="en-US" altLang="zh-CN" sz="1100" b="0" dirty="0">
                <a:solidFill>
                  <a:srgbClr val="333333"/>
                </a:solidFill>
                <a:effectLst/>
                <a:latin typeface="-apple-system"/>
              </a:rPr>
              <a:t>Tembo</a:t>
            </a:r>
            <a:r>
              <a:rPr lang="en-US" altLang="zh-CN" sz="1100" b="0" i="1" dirty="0">
                <a:solidFill>
                  <a:srgbClr val="333333"/>
                </a:solidFill>
                <a:effectLst/>
                <a:latin typeface="-apple-system"/>
              </a:rPr>
              <a:t> et al. Infectious Diseases of Poverty</a:t>
            </a:r>
            <a:r>
              <a:rPr lang="en-US" altLang="zh-CN" sz="1100" b="0" i="0" dirty="0">
                <a:solidFill>
                  <a:srgbClr val="333333"/>
                </a:solidFill>
                <a:effectLst/>
                <a:latin typeface="-apple-system"/>
              </a:rPr>
              <a:t> 2012 1:7</a:t>
            </a:r>
            <a:endParaRPr lang="zh-CN" altLang="en-US" sz="1100" dirty="0"/>
          </a:p>
        </p:txBody>
      </p:sp>
    </p:spTree>
    <p:extLst>
      <p:ext uri="{BB962C8B-B14F-4D97-AF65-F5344CB8AC3E}">
        <p14:creationId xmlns:p14="http://schemas.microsoft.com/office/powerpoint/2010/main" val="3186630486"/>
      </p:ext>
    </p:extLst>
  </p:cSld>
  <p:clrMapOvr>
    <a:masterClrMapping/>
  </p:clrMapOvr>
  <p:transition>
    <p:pull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628792" y="561356"/>
            <a:ext cx="7886417" cy="993476"/>
          </a:xfrm>
        </p:spPr>
        <p:txBody>
          <a:bodyPr vert="horz" wrap="square" lIns="68580" tIns="34290" rIns="68580" bIns="34290" rtlCol="0" anchor="ctr" anchorCtr="0">
            <a:normAutofit/>
          </a:bodyPr>
          <a:lstStyle/>
          <a:p>
            <a:pPr algn="ctr"/>
            <a:r>
              <a:rPr lang="en-US" altLang="zh-CN" sz="3200" b="1" dirty="0">
                <a:solidFill>
                  <a:srgbClr val="4F81BC"/>
                </a:solidFill>
                <a:latin typeface="Calibri" panose="020F0502020204030204" pitchFamily="34" charset="0"/>
              </a:rPr>
              <a:t>Stratification and </a:t>
            </a:r>
            <a:r>
              <a:rPr lang="en-US" altLang="zh-CN" sz="3200" b="1" i="1" dirty="0">
                <a:solidFill>
                  <a:srgbClr val="4F81BC"/>
                </a:solidFill>
                <a:latin typeface="Calibri" panose="020F0502020204030204" pitchFamily="34" charset="0"/>
              </a:rPr>
              <a:t>Plasmodium</a:t>
            </a:r>
            <a:r>
              <a:rPr lang="en-US" altLang="zh-CN" sz="3200" b="1" dirty="0">
                <a:solidFill>
                  <a:srgbClr val="4F81BC"/>
                </a:solidFill>
                <a:latin typeface="Calibri" panose="020F0502020204030204" pitchFamily="34" charset="0"/>
              </a:rPr>
              <a:t> spp. </a:t>
            </a:r>
            <a:endParaRPr lang="zh-CN" altLang="en-US" b="1" dirty="0">
              <a:solidFill>
                <a:srgbClr val="0070C0"/>
              </a:solidFill>
              <a:latin typeface="黑体" panose="02010609060101010101" charset="-122"/>
              <a:ea typeface="黑体" panose="02010609060101010101" charset="-122"/>
            </a:endParaRPr>
          </a:p>
        </p:txBody>
      </p:sp>
      <p:pic>
        <p:nvPicPr>
          <p:cNvPr id="14339" name="图片 3"/>
          <p:cNvPicPr>
            <a:picLocks noChangeAspect="1"/>
          </p:cNvPicPr>
          <p:nvPr/>
        </p:nvPicPr>
        <p:blipFill>
          <a:blip r:embed="rId3"/>
          <a:stretch>
            <a:fillRect/>
          </a:stretch>
        </p:blipFill>
        <p:spPr>
          <a:xfrm>
            <a:off x="251551" y="1357541"/>
            <a:ext cx="3456385" cy="3132534"/>
          </a:xfrm>
          <a:prstGeom prst="rect">
            <a:avLst/>
          </a:prstGeom>
          <a:noFill/>
          <a:ln w="9525">
            <a:noFill/>
          </a:ln>
        </p:spPr>
      </p:pic>
      <p:sp>
        <p:nvSpPr>
          <p:cNvPr id="2" name="矩形 1"/>
          <p:cNvSpPr/>
          <p:nvPr/>
        </p:nvSpPr>
        <p:spPr>
          <a:xfrm>
            <a:off x="179512" y="4656207"/>
            <a:ext cx="8784976" cy="460382"/>
          </a:xfrm>
          <a:prstGeom prst="rect">
            <a:avLst/>
          </a:prstGeom>
        </p:spPr>
        <p:txBody>
          <a:bodyPr wrap="square">
            <a:spAutoFit/>
          </a:bodyPr>
          <a:lstStyle/>
          <a:p>
            <a:pPr lvl="0" algn="ctr">
              <a:lnSpc>
                <a:spcPct val="150000"/>
              </a:lnSpc>
            </a:pPr>
            <a:r>
              <a:rPr lang="en-US" altLang="zh-CN" b="1" dirty="0">
                <a:solidFill>
                  <a:srgbClr val="000000"/>
                </a:solidFill>
                <a:latin typeface="Calibri" panose="020F0502020204030204" pitchFamily="34" charset="0"/>
              </a:rPr>
              <a:t>33°N</a:t>
            </a:r>
            <a:r>
              <a:rPr lang="en-US" altLang="zh-CN" dirty="0">
                <a:solidFill>
                  <a:srgbClr val="000000"/>
                </a:solidFill>
                <a:latin typeface="Calibri" panose="020F0502020204030204" pitchFamily="34" charset="0"/>
              </a:rPr>
              <a:t> as the northern and southern dividing line  of malaria-endemic areas </a:t>
            </a:r>
            <a:endParaRPr lang="en-US" altLang="zh-CN" dirty="0">
              <a:solidFill>
                <a:srgbClr val="000000"/>
              </a:solidFill>
            </a:endParaRPr>
          </a:p>
        </p:txBody>
      </p:sp>
      <p:sp>
        <p:nvSpPr>
          <p:cNvPr id="7" name="TextBox 1"/>
          <p:cNvSpPr txBox="1"/>
          <p:nvPr/>
        </p:nvSpPr>
        <p:spPr>
          <a:xfrm>
            <a:off x="1547664" y="-164554"/>
            <a:ext cx="6408712" cy="828675"/>
          </a:xfrm>
          <a:prstGeom prst="rect">
            <a:avLst/>
          </a:prstGeom>
          <a:noFill/>
        </p:spPr>
        <p:txBody>
          <a:bodyPr wrap="square" lIns="91413" tIns="45706" rIns="91413" bIns="45706" rtlCol="0">
            <a:spAutoFit/>
          </a:bodyPr>
          <a:lstStyle/>
          <a:p>
            <a:pPr eaLnBrk="1" hangingPunct="1">
              <a:lnSpc>
                <a:spcPct val="200000"/>
              </a:lnSpc>
              <a:buNone/>
            </a:pPr>
            <a:r>
              <a:rPr lang="en-US" altLang="zh-CN" sz="2400" b="1" dirty="0">
                <a:solidFill>
                  <a:schemeClr val="bg1"/>
                </a:solidFill>
                <a:latin typeface="Cambria" panose="02040503050406030204" pitchFamily="18" charset="0"/>
              </a:rPr>
              <a:t>Malaria epidemics and control</a:t>
            </a:r>
            <a:endParaRPr lang="zh-CN" altLang="en-US" sz="2400" dirty="0">
              <a:solidFill>
                <a:schemeClr val="bg1"/>
              </a:solidFill>
            </a:endParaRPr>
          </a:p>
        </p:txBody>
      </p:sp>
      <p:graphicFrame>
        <p:nvGraphicFramePr>
          <p:cNvPr id="8" name="表格 7"/>
          <p:cNvGraphicFramePr>
            <a:graphicFrameLocks noGrp="1"/>
          </p:cNvGraphicFramePr>
          <p:nvPr>
            <p:custDataLst>
              <p:tags r:id="rId1"/>
            </p:custDataLst>
            <p:extLst>
              <p:ext uri="{D42A27DB-BD31-4B8C-83A1-F6EECF244321}">
                <p14:modId xmlns:p14="http://schemas.microsoft.com/office/powerpoint/2010/main" val="899361928"/>
              </p:ext>
            </p:extLst>
          </p:nvPr>
        </p:nvGraphicFramePr>
        <p:xfrm>
          <a:off x="3923665" y="1635760"/>
          <a:ext cx="5036820" cy="2671319"/>
        </p:xfrm>
        <a:graphic>
          <a:graphicData uri="http://schemas.openxmlformats.org/drawingml/2006/table">
            <a:tbl>
              <a:tblPr firstRow="1" bandRow="1">
                <a:tableStyleId>{5C22544A-7EE6-4342-B048-85BDC9FD1C3A}</a:tableStyleId>
              </a:tblPr>
              <a:tblGrid>
                <a:gridCol w="1368425">
                  <a:extLst>
                    <a:ext uri="{9D8B030D-6E8A-4147-A177-3AD203B41FA5}">
                      <a16:colId xmlns:a16="http://schemas.microsoft.com/office/drawing/2014/main" val="20000"/>
                    </a:ext>
                  </a:extLst>
                </a:gridCol>
                <a:gridCol w="1871980">
                  <a:extLst>
                    <a:ext uri="{9D8B030D-6E8A-4147-A177-3AD203B41FA5}">
                      <a16:colId xmlns:a16="http://schemas.microsoft.com/office/drawing/2014/main" val="20001"/>
                    </a:ext>
                  </a:extLst>
                </a:gridCol>
                <a:gridCol w="1796415">
                  <a:extLst>
                    <a:ext uri="{9D8B030D-6E8A-4147-A177-3AD203B41FA5}">
                      <a16:colId xmlns:a16="http://schemas.microsoft.com/office/drawing/2014/main" val="20002"/>
                    </a:ext>
                  </a:extLst>
                </a:gridCol>
              </a:tblGrid>
              <a:tr h="411480">
                <a:tc>
                  <a:txBody>
                    <a:bodyPr/>
                    <a:lstStyle/>
                    <a:p>
                      <a:pPr algn="ctr">
                        <a:lnSpc>
                          <a:spcPct val="150000"/>
                        </a:lnSpc>
                      </a:pPr>
                      <a:r>
                        <a:rPr lang="en-US" altLang="zh-CN" sz="1400" dirty="0">
                          <a:solidFill>
                            <a:schemeClr val="tx1"/>
                          </a:solidFill>
                          <a:ea typeface="+mn-ea"/>
                          <a:cs typeface="+mn-lt"/>
                        </a:rPr>
                        <a:t>Region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eaLnBrk="1" fontAlgn="base" latinLnBrk="0" hangingPunct="1">
                        <a:lnSpc>
                          <a:spcPct val="150000"/>
                        </a:lnSpc>
                        <a:spcBef>
                          <a:spcPct val="0"/>
                        </a:spcBef>
                        <a:spcAft>
                          <a:spcPct val="0"/>
                        </a:spcAft>
                        <a:buClrTx/>
                        <a:buSzTx/>
                        <a:buFontTx/>
                        <a:buNone/>
                        <a:defRPr/>
                      </a:pPr>
                      <a:r>
                        <a:rPr lang="en-US" altLang="zh-CN" sz="1400" dirty="0">
                          <a:solidFill>
                            <a:schemeClr val="tx1"/>
                          </a:solidFill>
                          <a:ea typeface="+mn-ea"/>
                          <a:cs typeface="+mn-lt"/>
                        </a:rPr>
                        <a:t>Plasmodium Species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altLang="zh-CN" sz="1400" dirty="0">
                          <a:solidFill>
                            <a:schemeClr val="tx1"/>
                          </a:solidFill>
                          <a:ea typeface="+mn-ea"/>
                          <a:cs typeface="+mn-lt"/>
                        </a:rPr>
                        <a:t>Epidemic Situation </a:t>
                      </a:r>
                      <a:endParaRPr lang="zh-CN" altLang="en-US" sz="140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451485">
                <a:tc>
                  <a:txBody>
                    <a:bodyPr/>
                    <a:lstStyle/>
                    <a:p>
                      <a:pPr>
                        <a:lnSpc>
                          <a:spcPct val="150000"/>
                        </a:lnSpc>
                      </a:pPr>
                      <a:r>
                        <a:rPr lang="en-US" altLang="zh-CN" sz="1400" b="0" dirty="0">
                          <a:solidFill>
                            <a:schemeClr val="tx1"/>
                          </a:solidFill>
                          <a:ea typeface="+mn-ea"/>
                          <a:cs typeface="+mn-lt"/>
                        </a:rPr>
                        <a:t> </a:t>
                      </a:r>
                      <a:r>
                        <a:rPr lang="en-US" altLang="zh-CN" sz="1400" b="0" i="0" u="none" strike="noStrike" baseline="0" dirty="0">
                          <a:solidFill>
                            <a:srgbClr val="000000"/>
                          </a:solidFill>
                          <a:cs typeface="+mn-lt"/>
                        </a:rPr>
                        <a:t>South of 25°N </a:t>
                      </a:r>
                      <a:endParaRPr lang="zh-CN" altLang="en-US" sz="1400" b="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dirty="0">
                          <a:solidFill>
                            <a:schemeClr val="tx1"/>
                          </a:solidFill>
                          <a:ea typeface="+mn-ea"/>
                          <a:cs typeface="+mn-lt"/>
                        </a:rPr>
                        <a:t>4 species distribution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dirty="0">
                          <a:solidFill>
                            <a:schemeClr val="tx1"/>
                          </a:solidFill>
                          <a:ea typeface="+mn-ea"/>
                          <a:cs typeface="+mn-lt"/>
                        </a:rPr>
                        <a:t>High or 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35000">
                <a:tc>
                  <a:txBody>
                    <a:bodyPr/>
                    <a:lstStyle/>
                    <a:p>
                      <a:pPr>
                        <a:lnSpc>
                          <a:spcPct val="150000"/>
                        </a:lnSpc>
                      </a:pPr>
                      <a:r>
                        <a:rPr lang="en-GB" altLang="zh-CN" sz="1400" b="0" dirty="0">
                          <a:solidFill>
                            <a:schemeClr val="tx1"/>
                          </a:solidFill>
                          <a:ea typeface="+mn-ea"/>
                          <a:cs typeface="+mn-lt"/>
                        </a:rPr>
                        <a:t>25</a:t>
                      </a:r>
                      <a:r>
                        <a:rPr lang="en-US" altLang="zh-CN" sz="1400" b="0" dirty="0">
                          <a:solidFill>
                            <a:schemeClr val="tx1"/>
                          </a:solidFill>
                          <a:ea typeface="+mn-ea"/>
                          <a:cs typeface="+mn-lt"/>
                        </a:rPr>
                        <a:t>~</a:t>
                      </a:r>
                      <a:r>
                        <a:rPr lang="en-GB" altLang="zh-CN" sz="1400" b="0" dirty="0">
                          <a:solidFill>
                            <a:schemeClr val="tx1"/>
                          </a:solidFill>
                          <a:ea typeface="+mn-ea"/>
                          <a:cs typeface="+mn-lt"/>
                        </a:rPr>
                        <a:t>33°N</a:t>
                      </a:r>
                      <a:endParaRPr lang="zh-CN" altLang="en-US" sz="1400" b="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i="1" dirty="0">
                          <a:solidFill>
                            <a:schemeClr val="tx1"/>
                          </a:solidFill>
                          <a:ea typeface="+mn-ea"/>
                          <a:cs typeface="+mn-lt"/>
                        </a:rPr>
                        <a:t>P. v </a:t>
                      </a:r>
                      <a:r>
                        <a:rPr lang="en-US" altLang="zh-CN" sz="1400" dirty="0">
                          <a:solidFill>
                            <a:schemeClr val="tx1"/>
                          </a:solidFill>
                          <a:ea typeface="+mn-ea"/>
                          <a:cs typeface="+mn-lt"/>
                        </a:rPr>
                        <a:t>: predominant, </a:t>
                      </a:r>
                      <a:r>
                        <a:rPr lang="en-US" altLang="zh-CN" sz="1400" i="1" dirty="0">
                          <a:solidFill>
                            <a:schemeClr val="tx1"/>
                          </a:solidFill>
                          <a:ea typeface="+mn-ea"/>
                          <a:cs typeface="+mn-lt"/>
                        </a:rPr>
                        <a:t>P. f </a:t>
                      </a:r>
                      <a:r>
                        <a:rPr lang="en-US" altLang="zh-CN" sz="1400" dirty="0">
                          <a:solidFill>
                            <a:schemeClr val="tx1"/>
                          </a:solidFill>
                          <a:ea typeface="+mn-ea"/>
                          <a:cs typeface="+mn-lt"/>
                        </a:rPr>
                        <a:t>also distributed</a:t>
                      </a:r>
                      <a:endParaRPr lang="zh-CN" altLang="en-US" sz="140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eaLnBrk="1" fontAlgn="base" latinLnBrk="0" hangingPunct="1">
                        <a:lnSpc>
                          <a:spcPct val="150000"/>
                        </a:lnSpc>
                        <a:spcBef>
                          <a:spcPct val="0"/>
                        </a:spcBef>
                        <a:spcAft>
                          <a:spcPct val="0"/>
                        </a:spcAft>
                        <a:buClrTx/>
                        <a:buSzTx/>
                        <a:buFontTx/>
                        <a:buNone/>
                        <a:defRPr/>
                      </a:pPr>
                      <a:r>
                        <a:rPr lang="en-US" altLang="zh-CN" sz="1400" dirty="0">
                          <a:solidFill>
                            <a:schemeClr val="tx1"/>
                          </a:solidFill>
                          <a:ea typeface="+mn-ea"/>
                          <a:cs typeface="+mn-lt"/>
                        </a:rPr>
                        <a:t>moderate or low, unstable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1480">
                <a:tc>
                  <a:txBody>
                    <a:bodyPr/>
                    <a:lstStyle/>
                    <a:p>
                      <a:pPr>
                        <a:lnSpc>
                          <a:spcPct val="150000"/>
                        </a:lnSpc>
                      </a:pPr>
                      <a:r>
                        <a:rPr lang="en-US" altLang="zh-CN" sz="1400" b="0" i="0" u="none" strike="noStrike" baseline="0" dirty="0">
                          <a:solidFill>
                            <a:schemeClr val="tx1"/>
                          </a:solidFill>
                          <a:ea typeface="+mn-ea"/>
                          <a:cs typeface="+mn-lt"/>
                        </a:rPr>
                        <a:t>North</a:t>
                      </a:r>
                      <a:r>
                        <a:rPr lang="en-US" altLang="zh-CN" sz="1400" b="0" i="0" u="none" strike="noStrike" baseline="0" dirty="0">
                          <a:solidFill>
                            <a:srgbClr val="000000"/>
                          </a:solidFill>
                          <a:cs typeface="+mn-lt"/>
                        </a:rPr>
                        <a:t> of 33°N </a:t>
                      </a:r>
                      <a:endParaRPr lang="zh-CN" altLang="en-US" sz="1400" b="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dirty="0">
                          <a:solidFill>
                            <a:schemeClr val="tx1"/>
                          </a:solidFill>
                          <a:ea typeface="+mn-ea"/>
                          <a:cs typeface="+mn-lt"/>
                        </a:rPr>
                        <a:t>mono </a:t>
                      </a:r>
                      <a:r>
                        <a:rPr lang="en-US" altLang="zh-CN" sz="1400" i="1" dirty="0" err="1">
                          <a:solidFill>
                            <a:schemeClr val="tx1"/>
                          </a:solidFill>
                          <a:ea typeface="+mn-ea"/>
                          <a:cs typeface="+mn-lt"/>
                        </a:rPr>
                        <a:t>P.v</a:t>
                      </a:r>
                      <a:endParaRPr lang="zh-CN" altLang="en-US" sz="1400" i="1"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dirty="0">
                          <a:solidFill>
                            <a:schemeClr val="tx1"/>
                          </a:solidFill>
                          <a:ea typeface="+mn-ea"/>
                          <a:cs typeface="+mn-lt"/>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5950">
                <a:tc>
                  <a:txBody>
                    <a:bodyPr/>
                    <a:lstStyle/>
                    <a:p>
                      <a:pPr>
                        <a:lnSpc>
                          <a:spcPct val="150000"/>
                        </a:lnSpc>
                      </a:pPr>
                      <a:r>
                        <a:rPr lang="en-US" altLang="zh-CN" sz="1400" b="0" dirty="0">
                          <a:solidFill>
                            <a:schemeClr val="tx1"/>
                          </a:solidFill>
                          <a:ea typeface="+mn-ea"/>
                          <a:cs typeface="+mn-lt"/>
                        </a:rPr>
                        <a:t>North West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eaLnBrk="1" fontAlgn="base" latinLnBrk="0" hangingPunct="1">
                        <a:lnSpc>
                          <a:spcPct val="150000"/>
                        </a:lnSpc>
                        <a:spcBef>
                          <a:spcPct val="0"/>
                        </a:spcBef>
                        <a:spcAft>
                          <a:spcPct val="0"/>
                        </a:spcAft>
                        <a:buClrTx/>
                        <a:buSzTx/>
                        <a:buFontTx/>
                        <a:buNone/>
                        <a:defRPr/>
                      </a:pPr>
                      <a:r>
                        <a:rPr lang="en-US" altLang="zh-CN" sz="1400" dirty="0">
                          <a:solidFill>
                            <a:schemeClr val="tx1"/>
                          </a:solidFill>
                          <a:ea typeface="+mn-ea"/>
                          <a:cs typeface="+mn-lt"/>
                        </a:rPr>
                        <a:t>mono </a:t>
                      </a:r>
                      <a:r>
                        <a:rPr lang="en-US" altLang="zh-CN" sz="1400" i="1" dirty="0" err="1">
                          <a:solidFill>
                            <a:schemeClr val="tx1"/>
                          </a:solidFill>
                          <a:ea typeface="+mn-ea"/>
                          <a:cs typeface="+mn-lt"/>
                        </a:rPr>
                        <a:t>P.v</a:t>
                      </a:r>
                      <a:endParaRPr lang="zh-CN" altLang="en-US" sz="140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dirty="0">
                          <a:solidFill>
                            <a:schemeClr val="tx1"/>
                          </a:solidFill>
                          <a:ea typeface="+mn-ea"/>
                          <a:cs typeface="+mn-lt"/>
                        </a:rPr>
                        <a:t>low: relatively scattered and isolated</a:t>
                      </a:r>
                      <a:endParaRPr lang="zh-CN" altLang="en-US" sz="1400" dirty="0">
                        <a:solidFill>
                          <a:schemeClr val="tx1"/>
                        </a:solidFill>
                        <a:ea typeface="+mn-ea"/>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792" y="489601"/>
            <a:ext cx="7886417" cy="993476"/>
          </a:xfrm>
        </p:spPr>
        <p:txBody>
          <a:bodyPr/>
          <a:lstStyle/>
          <a:p>
            <a:pPr algn="ctr"/>
            <a:r>
              <a:rPr lang="en-US" altLang="zh-CN" sz="3200" b="1" dirty="0">
                <a:solidFill>
                  <a:srgbClr val="0070C0"/>
                </a:solidFill>
                <a:latin typeface="Calibri" panose="020F0502020204030204" pitchFamily="34" charset="0"/>
                <a:ea typeface="黑体" panose="02010609060101010101" charset="-122"/>
                <a:cs typeface="Calibri" panose="020F0502020204030204" pitchFamily="34" charset="0"/>
              </a:rPr>
              <a:t>Malaria vector characteristics and distribution</a:t>
            </a:r>
            <a:r>
              <a:rPr lang="zh-CN" altLang="en-US" sz="3200" b="1" dirty="0">
                <a:solidFill>
                  <a:srgbClr val="0070C0"/>
                </a:solidFill>
                <a:latin typeface="Calibri" panose="020F0502020204030204" pitchFamily="34" charset="0"/>
                <a:ea typeface="黑体" panose="02010609060101010101" charset="-122"/>
                <a:cs typeface="Calibri" panose="020F0502020204030204" pitchFamily="34" charset="0"/>
              </a:rPr>
              <a:t> </a:t>
            </a:r>
            <a:endParaRPr lang="zh-CN" altLang="en-US" b="1" dirty="0">
              <a:solidFill>
                <a:srgbClr val="0070C0"/>
              </a:solidFill>
              <a:latin typeface="黑体" panose="02010609060101010101" charset="-122"/>
              <a:ea typeface="黑体" panose="02010609060101010101" charset="-122"/>
            </a:endParaRPr>
          </a:p>
        </p:txBody>
      </p:sp>
      <p:pic>
        <p:nvPicPr>
          <p:cNvPr id="4" name="图片 4"/>
          <p:cNvPicPr>
            <a:picLocks noChangeAspect="1"/>
          </p:cNvPicPr>
          <p:nvPr/>
        </p:nvPicPr>
        <p:blipFill>
          <a:blip r:embed="rId3"/>
          <a:stretch>
            <a:fillRect/>
          </a:stretch>
        </p:blipFill>
        <p:spPr>
          <a:xfrm>
            <a:off x="5580112" y="1483077"/>
            <a:ext cx="3322196" cy="3264092"/>
          </a:xfrm>
          <a:prstGeom prst="rect">
            <a:avLst/>
          </a:prstGeom>
          <a:noFill/>
          <a:ln w="9525">
            <a:noFill/>
          </a:ln>
        </p:spPr>
      </p:pic>
      <p:sp>
        <p:nvSpPr>
          <p:cNvPr id="6" name="TextBox 1"/>
          <p:cNvSpPr txBox="1"/>
          <p:nvPr/>
        </p:nvSpPr>
        <p:spPr>
          <a:xfrm>
            <a:off x="1547664" y="-164554"/>
            <a:ext cx="6408712" cy="828675"/>
          </a:xfrm>
          <a:prstGeom prst="rect">
            <a:avLst/>
          </a:prstGeom>
          <a:noFill/>
        </p:spPr>
        <p:txBody>
          <a:bodyPr wrap="square" lIns="91413" tIns="45706" rIns="91413" bIns="45706" rtlCol="0">
            <a:spAutoFit/>
          </a:bodyPr>
          <a:lstStyle/>
          <a:p>
            <a:pPr eaLnBrk="1" hangingPunct="1">
              <a:lnSpc>
                <a:spcPct val="200000"/>
              </a:lnSpc>
              <a:buNone/>
            </a:pPr>
            <a:r>
              <a:rPr lang="en-US" altLang="zh-CN" sz="2400" b="1" dirty="0">
                <a:solidFill>
                  <a:schemeClr val="bg1"/>
                </a:solidFill>
                <a:latin typeface="Cambria" panose="02040503050406030204" pitchFamily="18" charset="0"/>
              </a:rPr>
              <a:t>Malaria epidemics and control</a:t>
            </a:r>
            <a:endParaRPr lang="zh-CN" altLang="en-US" sz="2400" dirty="0">
              <a:solidFill>
                <a:schemeClr val="bg1"/>
              </a:solidFill>
            </a:endParaRPr>
          </a:p>
        </p:txBody>
      </p:sp>
      <p:graphicFrame>
        <p:nvGraphicFramePr>
          <p:cNvPr id="8" name="表格 7"/>
          <p:cNvGraphicFramePr>
            <a:graphicFrameLocks noGrp="1"/>
          </p:cNvGraphicFramePr>
          <p:nvPr>
            <p:custDataLst>
              <p:tags r:id="rId1"/>
            </p:custDataLst>
            <p:extLst>
              <p:ext uri="{D42A27DB-BD31-4B8C-83A1-F6EECF244321}">
                <p14:modId xmlns:p14="http://schemas.microsoft.com/office/powerpoint/2010/main" val="896493835"/>
              </p:ext>
            </p:extLst>
          </p:nvPr>
        </p:nvGraphicFramePr>
        <p:xfrm>
          <a:off x="251520" y="1419622"/>
          <a:ext cx="5328592" cy="3169131"/>
        </p:xfrm>
        <a:graphic>
          <a:graphicData uri="http://schemas.openxmlformats.org/drawingml/2006/table">
            <a:tbl>
              <a:tblPr firstRow="1" bandRow="1">
                <a:tableStyleId>{5C22544A-7EE6-4342-B048-85BDC9FD1C3A}</a:tableStyleId>
              </a:tblPr>
              <a:tblGrid>
                <a:gridCol w="1512167">
                  <a:extLst>
                    <a:ext uri="{9D8B030D-6E8A-4147-A177-3AD203B41FA5}">
                      <a16:colId xmlns:a16="http://schemas.microsoft.com/office/drawing/2014/main" val="20000"/>
                    </a:ext>
                  </a:extLst>
                </a:gridCol>
                <a:gridCol w="2135694">
                  <a:extLst>
                    <a:ext uri="{9D8B030D-6E8A-4147-A177-3AD203B41FA5}">
                      <a16:colId xmlns:a16="http://schemas.microsoft.com/office/drawing/2014/main" val="20001"/>
                    </a:ext>
                  </a:extLst>
                </a:gridCol>
                <a:gridCol w="1680731">
                  <a:extLst>
                    <a:ext uri="{9D8B030D-6E8A-4147-A177-3AD203B41FA5}">
                      <a16:colId xmlns:a16="http://schemas.microsoft.com/office/drawing/2014/main" val="20002"/>
                    </a:ext>
                  </a:extLst>
                </a:gridCol>
              </a:tblGrid>
              <a:tr h="292062">
                <a:tc>
                  <a:txBody>
                    <a:bodyPr/>
                    <a:lstStyle/>
                    <a:p>
                      <a:pPr algn="ctr"/>
                      <a:r>
                        <a:rPr lang="en-US" altLang="zh-CN" sz="1000" b="1" i="1" u="none" strike="noStrike" kern="1200" baseline="0" dirty="0">
                          <a:solidFill>
                            <a:schemeClr val="tx1"/>
                          </a:solidFill>
                          <a:ea typeface="+mn-ea"/>
                          <a:cs typeface="+mn-lt"/>
                        </a:rPr>
                        <a:t>Anopheles</a:t>
                      </a:r>
                      <a:r>
                        <a:rPr lang="en-US" altLang="zh-CN" sz="1000" b="1" i="0" u="none" strike="noStrike" kern="1200" baseline="0" dirty="0">
                          <a:solidFill>
                            <a:schemeClr val="tx1"/>
                          </a:solidFill>
                          <a:ea typeface="+mn-ea"/>
                          <a:cs typeface="+mn-lt"/>
                        </a:rPr>
                        <a:t> spp.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sz="1000" b="1" i="0" u="none" strike="noStrike" baseline="0" dirty="0">
                          <a:solidFill>
                            <a:srgbClr val="000000"/>
                          </a:solidFill>
                          <a:cs typeface="+mn-lt"/>
                        </a:rPr>
                        <a:t>Habits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sz="1000" dirty="0">
                          <a:solidFill>
                            <a:sysClr val="windowText" lastClr="000000"/>
                          </a:solidFill>
                          <a:cs typeface="+mn-lt"/>
                        </a:rPr>
                        <a:t>Types of malaria transmitted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24624">
                <a:tc>
                  <a:txBody>
                    <a:bodyPr/>
                    <a:lstStyle/>
                    <a:p>
                      <a:r>
                        <a:rPr lang="en-US" altLang="zh-CN" sz="1200" b="1" i="1" u="none" strike="noStrike" baseline="0" dirty="0">
                          <a:solidFill>
                            <a:srgbClr val="4F81BC"/>
                          </a:solidFill>
                          <a:cs typeface="+mn-lt"/>
                        </a:rPr>
                        <a:t>An.</a:t>
                      </a:r>
                      <a:r>
                        <a:rPr lang="zh-CN" altLang="en-US" sz="1200" b="1" i="1" u="none" strike="noStrike" baseline="0" dirty="0">
                          <a:solidFill>
                            <a:srgbClr val="4F81BC"/>
                          </a:solidFill>
                          <a:cs typeface="+mn-lt"/>
                        </a:rPr>
                        <a:t> </a:t>
                      </a:r>
                      <a:r>
                        <a:rPr lang="en-US" altLang="zh-CN" sz="1200" b="1" i="1" u="none" strike="noStrike" baseline="0" dirty="0">
                          <a:solidFill>
                            <a:srgbClr val="4F81BC"/>
                          </a:solidFill>
                          <a:cs typeface="+mn-lt"/>
                        </a:rPr>
                        <a:t>sinensis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baseline="0" dirty="0">
                          <a:cs typeface="+mn-lt"/>
                        </a:rPr>
                        <a:t>Semi </a:t>
                      </a:r>
                      <a:r>
                        <a:rPr lang="en-US" altLang="zh-CN" sz="1000" b="0" i="0" u="none" strike="noStrike" kern="1200" baseline="0" dirty="0">
                          <a:solidFill>
                            <a:schemeClr val="dk1"/>
                          </a:solidFill>
                          <a:ea typeface="+mn-ea"/>
                          <a:cs typeface="+mn-lt"/>
                        </a:rPr>
                        <a:t>home-dwelling; </a:t>
                      </a:r>
                      <a:r>
                        <a:rPr lang="en-US" altLang="zh-CN" sz="1000" b="0" i="0" u="none" strike="noStrike" baseline="0" dirty="0">
                          <a:cs typeface="+mn-lt"/>
                        </a:rPr>
                        <a:t> </a:t>
                      </a:r>
                    </a:p>
                    <a:p>
                      <a:r>
                        <a:rPr lang="en-US" altLang="zh-CN" sz="1000" b="0" i="0" u="none" strike="noStrike" baseline="0" dirty="0">
                          <a:cs typeface="+mn-lt"/>
                        </a:rPr>
                        <a:t>human &amp; livestock blood-feeding, prefer later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kern="1200" baseline="0" dirty="0">
                          <a:solidFill>
                            <a:schemeClr val="dk1"/>
                          </a:solidFill>
                          <a:ea typeface="+mn-ea"/>
                          <a:cs typeface="+mn-lt"/>
                        </a:rPr>
                        <a:t>High susceptibility to </a:t>
                      </a:r>
                      <a:r>
                        <a:rPr lang="en-US" altLang="zh-CN" sz="1000" b="0" i="1" u="none" strike="noStrike" kern="1200" baseline="0" dirty="0">
                          <a:solidFill>
                            <a:schemeClr val="dk1"/>
                          </a:solidFill>
                          <a:ea typeface="+mn-ea"/>
                          <a:cs typeface="+mn-lt"/>
                        </a:rPr>
                        <a:t>P. v</a:t>
                      </a:r>
                      <a:r>
                        <a:rPr lang="en-US" altLang="zh-CN" sz="1000" b="0" i="0" u="none" strike="noStrike" kern="1200" baseline="0" dirty="0">
                          <a:solidFill>
                            <a:schemeClr val="dk1"/>
                          </a:solidFill>
                          <a:ea typeface="+mn-ea"/>
                          <a:cs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92810">
                <a:tc>
                  <a:txBody>
                    <a:bodyPr/>
                    <a:lstStyle/>
                    <a:p>
                      <a:pPr marL="0" marR="0" indent="0" algn="l" defTabSz="914400" eaLnBrk="1" fontAlgn="base" latinLnBrk="0" hangingPunct="1">
                        <a:lnSpc>
                          <a:spcPct val="100000"/>
                        </a:lnSpc>
                        <a:spcBef>
                          <a:spcPct val="0"/>
                        </a:spcBef>
                        <a:spcAft>
                          <a:spcPct val="0"/>
                        </a:spcAft>
                        <a:buClrTx/>
                        <a:buSzTx/>
                        <a:buFontTx/>
                        <a:buNone/>
                        <a:defRPr/>
                      </a:pPr>
                      <a:r>
                        <a:rPr lang="en-US" altLang="zh-CN" sz="1200" b="1" i="1" u="none" strike="noStrike" kern="1200" baseline="0" dirty="0">
                          <a:solidFill>
                            <a:srgbClr val="4F81BC"/>
                          </a:solidFill>
                          <a:ea typeface="+mn-ea"/>
                          <a:cs typeface="+mn-lt"/>
                        </a:rPr>
                        <a:t>An. anthropophagus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dirty="0">
                          <a:solidFill>
                            <a:sysClr val="windowText" lastClr="000000"/>
                          </a:solidFill>
                          <a:cs typeface="+mn-lt"/>
                        </a:rPr>
                        <a:t>Human </a:t>
                      </a:r>
                      <a:r>
                        <a:rPr lang="en-US" altLang="zh-CN" sz="1000" b="0" i="0" u="none" strike="noStrike" kern="1200" baseline="0" dirty="0">
                          <a:solidFill>
                            <a:schemeClr val="dk1"/>
                          </a:solidFill>
                          <a:ea typeface="+mn-ea"/>
                          <a:cs typeface="+mn-lt"/>
                        </a:rPr>
                        <a:t>blood-feeding and home-dwelling;</a:t>
                      </a:r>
                    </a:p>
                    <a:p>
                      <a:r>
                        <a:rPr lang="en-US" altLang="zh-CN" sz="1000" b="0" i="0" u="none" strike="noStrike" kern="1200" baseline="0" dirty="0">
                          <a:solidFill>
                            <a:schemeClr val="dk1"/>
                          </a:solidFill>
                          <a:ea typeface="+mn-ea"/>
                          <a:cs typeface="+mn-lt"/>
                        </a:rPr>
                        <a:t>mainly inhabits in human houses but in livestock houses also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kern="1200" baseline="0" dirty="0">
                          <a:solidFill>
                            <a:schemeClr val="dk1"/>
                          </a:solidFill>
                          <a:ea typeface="+mn-ea"/>
                          <a:cs typeface="+mn-lt"/>
                        </a:rPr>
                        <a:t>Susceptive to both </a:t>
                      </a:r>
                      <a:r>
                        <a:rPr lang="en-US" altLang="zh-CN" sz="1000" b="0" i="1" u="none" strike="noStrike" kern="1200" baseline="0" dirty="0">
                          <a:solidFill>
                            <a:schemeClr val="dk1"/>
                          </a:solidFill>
                          <a:ea typeface="+mn-ea"/>
                          <a:cs typeface="+mn-lt"/>
                        </a:rPr>
                        <a:t>P. v </a:t>
                      </a:r>
                      <a:r>
                        <a:rPr lang="en-US" altLang="zh-CN" sz="1000" b="0" i="0" u="none" strike="noStrike" kern="1200" baseline="0" dirty="0">
                          <a:solidFill>
                            <a:schemeClr val="dk1"/>
                          </a:solidFill>
                          <a:ea typeface="+mn-ea"/>
                          <a:cs typeface="+mn-lt"/>
                        </a:rPr>
                        <a:t>and</a:t>
                      </a:r>
                      <a:r>
                        <a:rPr lang="en-US" altLang="zh-CN" sz="1000" b="0" i="1" u="none" strike="noStrike" kern="1200" baseline="0" dirty="0">
                          <a:solidFill>
                            <a:schemeClr val="dk1"/>
                          </a:solidFill>
                          <a:ea typeface="+mn-ea"/>
                          <a:cs typeface="+mn-lt"/>
                        </a:rPr>
                        <a:t>  P.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2636">
                <a:tc>
                  <a:txBody>
                    <a:bodyPr/>
                    <a:lstStyle/>
                    <a:p>
                      <a:endParaRPr lang="en-US" altLang="zh-CN" sz="1200" b="1" dirty="0">
                        <a:solidFill>
                          <a:sysClr val="windowText" lastClr="000000"/>
                        </a:solidFill>
                        <a:cs typeface="+mn-lt"/>
                      </a:endParaRPr>
                    </a:p>
                    <a:p>
                      <a:r>
                        <a:rPr lang="en-US" altLang="zh-CN" sz="1200" b="1" i="1" u="none" strike="noStrike" kern="1200" baseline="0" dirty="0">
                          <a:solidFill>
                            <a:srgbClr val="4F81BC"/>
                          </a:solidFill>
                          <a:ea typeface="+mn-ea"/>
                          <a:cs typeface="+mn-lt"/>
                        </a:rPr>
                        <a:t>An. </a:t>
                      </a:r>
                      <a:r>
                        <a:rPr lang="en-US" altLang="zh-CN" sz="1200" b="1" i="1" u="none" strike="noStrike" kern="1200" baseline="0" dirty="0" err="1">
                          <a:solidFill>
                            <a:srgbClr val="4F81BC"/>
                          </a:solidFill>
                          <a:ea typeface="+mn-ea"/>
                          <a:cs typeface="+mn-lt"/>
                        </a:rPr>
                        <a:t>minimus</a:t>
                      </a:r>
                      <a:r>
                        <a:rPr lang="en-US" altLang="zh-CN" sz="1200" b="1" i="1" u="none" strike="noStrike" kern="1200" baseline="0" dirty="0">
                          <a:solidFill>
                            <a:srgbClr val="4F81BC"/>
                          </a:solidFill>
                          <a:ea typeface="+mn-ea"/>
                          <a:cs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kern="1200" baseline="0" dirty="0">
                          <a:solidFill>
                            <a:schemeClr val="dk1"/>
                          </a:solidFill>
                          <a:ea typeface="+mn-ea"/>
                          <a:cs typeface="+mn-lt"/>
                        </a:rPr>
                        <a:t>Home-dwelling;</a:t>
                      </a:r>
                      <a:r>
                        <a:rPr lang="en-US" altLang="zh-CN" sz="1000" b="0" i="0" u="none" strike="noStrike" baseline="0" dirty="0">
                          <a:solidFill>
                            <a:srgbClr val="000000"/>
                          </a:solidFill>
                          <a:cs typeface="+mn-lt"/>
                        </a:rPr>
                        <a:t> </a:t>
                      </a:r>
                      <a:endParaRPr lang="en-US" altLang="zh-CN" sz="1000" dirty="0">
                        <a:solidFill>
                          <a:sysClr val="windowText" lastClr="000000"/>
                        </a:solidFill>
                        <a:cs typeface="+mn-lt"/>
                      </a:endParaRPr>
                    </a:p>
                    <a:p>
                      <a:r>
                        <a:rPr lang="en-US" altLang="zh-CN" sz="1000" b="0" i="0" u="none" strike="noStrike" baseline="0" dirty="0">
                          <a:solidFill>
                            <a:srgbClr val="000000"/>
                          </a:solidFill>
                          <a:cs typeface="+mn-lt"/>
                        </a:rPr>
                        <a:t>densities in houses and barns varying by location </a:t>
                      </a:r>
                      <a:r>
                        <a:rPr lang="en-US" altLang="zh-CN" sz="1000" dirty="0">
                          <a:solidFill>
                            <a:srgbClr val="000000"/>
                          </a:solidFill>
                          <a:cs typeface="+mn-lt"/>
                          <a:sym typeface="+mn-ea"/>
                        </a:rPr>
                        <a:t>during daytime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kern="1200" baseline="0" dirty="0">
                          <a:solidFill>
                            <a:schemeClr val="dk1"/>
                          </a:solidFill>
                          <a:ea typeface="+mn-ea"/>
                          <a:cs typeface="+mn-lt"/>
                        </a:rPr>
                        <a:t>susceptive to both </a:t>
                      </a:r>
                      <a:r>
                        <a:rPr lang="en-US" altLang="zh-CN" sz="1000" b="0" i="1" u="none" strike="noStrike" kern="1200" baseline="0" dirty="0">
                          <a:solidFill>
                            <a:schemeClr val="dk1"/>
                          </a:solidFill>
                          <a:ea typeface="+mn-ea"/>
                          <a:cs typeface="+mn-lt"/>
                        </a:rPr>
                        <a:t>P. v </a:t>
                      </a:r>
                      <a:r>
                        <a:rPr lang="en-US" altLang="zh-CN" sz="1000" b="0" i="0" u="none" strike="noStrike" kern="1200" baseline="0" dirty="0">
                          <a:solidFill>
                            <a:schemeClr val="dk1"/>
                          </a:solidFill>
                          <a:ea typeface="+mn-ea"/>
                          <a:cs typeface="+mn-lt"/>
                        </a:rPr>
                        <a:t>and</a:t>
                      </a:r>
                      <a:r>
                        <a:rPr lang="en-US" altLang="zh-CN" sz="1000" b="0" i="1" u="none" strike="noStrike" kern="1200" baseline="0" dirty="0">
                          <a:solidFill>
                            <a:schemeClr val="dk1"/>
                          </a:solidFill>
                          <a:ea typeface="+mn-ea"/>
                          <a:cs typeface="+mn-lt"/>
                        </a:rPr>
                        <a:t>  P.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8805">
                <a:tc>
                  <a:txBody>
                    <a:bodyPr/>
                    <a:lstStyle/>
                    <a:p>
                      <a:pPr marL="0" marR="0" indent="0" algn="l" defTabSz="914400" eaLnBrk="1" fontAlgn="base" latinLnBrk="0" hangingPunct="1">
                        <a:lnSpc>
                          <a:spcPct val="100000"/>
                        </a:lnSpc>
                        <a:spcBef>
                          <a:spcPct val="0"/>
                        </a:spcBef>
                        <a:spcAft>
                          <a:spcPct val="0"/>
                        </a:spcAft>
                        <a:buClrTx/>
                        <a:buSzTx/>
                        <a:buFontTx/>
                        <a:buNone/>
                        <a:defRPr/>
                      </a:pPr>
                      <a:r>
                        <a:rPr lang="en-US" altLang="zh-CN" sz="1200" b="1" i="1" u="none" strike="noStrike" kern="1200" baseline="0" dirty="0">
                          <a:solidFill>
                            <a:srgbClr val="4F81BC"/>
                          </a:solidFill>
                          <a:ea typeface="+mn-ea"/>
                          <a:cs typeface="+mn-lt"/>
                        </a:rPr>
                        <a:t>An. </a:t>
                      </a:r>
                      <a:r>
                        <a:rPr lang="en-US" altLang="zh-CN" sz="1200" b="1" i="1" u="none" strike="noStrike" kern="1200" baseline="0" dirty="0" err="1">
                          <a:solidFill>
                            <a:srgbClr val="4F81BC"/>
                          </a:solidFill>
                          <a:ea typeface="+mn-ea"/>
                          <a:cs typeface="+mn-lt"/>
                        </a:rPr>
                        <a:t>dirus</a:t>
                      </a:r>
                      <a:r>
                        <a:rPr lang="en-US" altLang="zh-CN" sz="1200" b="1" i="1" u="none" strike="noStrike" kern="1200" baseline="0" dirty="0">
                          <a:solidFill>
                            <a:srgbClr val="4F81BC"/>
                          </a:solidFill>
                          <a:ea typeface="+mn-ea"/>
                          <a:cs typeface="+mn-l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baseline="0" dirty="0">
                          <a:solidFill>
                            <a:srgbClr val="000000"/>
                          </a:solidFill>
                          <a:cs typeface="+mn-lt"/>
                        </a:rPr>
                        <a:t>Preferentially feeding on human blood </a:t>
                      </a:r>
                    </a:p>
                    <a:p>
                      <a:r>
                        <a:rPr lang="en-US" altLang="zh-CN" sz="1000" b="0" i="0" u="none" strike="noStrike" baseline="0" dirty="0">
                          <a:solidFill>
                            <a:srgbClr val="000000"/>
                          </a:solidFill>
                          <a:cs typeface="+mn-lt"/>
                        </a:rPr>
                        <a:t>Habitat in the wild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000" b="0" i="0" u="none" strike="noStrike" kern="1200" baseline="0" dirty="0">
                          <a:solidFill>
                            <a:schemeClr val="dk1"/>
                          </a:solidFill>
                          <a:ea typeface="+mn-ea"/>
                          <a:cs typeface="+mn-lt"/>
                        </a:rPr>
                        <a:t>susceptive to </a:t>
                      </a:r>
                      <a:r>
                        <a:rPr lang="en-US" altLang="zh-CN" sz="1000" b="0" i="1" u="none" strike="noStrike" kern="1200" baseline="0" dirty="0">
                          <a:solidFill>
                            <a:schemeClr val="dk1"/>
                          </a:solidFill>
                          <a:ea typeface="+mn-ea"/>
                          <a:cs typeface="+mn-lt"/>
                        </a:rPr>
                        <a:t>P. v</a:t>
                      </a:r>
                      <a:r>
                        <a:rPr lang="en-US" altLang="zh-CN" sz="1000" b="0" i="0" u="none" strike="noStrike" kern="1200" baseline="0" dirty="0">
                          <a:solidFill>
                            <a:schemeClr val="dk1"/>
                          </a:solidFill>
                          <a:ea typeface="+mn-ea"/>
                          <a:cs typeface="+mn-lt"/>
                        </a:rPr>
                        <a:t>,</a:t>
                      </a:r>
                      <a:r>
                        <a:rPr lang="en-US" altLang="zh-CN" sz="1000" b="0" i="1" u="none" strike="noStrike" kern="1200" baseline="0" dirty="0">
                          <a:solidFill>
                            <a:schemeClr val="dk1"/>
                          </a:solidFill>
                          <a:ea typeface="+mn-ea"/>
                          <a:cs typeface="+mn-lt"/>
                        </a:rPr>
                        <a:t> P. f </a:t>
                      </a:r>
                      <a:r>
                        <a:rPr lang="en-US" altLang="zh-CN" sz="1000" b="0" i="0" u="none" strike="noStrike" kern="1200" baseline="0" dirty="0">
                          <a:solidFill>
                            <a:schemeClr val="dk1"/>
                          </a:solidFill>
                          <a:ea typeface="+mn-ea"/>
                          <a:cs typeface="+mn-lt"/>
                        </a:rPr>
                        <a:t>and</a:t>
                      </a:r>
                      <a:r>
                        <a:rPr lang="en-US" altLang="zh-CN" sz="1000" b="0" i="1" u="none" strike="noStrike" kern="1200" baseline="0" dirty="0">
                          <a:solidFill>
                            <a:schemeClr val="dk1"/>
                          </a:solidFill>
                          <a:ea typeface="+mn-ea"/>
                          <a:cs typeface="+mn-lt"/>
                        </a:rPr>
                        <a:t>    P.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457200" y="421244"/>
            <a:ext cx="8229600" cy="857250"/>
          </a:xfrm>
        </p:spPr>
        <p:txBody>
          <a:bodyPr vert="horz" wrap="square" lIns="68580" tIns="34290" rIns="68580" bIns="34290" rtlCol="0" anchor="ctr" anchorCtr="0">
            <a:normAutofit/>
          </a:bodyPr>
          <a:lstStyle/>
          <a:p>
            <a:pPr algn="ctr"/>
            <a:r>
              <a:rPr lang="en-US" altLang="zh-CN" sz="3200" b="1" dirty="0">
                <a:solidFill>
                  <a:srgbClr val="0070C0"/>
                </a:solidFill>
                <a:latin typeface="Calibri" panose="020F0502020204030204" pitchFamily="34" charset="0"/>
                <a:ea typeface="黑体" panose="02010609060101010101" charset="-122"/>
                <a:cs typeface="Calibri" panose="020F0502020204030204" pitchFamily="34" charset="0"/>
                <a:sym typeface="宋体" panose="02010600030101010101" pitchFamily="2" charset="-122"/>
              </a:rPr>
              <a:t>Malaria control phases</a:t>
            </a:r>
            <a:endParaRPr lang="zh-CN" altLang="en-US" b="1" dirty="0">
              <a:solidFill>
                <a:srgbClr val="0070C0"/>
              </a:solidFill>
              <a:latin typeface="黑体" panose="02010609060101010101" charset="-122"/>
              <a:ea typeface="黑体" panose="02010609060101010101" charset="-122"/>
            </a:endParaRPr>
          </a:p>
        </p:txBody>
      </p:sp>
      <p:sp>
        <p:nvSpPr>
          <p:cNvPr id="5" name="TextBox 1"/>
          <p:cNvSpPr txBox="1"/>
          <p:nvPr/>
        </p:nvSpPr>
        <p:spPr>
          <a:xfrm>
            <a:off x="1547664" y="-164554"/>
            <a:ext cx="6408712" cy="725107"/>
          </a:xfrm>
          <a:prstGeom prst="rect">
            <a:avLst/>
          </a:prstGeom>
          <a:noFill/>
        </p:spPr>
        <p:txBody>
          <a:bodyPr wrap="square" lIns="91413" tIns="45706" rIns="91413" bIns="45706" rtlCol="0">
            <a:spAutoFit/>
          </a:bodyPr>
          <a:lstStyle/>
          <a:p>
            <a:pPr eaLnBrk="1" hangingPunct="1">
              <a:lnSpc>
                <a:spcPct val="200000"/>
              </a:lnSpc>
              <a:buNone/>
            </a:pPr>
            <a:r>
              <a:rPr lang="en-US" altLang="zh-CN" sz="2400" b="1" dirty="0">
                <a:solidFill>
                  <a:schemeClr val="bg1"/>
                </a:solidFill>
                <a:latin typeface="Cambria" panose="02040503050406030204" pitchFamily="18" charset="0"/>
              </a:rPr>
              <a:t>Malaria epidemics and control measures</a:t>
            </a:r>
            <a:endParaRPr lang="zh-CN" altLang="en-US" sz="2400" dirty="0">
              <a:solidFill>
                <a:schemeClr val="bg1"/>
              </a:solidFill>
            </a:endParaRPr>
          </a:p>
        </p:txBody>
      </p:sp>
      <p:pic>
        <p:nvPicPr>
          <p:cNvPr id="2" name="图片 1"/>
          <p:cNvPicPr>
            <a:picLocks noChangeAspect="1"/>
          </p:cNvPicPr>
          <p:nvPr/>
        </p:nvPicPr>
        <p:blipFill>
          <a:blip r:embed="rId3"/>
          <a:stretch>
            <a:fillRect/>
          </a:stretch>
        </p:blipFill>
        <p:spPr>
          <a:xfrm>
            <a:off x="323215" y="1131570"/>
            <a:ext cx="8640445" cy="400558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PASSING_SCORE" val="100.000000"/>
  <p:tag name="ISPRING_SCORM_ENDPOINT" val="&lt;endpoint&gt;&lt;enable&gt;0&lt;/enable&gt;&lt;lrs&gt;http://&lt;/lrs&gt;&lt;auth&gt;0&lt;/auth&gt;&lt;login&gt;&lt;/login&gt;&lt;password&gt;&lt;/password&gt;&lt;key&gt;&lt;/key&gt;&lt;name&gt;&lt;/name&gt;&lt;email&gt;&lt;/email&gt;&lt;/endpoint&gt;&#10;"/>
  <p:tag name="ISPRING_PRESENTATION_TITLE" val="bt247"/>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c0a9c2da-5682-42a6-8f95-abc187a05930}"/>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81f2b217-f963-4984-8997-7d23a7b82440}"/>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48.544881889764,&quot;width&quot;:5848.851968503937}"/>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1bc5f410-3998-4ba9-9d36-7832e45cbdc9}"/>
  <p:tag name="TABLE_ENDDRAG_ORIGIN_RECT" val="867*131"/>
  <p:tag name="TABLE_ENDDRAG_RECT" val="60*118*867*131"/>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c8e20571-b44d-489f-a20a-88af57886e97}"/>
  <p:tag name="TABLE_ENDDRAG_ORIGIN_RECT" val="744*116"/>
  <p:tag name="TABLE_ENDDRAG_RECT" val="60*426*744*116"/>
</p:tagLst>
</file>

<file path=ppt/tags/tag15.xml><?xml version="1.0" encoding="utf-8"?>
<p:tagLst xmlns:a="http://schemas.openxmlformats.org/drawingml/2006/main" xmlns:r="http://schemas.openxmlformats.org/officeDocument/2006/relationships" xmlns:p="http://schemas.openxmlformats.org/presentationml/2006/main">
  <p:tag name="TABLE_ENDDRAG_ORIGIN_RECT" val="881*285"/>
  <p:tag name="TABLE_ENDDRAG_RECT" val="40*102*881*285"/>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d915fe40-15f6-45c9-b223-bbf165b4c86e}"/>
</p:tagLst>
</file>

<file path=ppt/tags/tag1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6e604715-0349-421a-b17a-d36b927a5f48}"/>
  <p:tag name="TABLE_ENDDRAG_ORIGIN_RECT" val="396*227"/>
  <p:tag name="TABLE_ENDDRAG_RECT" val="308*117*396*227"/>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baee8377-76c4-41e4-810a-7171e7608753}"/>
  <p:tag name="TABLE_ENDDRAG_ORIGIN_RECT" val="665*405"/>
  <p:tag name="TABLE_ENDDRAG_RECT" val="25*74*665*405"/>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28d9516f-51e7-44f9-a889-e3313ce4eda2}"/>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60f9d069-9562-47f6-a942-e55699dcfbff}"/>
</p:tagLst>
</file>

<file path=ppt/theme/theme1.xml><?xml version="1.0" encoding="utf-8"?>
<a:theme xmlns:a="http://schemas.openxmlformats.org/drawingml/2006/main" name="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自定义设计方案">
  <a:themeElements>
    <a:clrScheme name="自定义 111">
      <a:dk1>
        <a:sysClr val="windowText" lastClr="000000"/>
      </a:dk1>
      <a:lt1>
        <a:sysClr val="window" lastClr="FFFFFF"/>
      </a:lt1>
      <a:dk2>
        <a:srgbClr val="5A6378"/>
      </a:dk2>
      <a:lt2>
        <a:srgbClr val="7F7F7F"/>
      </a:lt2>
      <a:accent1>
        <a:srgbClr val="16A3AA"/>
      </a:accent1>
      <a:accent2>
        <a:srgbClr val="16A3AA"/>
      </a:accent2>
      <a:accent3>
        <a:srgbClr val="16A3AA"/>
      </a:accent3>
      <a:accent4>
        <a:srgbClr val="16A3AA"/>
      </a:accent4>
      <a:accent5>
        <a:srgbClr val="16A3AA"/>
      </a:accent5>
      <a:accent6>
        <a:srgbClr val="16A3AA"/>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6465</Words>
  <Application>Microsoft Office PowerPoint</Application>
  <PresentationFormat>On-screen Show (16:9)</PresentationFormat>
  <Paragraphs>552</Paragraphs>
  <Slides>59</Slides>
  <Notes>22</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59</vt:i4>
      </vt:variant>
    </vt:vector>
  </HeadingPairs>
  <TitlesOfParts>
    <vt:vector size="85" baseType="lpstr">
      <vt:lpstr>微软雅黑</vt:lpstr>
      <vt:lpstr>黑体</vt:lpstr>
      <vt:lpstr>宋体</vt:lpstr>
      <vt:lpstr>华文楷体</vt:lpstr>
      <vt:lpstr>-apple-system</vt:lpstr>
      <vt:lpstr>Arial</vt:lpstr>
      <vt:lpstr>Arial Black</vt:lpstr>
      <vt:lpstr>Arial Narrow</vt:lpstr>
      <vt:lpstr>Calibri</vt:lpstr>
      <vt:lpstr>Calibri Light</vt:lpstr>
      <vt:lpstr>Cambria</vt:lpstr>
      <vt:lpstr>Century Gothic</vt:lpstr>
      <vt:lpstr>Cooper Black</vt:lpstr>
      <vt:lpstr>Courier New</vt:lpstr>
      <vt:lpstr>Georgia</vt:lpstr>
      <vt:lpstr>隶书</vt:lpstr>
      <vt:lpstr>Times New Roman</vt:lpstr>
      <vt:lpstr>TimesNewRomanPS-BoldMT</vt:lpstr>
      <vt:lpstr>Wingdings</vt:lpstr>
      <vt:lpstr>自定义设计方案</vt:lpstr>
      <vt:lpstr>2_自定义设计方案</vt:lpstr>
      <vt:lpstr>1_自定义设计方案</vt:lpstr>
      <vt:lpstr>6_自定义设计方案</vt:lpstr>
      <vt:lpstr>7_自定义设计方案</vt:lpstr>
      <vt:lpstr>10_自定义设计方案</vt:lpstr>
      <vt:lpstr>11_自定义设计方案</vt:lpstr>
      <vt:lpstr>PowerPoint Presentation</vt:lpstr>
      <vt:lpstr>PowerPoint Presentation</vt:lpstr>
      <vt:lpstr>PowerPoint Presentation</vt:lpstr>
      <vt:lpstr>PowerPoint Presentation</vt:lpstr>
      <vt:lpstr>PowerPoint Presentation</vt:lpstr>
      <vt:lpstr>PowerPoint Presentation</vt:lpstr>
      <vt:lpstr>Stratification and Plasmodium spp. </vt:lpstr>
      <vt:lpstr>Malaria vector characteristics and distribution </vt:lpstr>
      <vt:lpstr>Malaria control phases</vt:lpstr>
      <vt:lpstr>PowerPoint Presentation</vt:lpstr>
      <vt:lpstr>PowerPoint Presentation</vt:lpstr>
      <vt:lpstr>PowerPoint Presentation</vt:lpstr>
      <vt:lpstr>PowerPoint Presentation</vt:lpstr>
      <vt:lpstr>Stratification and strategies </vt:lpstr>
      <vt:lpstr>Key interventions in malaria elimination</vt:lpstr>
      <vt:lpstr>Information system</vt:lpstr>
      <vt:lpstr>“1-3-7” approach</vt:lpstr>
      <vt:lpstr>PowerPoint Presentation</vt:lpstr>
      <vt:lpstr>Imported cases (2011-2020)</vt:lpstr>
      <vt:lpstr>PowerPoint Presentation</vt:lpstr>
      <vt:lpstr>PowerPoint Presentation</vt:lpstr>
      <vt:lpstr>3. Case treatment</vt:lpstr>
      <vt:lpstr>4. Drug efficacy surveillance</vt:lpstr>
      <vt:lpstr>5. Entomological surveillance</vt:lpstr>
      <vt:lpstr>PowerPoint Presentation</vt:lpstr>
      <vt:lpstr>6. Vector control</vt:lpstr>
      <vt:lpstr>7. Cooperation &amp; Health education  </vt:lpstr>
      <vt:lpstr>8. Operational research  </vt:lpstr>
      <vt:lpstr>PowerPoint Presentation</vt:lpstr>
      <vt:lpstr>Risk stratification for the re-transmission </vt:lpstr>
      <vt:lpstr>Case diagnosis and quality control</vt:lpstr>
      <vt:lpstr>Vector control and surveillance</vt:lpstr>
      <vt:lpstr>Traveller health, Health education, 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bt247</dc:title>
  <dc:creator/>
  <cp:lastModifiedBy/>
  <cp:revision>76</cp:revision>
  <dcterms:created xsi:type="dcterms:W3CDTF">2016-12-03T15:58:00Z</dcterms:created>
  <dcterms:modified xsi:type="dcterms:W3CDTF">2023-10-11T11:50:40Z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12AA482D49E94E2DAFF50F0392E4BEF8</vt:lpwstr>
  </property>
</Properties>
</file>