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10" r:id="rId2"/>
    <p:sldId id="305" r:id="rId3"/>
    <p:sldId id="301" r:id="rId4"/>
    <p:sldId id="306" r:id="rId5"/>
    <p:sldId id="282" r:id="rId6"/>
    <p:sldId id="292" r:id="rId7"/>
    <p:sldId id="295" r:id="rId8"/>
    <p:sldId id="290" r:id="rId9"/>
    <p:sldId id="293" r:id="rId10"/>
    <p:sldId id="294" r:id="rId11"/>
    <p:sldId id="308" r:id="rId12"/>
    <p:sldId id="257" r:id="rId13"/>
    <p:sldId id="258" r:id="rId14"/>
    <p:sldId id="259" r:id="rId15"/>
    <p:sldId id="260" r:id="rId16"/>
    <p:sldId id="302" r:id="rId17"/>
    <p:sldId id="303" r:id="rId18"/>
    <p:sldId id="304" r:id="rId19"/>
    <p:sldId id="283" r:id="rId20"/>
    <p:sldId id="307" r:id="rId21"/>
    <p:sldId id="3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Agronomic%20parameters\MSA%20data%20analysis%20%20Phase%20II%20Agronomic%20parameter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Agronomic%20parameters\MSA%20data%20analysis%20%20Phase%20II%20Agronomic%20parameter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Agronomic%20parameters\MSA%20data%20analysis%20%20Phase%20II%20Agronomic%20paramete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Tossou\Documents\Mes%20documents%20After%20PhD%20Oct%202020\PostDoctoral%20File\MSA%20Project%202022\MSA%20database%20November%202022\Database%20MSA%20final%20version%20residus%20parameters\MSA%20data%20analysis%20%20Phase%20II%20Pesticdes%20residu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COTONOU</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solidFill>
                  <a:srgbClr val="00B0F0"/>
                </a:solidFill>
              </a:ln>
              <a:effectLst/>
            </c:spPr>
            <c:extLst>
              <c:ext xmlns:c16="http://schemas.microsoft.com/office/drawing/2014/chart" uri="{C3380CC4-5D6E-409C-BE32-E72D297353CC}">
                <c16:uniqueId val="{00000001-F74B-4645-A403-3F1FE5486235}"/>
              </c:ext>
            </c:extLst>
          </c:dPt>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F74B-4645-A403-3F1FE5486235}"/>
              </c:ext>
            </c:extLst>
          </c:dPt>
          <c:dPt>
            <c:idx val="2"/>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5-F74B-4645-A403-3F1FE5486235}"/>
              </c:ext>
            </c:extLst>
          </c:dPt>
          <c:dPt>
            <c:idx val="3"/>
            <c:invertIfNegative val="0"/>
            <c:bubble3D val="0"/>
            <c:spPr>
              <a:solidFill>
                <a:srgbClr val="FFC000"/>
              </a:solidFill>
              <a:ln>
                <a:solidFill>
                  <a:srgbClr val="FFC000"/>
                </a:solidFill>
              </a:ln>
              <a:effectLst/>
            </c:spPr>
            <c:extLst>
              <c:ext xmlns:c16="http://schemas.microsoft.com/office/drawing/2014/chart" uri="{C3380CC4-5D6E-409C-BE32-E72D297353CC}">
                <c16:uniqueId val="{00000007-F74B-4645-A403-3F1FE5486235}"/>
              </c:ext>
            </c:extLst>
          </c:dPt>
          <c:cat>
            <c:strRef>
              <c:f>'Agronomic parameters'!$I$83:$M$83</c:f>
              <c:strCache>
                <c:ptCount val="5"/>
                <c:pt idx="0">
                  <c:v>Tc= Control</c:v>
                </c:pt>
                <c:pt idx="1">
                  <c:v>T1= Ema Benz</c:v>
                </c:pt>
                <c:pt idx="2">
                  <c:v>T2= λ+Aceta</c:v>
                </c:pt>
                <c:pt idx="3">
                  <c:v>T3= Ema Benz + λ+ Aceta</c:v>
                </c:pt>
                <c:pt idx="4">
                  <c:v>T4= Ema Benz / λ+ Aceta</c:v>
                </c:pt>
              </c:strCache>
            </c:strRef>
          </c:cat>
          <c:val>
            <c:numRef>
              <c:f>'Agronomic parameters'!$I$86:$M$86</c:f>
              <c:numCache>
                <c:formatCode>General</c:formatCode>
                <c:ptCount val="5"/>
                <c:pt idx="0">
                  <c:v>0.8135</c:v>
                </c:pt>
                <c:pt idx="1">
                  <c:v>0.84511111111111104</c:v>
                </c:pt>
                <c:pt idx="2">
                  <c:v>0.85955555555555552</c:v>
                </c:pt>
                <c:pt idx="3">
                  <c:v>0.81811111111111112</c:v>
                </c:pt>
                <c:pt idx="4">
                  <c:v>0.76388888888888895</c:v>
                </c:pt>
              </c:numCache>
            </c:numRef>
          </c:val>
          <c:extLst>
            <c:ext xmlns:c16="http://schemas.microsoft.com/office/drawing/2014/chart" uri="{C3380CC4-5D6E-409C-BE32-E72D297353CC}">
              <c16:uniqueId val="{00000008-F74B-4645-A403-3F1FE5486235}"/>
            </c:ext>
          </c:extLst>
        </c:ser>
        <c:dLbls>
          <c:showLegendKey val="0"/>
          <c:showVal val="0"/>
          <c:showCatName val="0"/>
          <c:showSerName val="0"/>
          <c:showPercent val="0"/>
          <c:showBubbleSize val="0"/>
        </c:dLbls>
        <c:gapWidth val="150"/>
        <c:axId val="629762047"/>
        <c:axId val="629764127"/>
      </c:barChart>
      <c:lineChart>
        <c:grouping val="standard"/>
        <c:varyColors val="0"/>
        <c:ser>
          <c:idx val="1"/>
          <c:order val="1"/>
          <c:spPr>
            <a:ln w="28575" cap="rnd">
              <a:solidFill>
                <a:sysClr val="windowText" lastClr="000000"/>
              </a:solidFill>
              <a:round/>
            </a:ln>
            <a:effectLst/>
          </c:spPr>
          <c:marker>
            <c:symbol val="none"/>
          </c:marker>
          <c:cat>
            <c:strRef>
              <c:f>'Agronomic parameters'!$I$83:$M$83</c:f>
              <c:strCache>
                <c:ptCount val="5"/>
                <c:pt idx="0">
                  <c:v>Tc= Control</c:v>
                </c:pt>
                <c:pt idx="1">
                  <c:v>T1= Ema Benz</c:v>
                </c:pt>
                <c:pt idx="2">
                  <c:v>T2= λ+Aceta</c:v>
                </c:pt>
                <c:pt idx="3">
                  <c:v>T3= Ema Benz + λ+ Aceta</c:v>
                </c:pt>
                <c:pt idx="4">
                  <c:v>T4= Ema Benz / λ+ Aceta</c:v>
                </c:pt>
              </c:strCache>
            </c:strRef>
          </c:cat>
          <c:val>
            <c:numRef>
              <c:f>'Agronomic parameters'!$I$87:$M$87</c:f>
              <c:numCache>
                <c:formatCode>General</c:formatCode>
                <c:ptCount val="5"/>
                <c:pt idx="0">
                  <c:v>0.13066666666666668</c:v>
                </c:pt>
                <c:pt idx="1">
                  <c:v>0.29733333333333339</c:v>
                </c:pt>
                <c:pt idx="2">
                  <c:v>0.45</c:v>
                </c:pt>
                <c:pt idx="3">
                  <c:v>0.30933333333333329</c:v>
                </c:pt>
                <c:pt idx="4">
                  <c:v>0.33933333333333332</c:v>
                </c:pt>
              </c:numCache>
            </c:numRef>
          </c:val>
          <c:smooth val="0"/>
          <c:extLst>
            <c:ext xmlns:c16="http://schemas.microsoft.com/office/drawing/2014/chart" uri="{C3380CC4-5D6E-409C-BE32-E72D297353CC}">
              <c16:uniqueId val="{00000009-F74B-4645-A403-3F1FE5486235}"/>
            </c:ext>
          </c:extLst>
        </c:ser>
        <c:dLbls>
          <c:showLegendKey val="0"/>
          <c:showVal val="0"/>
          <c:showCatName val="0"/>
          <c:showSerName val="0"/>
          <c:showPercent val="0"/>
          <c:showBubbleSize val="0"/>
        </c:dLbls>
        <c:marker val="1"/>
        <c:smooth val="0"/>
        <c:axId val="629747071"/>
        <c:axId val="629746239"/>
      </c:lineChart>
      <c:catAx>
        <c:axId val="62976204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64127"/>
        <c:crosses val="autoZero"/>
        <c:auto val="1"/>
        <c:lblAlgn val="ctr"/>
        <c:lblOffset val="100"/>
        <c:noMultiLvlLbl val="0"/>
      </c:catAx>
      <c:valAx>
        <c:axId val="629764127"/>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Cabbage mean weight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solidFill>
            <a:schemeClr val="bg1"/>
          </a:solid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62047"/>
        <c:crosses val="autoZero"/>
        <c:crossBetween val="between"/>
      </c:valAx>
      <c:valAx>
        <c:axId val="629746239"/>
        <c:scaling>
          <c:orientation val="minMax"/>
          <c:max val="1"/>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Number of insect / cabbage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47071"/>
        <c:crosses val="max"/>
        <c:crossBetween val="between"/>
        <c:majorUnit val="0.2"/>
      </c:valAx>
      <c:catAx>
        <c:axId val="629747071"/>
        <c:scaling>
          <c:orientation val="minMax"/>
        </c:scaling>
        <c:delete val="1"/>
        <c:axPos val="b"/>
        <c:numFmt formatCode="General" sourceLinked="1"/>
        <c:majorTickMark val="none"/>
        <c:minorTickMark val="none"/>
        <c:tickLblPos val="nextTo"/>
        <c:crossAx val="62974623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COTONOU</a:t>
            </a:r>
            <a:r>
              <a:rPr lang="en-US" sz="1200" dirty="0"/>
              <a:t> / </a:t>
            </a:r>
            <a:r>
              <a:rPr lang="en-US" sz="1200" dirty="0">
                <a:solidFill>
                  <a:schemeClr val="accent2"/>
                </a:solidFill>
              </a:rPr>
              <a:t>Soil </a:t>
            </a:r>
            <a:r>
              <a:rPr lang="en-US" sz="1200" dirty="0"/>
              <a:t>(</a:t>
            </a:r>
            <a:r>
              <a:rPr lang="en-US" sz="1200" b="1" dirty="0"/>
              <a:t>Acetamiprid</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Cotonou!$K$46</c:f>
              <c:strCache>
                <c:ptCount val="1"/>
                <c:pt idx="0">
                  <c:v>Tc= Control</c:v>
                </c:pt>
              </c:strCache>
            </c:strRef>
          </c:tx>
          <c:spPr>
            <a:solidFill>
              <a:schemeClr val="accent1"/>
            </a:solidFill>
            <a:ln>
              <a:noFill/>
            </a:ln>
            <a:effectLst/>
          </c:spPr>
          <c:invertIfNegative val="0"/>
          <c:cat>
            <c:strRef>
              <c:f>Cotonou!$L$45:$O$45</c:f>
              <c:strCache>
                <c:ptCount val="4"/>
                <c:pt idx="0">
                  <c:v>P0</c:v>
                </c:pt>
                <c:pt idx="1">
                  <c:v>P1</c:v>
                </c:pt>
                <c:pt idx="2">
                  <c:v>P3</c:v>
                </c:pt>
                <c:pt idx="3">
                  <c:v>P5</c:v>
                </c:pt>
              </c:strCache>
            </c:strRef>
          </c:cat>
          <c:val>
            <c:numRef>
              <c:f>Cotonou!$L$46:$O$46</c:f>
              <c:numCache>
                <c:formatCode>General</c:formatCode>
                <c:ptCount val="4"/>
                <c:pt idx="0">
                  <c:v>0.35766666666666663</c:v>
                </c:pt>
                <c:pt idx="1">
                  <c:v>0</c:v>
                </c:pt>
                <c:pt idx="2">
                  <c:v>0</c:v>
                </c:pt>
                <c:pt idx="3">
                  <c:v>0</c:v>
                </c:pt>
              </c:numCache>
            </c:numRef>
          </c:val>
          <c:extLst>
            <c:ext xmlns:c16="http://schemas.microsoft.com/office/drawing/2014/chart" uri="{C3380CC4-5D6E-409C-BE32-E72D297353CC}">
              <c16:uniqueId val="{00000000-4D87-4B51-AC63-14D09AD04D14}"/>
            </c:ext>
          </c:extLst>
        </c:ser>
        <c:ser>
          <c:idx val="1"/>
          <c:order val="1"/>
          <c:tx>
            <c:strRef>
              <c:f>Cotonou!$K$47</c:f>
              <c:strCache>
                <c:ptCount val="1"/>
                <c:pt idx="0">
                  <c:v>T1= Ema Benz</c:v>
                </c:pt>
              </c:strCache>
            </c:strRef>
          </c:tx>
          <c:spPr>
            <a:solidFill>
              <a:schemeClr val="accent2"/>
            </a:solidFill>
            <a:ln>
              <a:noFill/>
            </a:ln>
            <a:effectLst/>
          </c:spPr>
          <c:invertIfNegative val="0"/>
          <c:cat>
            <c:strRef>
              <c:f>Cotonou!$L$45:$O$45</c:f>
              <c:strCache>
                <c:ptCount val="4"/>
                <c:pt idx="0">
                  <c:v>P0</c:v>
                </c:pt>
                <c:pt idx="1">
                  <c:v>P1</c:v>
                </c:pt>
                <c:pt idx="2">
                  <c:v>P3</c:v>
                </c:pt>
                <c:pt idx="3">
                  <c:v>P5</c:v>
                </c:pt>
              </c:strCache>
            </c:strRef>
          </c:cat>
          <c:val>
            <c:numRef>
              <c:f>Cotonou!$L$47:$O$47</c:f>
              <c:numCache>
                <c:formatCode>General</c:formatCode>
                <c:ptCount val="4"/>
                <c:pt idx="0">
                  <c:v>0.21766666666666667</c:v>
                </c:pt>
                <c:pt idx="1">
                  <c:v>0</c:v>
                </c:pt>
                <c:pt idx="2">
                  <c:v>0</c:v>
                </c:pt>
                <c:pt idx="3">
                  <c:v>0</c:v>
                </c:pt>
              </c:numCache>
            </c:numRef>
          </c:val>
          <c:extLst>
            <c:ext xmlns:c16="http://schemas.microsoft.com/office/drawing/2014/chart" uri="{C3380CC4-5D6E-409C-BE32-E72D297353CC}">
              <c16:uniqueId val="{00000001-4D87-4B51-AC63-14D09AD04D14}"/>
            </c:ext>
          </c:extLst>
        </c:ser>
        <c:ser>
          <c:idx val="2"/>
          <c:order val="2"/>
          <c:tx>
            <c:strRef>
              <c:f>Cotonou!$K$48</c:f>
              <c:strCache>
                <c:ptCount val="1"/>
                <c:pt idx="0">
                  <c:v>T2= λ+Aceta</c:v>
                </c:pt>
              </c:strCache>
            </c:strRef>
          </c:tx>
          <c:spPr>
            <a:solidFill>
              <a:schemeClr val="accent3"/>
            </a:solidFill>
            <a:ln>
              <a:noFill/>
            </a:ln>
            <a:effectLst/>
          </c:spPr>
          <c:invertIfNegative val="0"/>
          <c:cat>
            <c:strRef>
              <c:f>Cotonou!$L$45:$O$45</c:f>
              <c:strCache>
                <c:ptCount val="4"/>
                <c:pt idx="0">
                  <c:v>P0</c:v>
                </c:pt>
                <c:pt idx="1">
                  <c:v>P1</c:v>
                </c:pt>
                <c:pt idx="2">
                  <c:v>P3</c:v>
                </c:pt>
                <c:pt idx="3">
                  <c:v>P5</c:v>
                </c:pt>
              </c:strCache>
            </c:strRef>
          </c:cat>
          <c:val>
            <c:numRef>
              <c:f>Cotonou!$L$48:$O$48</c:f>
              <c:numCache>
                <c:formatCode>General</c:formatCode>
                <c:ptCount val="4"/>
                <c:pt idx="0">
                  <c:v>0.21766666666666667</c:v>
                </c:pt>
                <c:pt idx="1">
                  <c:v>0</c:v>
                </c:pt>
                <c:pt idx="2">
                  <c:v>3.2000000000000001E-2</c:v>
                </c:pt>
                <c:pt idx="3">
                  <c:v>0</c:v>
                </c:pt>
              </c:numCache>
            </c:numRef>
          </c:val>
          <c:extLst>
            <c:ext xmlns:c16="http://schemas.microsoft.com/office/drawing/2014/chart" uri="{C3380CC4-5D6E-409C-BE32-E72D297353CC}">
              <c16:uniqueId val="{00000002-4D87-4B51-AC63-14D09AD04D14}"/>
            </c:ext>
          </c:extLst>
        </c:ser>
        <c:ser>
          <c:idx val="3"/>
          <c:order val="3"/>
          <c:tx>
            <c:strRef>
              <c:f>Cotonou!$K$49</c:f>
              <c:strCache>
                <c:ptCount val="1"/>
                <c:pt idx="0">
                  <c:v>T3= Ema Benz + λ+ Aceta</c:v>
                </c:pt>
              </c:strCache>
            </c:strRef>
          </c:tx>
          <c:spPr>
            <a:solidFill>
              <a:schemeClr val="accent4"/>
            </a:solidFill>
            <a:ln>
              <a:noFill/>
            </a:ln>
            <a:effectLst/>
          </c:spPr>
          <c:invertIfNegative val="0"/>
          <c:cat>
            <c:strRef>
              <c:f>Cotonou!$L$45:$O$45</c:f>
              <c:strCache>
                <c:ptCount val="4"/>
                <c:pt idx="0">
                  <c:v>P0</c:v>
                </c:pt>
                <c:pt idx="1">
                  <c:v>P1</c:v>
                </c:pt>
                <c:pt idx="2">
                  <c:v>P3</c:v>
                </c:pt>
                <c:pt idx="3">
                  <c:v>P5</c:v>
                </c:pt>
              </c:strCache>
            </c:strRef>
          </c:cat>
          <c:val>
            <c:numRef>
              <c:f>Cotonou!$L$49:$O$49</c:f>
              <c:numCache>
                <c:formatCode>General</c:formatCode>
                <c:ptCount val="4"/>
                <c:pt idx="0">
                  <c:v>0.21766666666666667</c:v>
                </c:pt>
                <c:pt idx="1">
                  <c:v>0</c:v>
                </c:pt>
                <c:pt idx="2">
                  <c:v>2.9333333333333333E-2</c:v>
                </c:pt>
                <c:pt idx="3">
                  <c:v>0</c:v>
                </c:pt>
              </c:numCache>
            </c:numRef>
          </c:val>
          <c:extLst>
            <c:ext xmlns:c16="http://schemas.microsoft.com/office/drawing/2014/chart" uri="{C3380CC4-5D6E-409C-BE32-E72D297353CC}">
              <c16:uniqueId val="{00000003-4D87-4B51-AC63-14D09AD04D14}"/>
            </c:ext>
          </c:extLst>
        </c:ser>
        <c:ser>
          <c:idx val="4"/>
          <c:order val="4"/>
          <c:tx>
            <c:strRef>
              <c:f>Cotonou!$K$50</c:f>
              <c:strCache>
                <c:ptCount val="1"/>
                <c:pt idx="0">
                  <c:v>T4= Ema Benz / λ+ Aceta</c:v>
                </c:pt>
              </c:strCache>
            </c:strRef>
          </c:tx>
          <c:spPr>
            <a:solidFill>
              <a:schemeClr val="accent5"/>
            </a:solidFill>
            <a:ln>
              <a:noFill/>
            </a:ln>
            <a:effectLst/>
          </c:spPr>
          <c:invertIfNegative val="0"/>
          <c:cat>
            <c:strRef>
              <c:f>Cotonou!$L$45:$O$45</c:f>
              <c:strCache>
                <c:ptCount val="4"/>
                <c:pt idx="0">
                  <c:v>P0</c:v>
                </c:pt>
                <c:pt idx="1">
                  <c:v>P1</c:v>
                </c:pt>
                <c:pt idx="2">
                  <c:v>P3</c:v>
                </c:pt>
                <c:pt idx="3">
                  <c:v>P5</c:v>
                </c:pt>
              </c:strCache>
            </c:strRef>
          </c:cat>
          <c:val>
            <c:numRef>
              <c:f>Cotonou!$L$50:$O$50</c:f>
              <c:numCache>
                <c:formatCode>General</c:formatCode>
                <c:ptCount val="4"/>
                <c:pt idx="0">
                  <c:v>0.21766666666666667</c:v>
                </c:pt>
                <c:pt idx="1">
                  <c:v>0</c:v>
                </c:pt>
                <c:pt idx="2">
                  <c:v>0</c:v>
                </c:pt>
                <c:pt idx="3">
                  <c:v>0</c:v>
                </c:pt>
              </c:numCache>
            </c:numRef>
          </c:val>
          <c:extLst>
            <c:ext xmlns:c16="http://schemas.microsoft.com/office/drawing/2014/chart" uri="{C3380CC4-5D6E-409C-BE32-E72D297353CC}">
              <c16:uniqueId val="{00000004-4D87-4B51-AC63-14D09AD04D14}"/>
            </c:ext>
          </c:extLst>
        </c:ser>
        <c:dLbls>
          <c:showLegendKey val="0"/>
          <c:showVal val="0"/>
          <c:showCatName val="0"/>
          <c:showSerName val="0"/>
          <c:showPercent val="0"/>
          <c:showBubbleSize val="0"/>
        </c:dLbls>
        <c:gapWidth val="219"/>
        <c:overlap val="-27"/>
        <c:axId val="629757471"/>
        <c:axId val="629757887"/>
      </c:barChart>
      <c:catAx>
        <c:axId val="6297574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57887"/>
        <c:crosses val="autoZero"/>
        <c:auto val="1"/>
        <c:lblAlgn val="ctr"/>
        <c:lblOffset val="100"/>
        <c:noMultiLvlLbl val="0"/>
      </c:catAx>
      <c:valAx>
        <c:axId val="629757887"/>
        <c:scaling>
          <c:orientation val="minMax"/>
          <c:max val="1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4.1035353535353536E-2"/>
              <c:y val="7.905982905982904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57471"/>
        <c:crosses val="autoZero"/>
        <c:crossBetween val="between"/>
        <c:majorUnit val="3"/>
      </c:valAx>
      <c:spPr>
        <a:noFill/>
        <a:ln>
          <a:noFill/>
        </a:ln>
        <a:effectLst/>
      </c:spPr>
    </c:plotArea>
    <c:legend>
      <c:legendPos val="b"/>
      <c:layout>
        <c:manualLayout>
          <c:xMode val="edge"/>
          <c:yMode val="edge"/>
          <c:x val="8.8129262629164151E-2"/>
          <c:y val="0.71059312222467053"/>
          <c:w val="0.84776419957623339"/>
          <c:h val="0.25383410952304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COTONOU</a:t>
            </a:r>
            <a:r>
              <a:rPr lang="en-US" sz="1200" dirty="0"/>
              <a:t> / </a:t>
            </a:r>
            <a:r>
              <a:rPr lang="en-US" sz="1200" dirty="0">
                <a:solidFill>
                  <a:srgbClr val="00B050"/>
                </a:solidFill>
              </a:rPr>
              <a:t>Leave</a:t>
            </a:r>
            <a:r>
              <a:rPr lang="en-US" sz="1200" dirty="0"/>
              <a:t> (</a:t>
            </a:r>
            <a:r>
              <a:rPr lang="en-US" sz="1200" b="1" dirty="0"/>
              <a:t>Acetamiprid</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3780248349638113"/>
          <c:y val="0.16987179487179488"/>
          <c:w val="0.82747529428139666"/>
          <c:h val="0.41156958745541422"/>
        </c:manualLayout>
      </c:layout>
      <c:barChart>
        <c:barDir val="col"/>
        <c:grouping val="clustered"/>
        <c:varyColors val="0"/>
        <c:ser>
          <c:idx val="0"/>
          <c:order val="0"/>
          <c:tx>
            <c:strRef>
              <c:f>Cotonou!$K$58</c:f>
              <c:strCache>
                <c:ptCount val="1"/>
                <c:pt idx="0">
                  <c:v>Tc= Control</c:v>
                </c:pt>
              </c:strCache>
            </c:strRef>
          </c:tx>
          <c:spPr>
            <a:solidFill>
              <a:schemeClr val="accent1"/>
            </a:solidFill>
            <a:ln>
              <a:noFill/>
            </a:ln>
            <a:effectLst/>
          </c:spPr>
          <c:invertIfNegative val="0"/>
          <c:cat>
            <c:strRef>
              <c:f>Cotonou!$L$57:$O$57</c:f>
              <c:strCache>
                <c:ptCount val="4"/>
                <c:pt idx="0">
                  <c:v>P0</c:v>
                </c:pt>
                <c:pt idx="1">
                  <c:v>P1</c:v>
                </c:pt>
                <c:pt idx="2">
                  <c:v>P3</c:v>
                </c:pt>
                <c:pt idx="3">
                  <c:v>P5</c:v>
                </c:pt>
              </c:strCache>
            </c:strRef>
          </c:cat>
          <c:val>
            <c:numRef>
              <c:f>Cotonou!$L$58:$O$58</c:f>
              <c:numCache>
                <c:formatCode>General</c:formatCode>
                <c:ptCount val="4"/>
                <c:pt idx="0">
                  <c:v>3.4999999999999996E-2</c:v>
                </c:pt>
                <c:pt idx="1">
                  <c:v>0</c:v>
                </c:pt>
                <c:pt idx="2">
                  <c:v>0.46033333333333332</c:v>
                </c:pt>
                <c:pt idx="3">
                  <c:v>4.176333333333333</c:v>
                </c:pt>
              </c:numCache>
            </c:numRef>
          </c:val>
          <c:extLst>
            <c:ext xmlns:c16="http://schemas.microsoft.com/office/drawing/2014/chart" uri="{C3380CC4-5D6E-409C-BE32-E72D297353CC}">
              <c16:uniqueId val="{00000000-6705-45B1-BC65-7F889305C36D}"/>
            </c:ext>
          </c:extLst>
        </c:ser>
        <c:ser>
          <c:idx val="1"/>
          <c:order val="1"/>
          <c:tx>
            <c:strRef>
              <c:f>Cotonou!$K$59</c:f>
              <c:strCache>
                <c:ptCount val="1"/>
                <c:pt idx="0">
                  <c:v>T1= Ema Benz</c:v>
                </c:pt>
              </c:strCache>
            </c:strRef>
          </c:tx>
          <c:spPr>
            <a:solidFill>
              <a:schemeClr val="accent2"/>
            </a:solidFill>
            <a:ln>
              <a:noFill/>
            </a:ln>
            <a:effectLst/>
          </c:spPr>
          <c:invertIfNegative val="0"/>
          <c:cat>
            <c:strRef>
              <c:f>Cotonou!$L$57:$O$57</c:f>
              <c:strCache>
                <c:ptCount val="4"/>
                <c:pt idx="0">
                  <c:v>P0</c:v>
                </c:pt>
                <c:pt idx="1">
                  <c:v>P1</c:v>
                </c:pt>
                <c:pt idx="2">
                  <c:v>P3</c:v>
                </c:pt>
                <c:pt idx="3">
                  <c:v>P5</c:v>
                </c:pt>
              </c:strCache>
            </c:strRef>
          </c:cat>
          <c:val>
            <c:numRef>
              <c:f>Cotonou!$L$59:$O$59</c:f>
              <c:numCache>
                <c:formatCode>General</c:formatCode>
                <c:ptCount val="4"/>
                <c:pt idx="0">
                  <c:v>0</c:v>
                </c:pt>
                <c:pt idx="1">
                  <c:v>0.11233333333333333</c:v>
                </c:pt>
                <c:pt idx="2">
                  <c:v>0</c:v>
                </c:pt>
                <c:pt idx="3">
                  <c:v>4.0963333333333329</c:v>
                </c:pt>
              </c:numCache>
            </c:numRef>
          </c:val>
          <c:extLst>
            <c:ext xmlns:c16="http://schemas.microsoft.com/office/drawing/2014/chart" uri="{C3380CC4-5D6E-409C-BE32-E72D297353CC}">
              <c16:uniqueId val="{00000001-6705-45B1-BC65-7F889305C36D}"/>
            </c:ext>
          </c:extLst>
        </c:ser>
        <c:ser>
          <c:idx val="2"/>
          <c:order val="2"/>
          <c:tx>
            <c:strRef>
              <c:f>Cotonou!$K$60</c:f>
              <c:strCache>
                <c:ptCount val="1"/>
                <c:pt idx="0">
                  <c:v>T2= λ+Aceta</c:v>
                </c:pt>
              </c:strCache>
            </c:strRef>
          </c:tx>
          <c:spPr>
            <a:solidFill>
              <a:schemeClr val="accent3"/>
            </a:solidFill>
            <a:ln>
              <a:noFill/>
            </a:ln>
            <a:effectLst/>
          </c:spPr>
          <c:invertIfNegative val="0"/>
          <c:cat>
            <c:strRef>
              <c:f>Cotonou!$L$57:$O$57</c:f>
              <c:strCache>
                <c:ptCount val="4"/>
                <c:pt idx="0">
                  <c:v>P0</c:v>
                </c:pt>
                <c:pt idx="1">
                  <c:v>P1</c:v>
                </c:pt>
                <c:pt idx="2">
                  <c:v>P3</c:v>
                </c:pt>
                <c:pt idx="3">
                  <c:v>P5</c:v>
                </c:pt>
              </c:strCache>
            </c:strRef>
          </c:cat>
          <c:val>
            <c:numRef>
              <c:f>Cotonou!$L$60:$O$60</c:f>
              <c:numCache>
                <c:formatCode>General</c:formatCode>
                <c:ptCount val="4"/>
                <c:pt idx="0">
                  <c:v>0</c:v>
                </c:pt>
                <c:pt idx="1">
                  <c:v>0</c:v>
                </c:pt>
                <c:pt idx="2">
                  <c:v>0.37733333333333335</c:v>
                </c:pt>
                <c:pt idx="3">
                  <c:v>7.844333333333334</c:v>
                </c:pt>
              </c:numCache>
            </c:numRef>
          </c:val>
          <c:extLst>
            <c:ext xmlns:c16="http://schemas.microsoft.com/office/drawing/2014/chart" uri="{C3380CC4-5D6E-409C-BE32-E72D297353CC}">
              <c16:uniqueId val="{00000002-6705-45B1-BC65-7F889305C36D}"/>
            </c:ext>
          </c:extLst>
        </c:ser>
        <c:ser>
          <c:idx val="3"/>
          <c:order val="3"/>
          <c:tx>
            <c:strRef>
              <c:f>Cotonou!$K$61</c:f>
              <c:strCache>
                <c:ptCount val="1"/>
                <c:pt idx="0">
                  <c:v>T3= Ema Benz + λ+ Aceta</c:v>
                </c:pt>
              </c:strCache>
            </c:strRef>
          </c:tx>
          <c:spPr>
            <a:solidFill>
              <a:schemeClr val="accent4"/>
            </a:solidFill>
            <a:ln>
              <a:noFill/>
            </a:ln>
            <a:effectLst/>
          </c:spPr>
          <c:invertIfNegative val="0"/>
          <c:cat>
            <c:strRef>
              <c:f>Cotonou!$L$57:$O$57</c:f>
              <c:strCache>
                <c:ptCount val="4"/>
                <c:pt idx="0">
                  <c:v>P0</c:v>
                </c:pt>
                <c:pt idx="1">
                  <c:v>P1</c:v>
                </c:pt>
                <c:pt idx="2">
                  <c:v>P3</c:v>
                </c:pt>
                <c:pt idx="3">
                  <c:v>P5</c:v>
                </c:pt>
              </c:strCache>
            </c:strRef>
          </c:cat>
          <c:val>
            <c:numRef>
              <c:f>Cotonou!$L$61:$O$61</c:f>
              <c:numCache>
                <c:formatCode>General</c:formatCode>
                <c:ptCount val="4"/>
                <c:pt idx="0">
                  <c:v>0</c:v>
                </c:pt>
                <c:pt idx="1">
                  <c:v>8.433333333333333E-2</c:v>
                </c:pt>
                <c:pt idx="2">
                  <c:v>0.12533333333333332</c:v>
                </c:pt>
                <c:pt idx="3">
                  <c:v>4.179666666666666</c:v>
                </c:pt>
              </c:numCache>
            </c:numRef>
          </c:val>
          <c:extLst>
            <c:ext xmlns:c16="http://schemas.microsoft.com/office/drawing/2014/chart" uri="{C3380CC4-5D6E-409C-BE32-E72D297353CC}">
              <c16:uniqueId val="{00000003-6705-45B1-BC65-7F889305C36D}"/>
            </c:ext>
          </c:extLst>
        </c:ser>
        <c:ser>
          <c:idx val="4"/>
          <c:order val="4"/>
          <c:tx>
            <c:strRef>
              <c:f>Cotonou!$K$62</c:f>
              <c:strCache>
                <c:ptCount val="1"/>
                <c:pt idx="0">
                  <c:v>T4= Ema Benz / λ+ Aceta</c:v>
                </c:pt>
              </c:strCache>
            </c:strRef>
          </c:tx>
          <c:spPr>
            <a:solidFill>
              <a:schemeClr val="accent5"/>
            </a:solidFill>
            <a:ln>
              <a:noFill/>
            </a:ln>
            <a:effectLst/>
          </c:spPr>
          <c:invertIfNegative val="0"/>
          <c:cat>
            <c:strRef>
              <c:f>Cotonou!$L$57:$O$57</c:f>
              <c:strCache>
                <c:ptCount val="4"/>
                <c:pt idx="0">
                  <c:v>P0</c:v>
                </c:pt>
                <c:pt idx="1">
                  <c:v>P1</c:v>
                </c:pt>
                <c:pt idx="2">
                  <c:v>P3</c:v>
                </c:pt>
                <c:pt idx="3">
                  <c:v>P5</c:v>
                </c:pt>
              </c:strCache>
            </c:strRef>
          </c:cat>
          <c:val>
            <c:numRef>
              <c:f>Cotonou!$L$62:$O$62</c:f>
              <c:numCache>
                <c:formatCode>General</c:formatCode>
                <c:ptCount val="4"/>
                <c:pt idx="0">
                  <c:v>0</c:v>
                </c:pt>
                <c:pt idx="1">
                  <c:v>6.2666666666666662E-2</c:v>
                </c:pt>
                <c:pt idx="2">
                  <c:v>0.06</c:v>
                </c:pt>
                <c:pt idx="3">
                  <c:v>6.1109999999999998</c:v>
                </c:pt>
              </c:numCache>
            </c:numRef>
          </c:val>
          <c:extLst>
            <c:ext xmlns:c16="http://schemas.microsoft.com/office/drawing/2014/chart" uri="{C3380CC4-5D6E-409C-BE32-E72D297353CC}">
              <c16:uniqueId val="{00000004-6705-45B1-BC65-7F889305C36D}"/>
            </c:ext>
          </c:extLst>
        </c:ser>
        <c:dLbls>
          <c:showLegendKey val="0"/>
          <c:showVal val="0"/>
          <c:showCatName val="0"/>
          <c:showSerName val="0"/>
          <c:showPercent val="0"/>
          <c:showBubbleSize val="0"/>
        </c:dLbls>
        <c:gapWidth val="219"/>
        <c:overlap val="-27"/>
        <c:axId val="629751647"/>
        <c:axId val="629752063"/>
      </c:barChart>
      <c:catAx>
        <c:axId val="6297516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52063"/>
        <c:crosses val="autoZero"/>
        <c:auto val="1"/>
        <c:lblAlgn val="ctr"/>
        <c:lblOffset val="100"/>
        <c:noMultiLvlLbl val="0"/>
      </c:catAx>
      <c:valAx>
        <c:axId val="629752063"/>
        <c:scaling>
          <c:orientation val="minMax"/>
          <c:max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4.1035353535353536E-2"/>
              <c:y val="6.837606837606838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51647"/>
        <c:crosses val="autoZero"/>
        <c:crossBetween val="between"/>
        <c:majorUnit val="3"/>
      </c:valAx>
      <c:spPr>
        <a:noFill/>
        <a:ln>
          <a:noFill/>
        </a:ln>
        <a:effectLst/>
      </c:spPr>
    </c:plotArea>
    <c:legend>
      <c:legendPos val="b"/>
      <c:layout>
        <c:manualLayout>
          <c:xMode val="edge"/>
          <c:yMode val="edge"/>
          <c:x val="2.6355853883943778E-2"/>
          <c:y val="0.68711405636070444"/>
          <c:w val="0.96101572168987892"/>
          <c:h val="0.274427219893557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ABOMEY- CALAVI  </a:t>
            </a:r>
            <a:r>
              <a:rPr lang="en-US" sz="1200" dirty="0"/>
              <a:t>/ </a:t>
            </a:r>
            <a:r>
              <a:rPr lang="en-US" sz="1200" dirty="0">
                <a:solidFill>
                  <a:schemeClr val="accent2"/>
                </a:solidFill>
              </a:rPr>
              <a:t>Soil</a:t>
            </a:r>
            <a:r>
              <a:rPr lang="en-US" sz="1200" dirty="0"/>
              <a:t> (</a:t>
            </a:r>
            <a:r>
              <a:rPr lang="en-US" sz="1200" b="1" dirty="0"/>
              <a:t>Acetamiprid</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'Abomey-calavi'!$K$53</c:f>
              <c:strCache>
                <c:ptCount val="1"/>
                <c:pt idx="0">
                  <c:v>Tc= Control</c:v>
                </c:pt>
              </c:strCache>
            </c:strRef>
          </c:tx>
          <c:spPr>
            <a:solidFill>
              <a:schemeClr val="accent1"/>
            </a:solidFill>
            <a:ln>
              <a:noFill/>
            </a:ln>
            <a:effectLst/>
          </c:spPr>
          <c:invertIfNegative val="0"/>
          <c:cat>
            <c:strRef>
              <c:f>'Abomey-calavi'!$L$52:$O$52</c:f>
              <c:strCache>
                <c:ptCount val="4"/>
                <c:pt idx="0">
                  <c:v>P0</c:v>
                </c:pt>
                <c:pt idx="1">
                  <c:v>P1</c:v>
                </c:pt>
                <c:pt idx="2">
                  <c:v>P3</c:v>
                </c:pt>
                <c:pt idx="3">
                  <c:v>P5</c:v>
                </c:pt>
              </c:strCache>
            </c:strRef>
          </c:cat>
          <c:val>
            <c:numRef>
              <c:f>'Abomey-calavi'!$L$53:$O$53</c:f>
              <c:numCache>
                <c:formatCode>General</c:formatCode>
                <c:ptCount val="4"/>
                <c:pt idx="0">
                  <c:v>0.14266666666666666</c:v>
                </c:pt>
                <c:pt idx="1">
                  <c:v>0</c:v>
                </c:pt>
                <c:pt idx="2">
                  <c:v>0</c:v>
                </c:pt>
                <c:pt idx="3">
                  <c:v>0</c:v>
                </c:pt>
              </c:numCache>
            </c:numRef>
          </c:val>
          <c:extLst>
            <c:ext xmlns:c16="http://schemas.microsoft.com/office/drawing/2014/chart" uri="{C3380CC4-5D6E-409C-BE32-E72D297353CC}">
              <c16:uniqueId val="{00000000-4419-4609-977B-C80D08BF550B}"/>
            </c:ext>
          </c:extLst>
        </c:ser>
        <c:ser>
          <c:idx val="1"/>
          <c:order val="1"/>
          <c:tx>
            <c:strRef>
              <c:f>'Abomey-calavi'!$K$54</c:f>
              <c:strCache>
                <c:ptCount val="1"/>
                <c:pt idx="0">
                  <c:v>T1= Ema Benz</c:v>
                </c:pt>
              </c:strCache>
            </c:strRef>
          </c:tx>
          <c:spPr>
            <a:solidFill>
              <a:schemeClr val="accent2"/>
            </a:solidFill>
            <a:ln>
              <a:noFill/>
            </a:ln>
            <a:effectLst/>
          </c:spPr>
          <c:invertIfNegative val="0"/>
          <c:cat>
            <c:strRef>
              <c:f>'Abomey-calavi'!$L$52:$O$52</c:f>
              <c:strCache>
                <c:ptCount val="4"/>
                <c:pt idx="0">
                  <c:v>P0</c:v>
                </c:pt>
                <c:pt idx="1">
                  <c:v>P1</c:v>
                </c:pt>
                <c:pt idx="2">
                  <c:v>P3</c:v>
                </c:pt>
                <c:pt idx="3">
                  <c:v>P5</c:v>
                </c:pt>
              </c:strCache>
            </c:strRef>
          </c:cat>
          <c:val>
            <c:numRef>
              <c:f>'Abomey-calavi'!$L$54:$O$54</c:f>
              <c:numCache>
                <c:formatCode>General</c:formatCode>
                <c:ptCount val="4"/>
                <c:pt idx="0">
                  <c:v>0.22133333333333335</c:v>
                </c:pt>
                <c:pt idx="1">
                  <c:v>0</c:v>
                </c:pt>
                <c:pt idx="2">
                  <c:v>0</c:v>
                </c:pt>
                <c:pt idx="3">
                  <c:v>0</c:v>
                </c:pt>
              </c:numCache>
            </c:numRef>
          </c:val>
          <c:extLst>
            <c:ext xmlns:c16="http://schemas.microsoft.com/office/drawing/2014/chart" uri="{C3380CC4-5D6E-409C-BE32-E72D297353CC}">
              <c16:uniqueId val="{00000001-4419-4609-977B-C80D08BF550B}"/>
            </c:ext>
          </c:extLst>
        </c:ser>
        <c:ser>
          <c:idx val="2"/>
          <c:order val="2"/>
          <c:tx>
            <c:strRef>
              <c:f>'Abomey-calavi'!$K$55</c:f>
              <c:strCache>
                <c:ptCount val="1"/>
                <c:pt idx="0">
                  <c:v>T2= λ+Aceta</c:v>
                </c:pt>
              </c:strCache>
            </c:strRef>
          </c:tx>
          <c:spPr>
            <a:solidFill>
              <a:schemeClr val="accent3"/>
            </a:solidFill>
            <a:ln>
              <a:noFill/>
            </a:ln>
            <a:effectLst/>
          </c:spPr>
          <c:invertIfNegative val="0"/>
          <c:cat>
            <c:strRef>
              <c:f>'Abomey-calavi'!$L$52:$O$52</c:f>
              <c:strCache>
                <c:ptCount val="4"/>
                <c:pt idx="0">
                  <c:v>P0</c:v>
                </c:pt>
                <c:pt idx="1">
                  <c:v>P1</c:v>
                </c:pt>
                <c:pt idx="2">
                  <c:v>P3</c:v>
                </c:pt>
                <c:pt idx="3">
                  <c:v>P5</c:v>
                </c:pt>
              </c:strCache>
            </c:strRef>
          </c:cat>
          <c:val>
            <c:numRef>
              <c:f>'Abomey-calavi'!$L$55:$O$55</c:f>
              <c:numCache>
                <c:formatCode>General</c:formatCode>
                <c:ptCount val="4"/>
                <c:pt idx="0">
                  <c:v>0.22133333333333335</c:v>
                </c:pt>
                <c:pt idx="1">
                  <c:v>0</c:v>
                </c:pt>
                <c:pt idx="2">
                  <c:v>3.266666666666667E-2</c:v>
                </c:pt>
                <c:pt idx="3">
                  <c:v>0</c:v>
                </c:pt>
              </c:numCache>
            </c:numRef>
          </c:val>
          <c:extLst>
            <c:ext xmlns:c16="http://schemas.microsoft.com/office/drawing/2014/chart" uri="{C3380CC4-5D6E-409C-BE32-E72D297353CC}">
              <c16:uniqueId val="{00000002-4419-4609-977B-C80D08BF550B}"/>
            </c:ext>
          </c:extLst>
        </c:ser>
        <c:ser>
          <c:idx val="3"/>
          <c:order val="3"/>
          <c:tx>
            <c:strRef>
              <c:f>'Abomey-calavi'!$K$56</c:f>
              <c:strCache>
                <c:ptCount val="1"/>
                <c:pt idx="0">
                  <c:v>T3= Ema Benz + λ+ Aceta</c:v>
                </c:pt>
              </c:strCache>
            </c:strRef>
          </c:tx>
          <c:spPr>
            <a:solidFill>
              <a:schemeClr val="accent4"/>
            </a:solidFill>
            <a:ln>
              <a:noFill/>
            </a:ln>
            <a:effectLst/>
          </c:spPr>
          <c:invertIfNegative val="0"/>
          <c:cat>
            <c:strRef>
              <c:f>'Abomey-calavi'!$L$52:$O$52</c:f>
              <c:strCache>
                <c:ptCount val="4"/>
                <c:pt idx="0">
                  <c:v>P0</c:v>
                </c:pt>
                <c:pt idx="1">
                  <c:v>P1</c:v>
                </c:pt>
                <c:pt idx="2">
                  <c:v>P3</c:v>
                </c:pt>
                <c:pt idx="3">
                  <c:v>P5</c:v>
                </c:pt>
              </c:strCache>
            </c:strRef>
          </c:cat>
          <c:val>
            <c:numRef>
              <c:f>'Abomey-calavi'!$L$56:$O$56</c:f>
              <c:numCache>
                <c:formatCode>General</c:formatCode>
                <c:ptCount val="4"/>
                <c:pt idx="0">
                  <c:v>0.22133333333333335</c:v>
                </c:pt>
                <c:pt idx="1">
                  <c:v>0</c:v>
                </c:pt>
                <c:pt idx="2">
                  <c:v>0</c:v>
                </c:pt>
                <c:pt idx="3">
                  <c:v>0</c:v>
                </c:pt>
              </c:numCache>
            </c:numRef>
          </c:val>
          <c:extLst>
            <c:ext xmlns:c16="http://schemas.microsoft.com/office/drawing/2014/chart" uri="{C3380CC4-5D6E-409C-BE32-E72D297353CC}">
              <c16:uniqueId val="{00000003-4419-4609-977B-C80D08BF550B}"/>
            </c:ext>
          </c:extLst>
        </c:ser>
        <c:ser>
          <c:idx val="4"/>
          <c:order val="4"/>
          <c:tx>
            <c:strRef>
              <c:f>'Abomey-calavi'!$K$57</c:f>
              <c:strCache>
                <c:ptCount val="1"/>
                <c:pt idx="0">
                  <c:v>T4= Ema Benz / λ+ Aceta</c:v>
                </c:pt>
              </c:strCache>
            </c:strRef>
          </c:tx>
          <c:spPr>
            <a:solidFill>
              <a:schemeClr val="accent5"/>
            </a:solidFill>
            <a:ln>
              <a:noFill/>
            </a:ln>
            <a:effectLst/>
          </c:spPr>
          <c:invertIfNegative val="0"/>
          <c:cat>
            <c:strRef>
              <c:f>'Abomey-calavi'!$L$52:$O$52</c:f>
              <c:strCache>
                <c:ptCount val="4"/>
                <c:pt idx="0">
                  <c:v>P0</c:v>
                </c:pt>
                <c:pt idx="1">
                  <c:v>P1</c:v>
                </c:pt>
                <c:pt idx="2">
                  <c:v>P3</c:v>
                </c:pt>
                <c:pt idx="3">
                  <c:v>P5</c:v>
                </c:pt>
              </c:strCache>
            </c:strRef>
          </c:cat>
          <c:val>
            <c:numRef>
              <c:f>'Abomey-calavi'!$L$57:$O$57</c:f>
              <c:numCache>
                <c:formatCode>General</c:formatCode>
                <c:ptCount val="4"/>
                <c:pt idx="0">
                  <c:v>0.22133333333333335</c:v>
                </c:pt>
                <c:pt idx="1">
                  <c:v>0</c:v>
                </c:pt>
                <c:pt idx="2">
                  <c:v>0</c:v>
                </c:pt>
                <c:pt idx="3">
                  <c:v>0</c:v>
                </c:pt>
              </c:numCache>
            </c:numRef>
          </c:val>
          <c:extLst>
            <c:ext xmlns:c16="http://schemas.microsoft.com/office/drawing/2014/chart" uri="{C3380CC4-5D6E-409C-BE32-E72D297353CC}">
              <c16:uniqueId val="{00000004-4419-4609-977B-C80D08BF550B}"/>
            </c:ext>
          </c:extLst>
        </c:ser>
        <c:dLbls>
          <c:showLegendKey val="0"/>
          <c:showVal val="0"/>
          <c:showCatName val="0"/>
          <c:showSerName val="0"/>
          <c:showPercent val="0"/>
          <c:showBubbleSize val="0"/>
        </c:dLbls>
        <c:gapWidth val="219"/>
        <c:overlap val="-27"/>
        <c:axId val="696816847"/>
        <c:axId val="696818095"/>
      </c:barChart>
      <c:catAx>
        <c:axId val="6968168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18095"/>
        <c:crosses val="autoZero"/>
        <c:auto val="1"/>
        <c:lblAlgn val="ctr"/>
        <c:lblOffset val="100"/>
        <c:noMultiLvlLbl val="0"/>
      </c:catAx>
      <c:valAx>
        <c:axId val="696818095"/>
        <c:scaling>
          <c:orientation val="minMax"/>
          <c:max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3.1565656565656568E-2"/>
              <c:y val="5.9294871794871792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16847"/>
        <c:crosses val="autoZero"/>
        <c:crossBetween val="between"/>
        <c:majorUnit val="3"/>
      </c:valAx>
      <c:spPr>
        <a:noFill/>
        <a:ln>
          <a:noFill/>
        </a:ln>
        <a:effectLst/>
      </c:spPr>
    </c:plotArea>
    <c:legend>
      <c:legendPos val="b"/>
      <c:layout>
        <c:manualLayout>
          <c:xMode val="edge"/>
          <c:yMode val="edge"/>
          <c:x val="6.9138936410942917E-2"/>
          <c:y val="0.67158912238899615"/>
          <c:w val="0.83426700545665178"/>
          <c:h val="0.2928381093587191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ABOMEY- CALAVI</a:t>
            </a:r>
            <a:r>
              <a:rPr lang="en-US" sz="1200" dirty="0"/>
              <a:t> / </a:t>
            </a:r>
            <a:r>
              <a:rPr lang="en-US" sz="1200" dirty="0">
                <a:solidFill>
                  <a:srgbClr val="00B050"/>
                </a:solidFill>
              </a:rPr>
              <a:t>Leave</a:t>
            </a:r>
            <a:r>
              <a:rPr lang="en-US" sz="1200" dirty="0"/>
              <a:t> (</a:t>
            </a:r>
            <a:r>
              <a:rPr lang="en-US" sz="1200" b="1" dirty="0"/>
              <a:t>Acetamiprid</a:t>
            </a:r>
            <a:r>
              <a:rPr lang="en-US" sz="1200" dirty="0"/>
              <a:t>)</a:t>
            </a:r>
          </a:p>
        </c:rich>
      </c:tx>
      <c:layout>
        <c:manualLayout>
          <c:xMode val="edge"/>
          <c:yMode val="edge"/>
          <c:x val="0.1420375009941939"/>
          <c:y val="4.2735042735042736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'Abomey-calavi'!$K$65</c:f>
              <c:strCache>
                <c:ptCount val="1"/>
                <c:pt idx="0">
                  <c:v>Tc= Control</c:v>
                </c:pt>
              </c:strCache>
            </c:strRef>
          </c:tx>
          <c:spPr>
            <a:solidFill>
              <a:schemeClr val="accent1"/>
            </a:solidFill>
            <a:ln>
              <a:noFill/>
            </a:ln>
            <a:effectLst/>
          </c:spPr>
          <c:invertIfNegative val="0"/>
          <c:cat>
            <c:strRef>
              <c:f>'Abomey-calavi'!$L$64:$O$64</c:f>
              <c:strCache>
                <c:ptCount val="4"/>
                <c:pt idx="0">
                  <c:v>P0</c:v>
                </c:pt>
                <c:pt idx="1">
                  <c:v>P1</c:v>
                </c:pt>
                <c:pt idx="2">
                  <c:v>P3</c:v>
                </c:pt>
                <c:pt idx="3">
                  <c:v>P5</c:v>
                </c:pt>
              </c:strCache>
            </c:strRef>
          </c:cat>
          <c:val>
            <c:numRef>
              <c:f>'Abomey-calavi'!$L$65:$O$65</c:f>
              <c:numCache>
                <c:formatCode>General</c:formatCode>
                <c:ptCount val="4"/>
                <c:pt idx="0">
                  <c:v>0.13500000000000001</c:v>
                </c:pt>
                <c:pt idx="1">
                  <c:v>1.333</c:v>
                </c:pt>
                <c:pt idx="2">
                  <c:v>1.1433333333333333</c:v>
                </c:pt>
                <c:pt idx="3">
                  <c:v>8.3176666666666677</c:v>
                </c:pt>
              </c:numCache>
            </c:numRef>
          </c:val>
          <c:extLst>
            <c:ext xmlns:c16="http://schemas.microsoft.com/office/drawing/2014/chart" uri="{C3380CC4-5D6E-409C-BE32-E72D297353CC}">
              <c16:uniqueId val="{00000000-9E4F-498E-A808-B01F907E0D56}"/>
            </c:ext>
          </c:extLst>
        </c:ser>
        <c:ser>
          <c:idx val="1"/>
          <c:order val="1"/>
          <c:tx>
            <c:strRef>
              <c:f>'Abomey-calavi'!$K$66</c:f>
              <c:strCache>
                <c:ptCount val="1"/>
                <c:pt idx="0">
                  <c:v>T1= Ema Benz</c:v>
                </c:pt>
              </c:strCache>
            </c:strRef>
          </c:tx>
          <c:spPr>
            <a:solidFill>
              <a:schemeClr val="accent2"/>
            </a:solidFill>
            <a:ln>
              <a:noFill/>
            </a:ln>
            <a:effectLst/>
          </c:spPr>
          <c:invertIfNegative val="0"/>
          <c:cat>
            <c:strRef>
              <c:f>'Abomey-calavi'!$L$64:$O$64</c:f>
              <c:strCache>
                <c:ptCount val="4"/>
                <c:pt idx="0">
                  <c:v>P0</c:v>
                </c:pt>
                <c:pt idx="1">
                  <c:v>P1</c:v>
                </c:pt>
                <c:pt idx="2">
                  <c:v>P3</c:v>
                </c:pt>
                <c:pt idx="3">
                  <c:v>P5</c:v>
                </c:pt>
              </c:strCache>
            </c:strRef>
          </c:cat>
          <c:val>
            <c:numRef>
              <c:f>'Abomey-calavi'!$L$66:$O$66</c:f>
              <c:numCache>
                <c:formatCode>General</c:formatCode>
                <c:ptCount val="4"/>
                <c:pt idx="0">
                  <c:v>0.57833333333333337</c:v>
                </c:pt>
                <c:pt idx="1">
                  <c:v>0.52866666666666673</c:v>
                </c:pt>
                <c:pt idx="2">
                  <c:v>1.8893333333333333</c:v>
                </c:pt>
                <c:pt idx="3">
                  <c:v>6.0620000000000003</c:v>
                </c:pt>
              </c:numCache>
            </c:numRef>
          </c:val>
          <c:extLst>
            <c:ext xmlns:c16="http://schemas.microsoft.com/office/drawing/2014/chart" uri="{C3380CC4-5D6E-409C-BE32-E72D297353CC}">
              <c16:uniqueId val="{00000001-9E4F-498E-A808-B01F907E0D56}"/>
            </c:ext>
          </c:extLst>
        </c:ser>
        <c:ser>
          <c:idx val="2"/>
          <c:order val="2"/>
          <c:tx>
            <c:strRef>
              <c:f>'Abomey-calavi'!$K$67</c:f>
              <c:strCache>
                <c:ptCount val="1"/>
                <c:pt idx="0">
                  <c:v>T2= λ+Aceta</c:v>
                </c:pt>
              </c:strCache>
            </c:strRef>
          </c:tx>
          <c:spPr>
            <a:solidFill>
              <a:schemeClr val="accent3"/>
            </a:solidFill>
            <a:ln>
              <a:noFill/>
            </a:ln>
            <a:effectLst/>
          </c:spPr>
          <c:invertIfNegative val="0"/>
          <c:cat>
            <c:strRef>
              <c:f>'Abomey-calavi'!$L$64:$O$64</c:f>
              <c:strCache>
                <c:ptCount val="4"/>
                <c:pt idx="0">
                  <c:v>P0</c:v>
                </c:pt>
                <c:pt idx="1">
                  <c:v>P1</c:v>
                </c:pt>
                <c:pt idx="2">
                  <c:v>P3</c:v>
                </c:pt>
                <c:pt idx="3">
                  <c:v>P5</c:v>
                </c:pt>
              </c:strCache>
            </c:strRef>
          </c:cat>
          <c:val>
            <c:numRef>
              <c:f>'Abomey-calavi'!$L$67:$O$67</c:f>
              <c:numCache>
                <c:formatCode>General</c:formatCode>
                <c:ptCount val="4"/>
                <c:pt idx="0">
                  <c:v>0.57833333333333337</c:v>
                </c:pt>
                <c:pt idx="1">
                  <c:v>0.87133333333333329</c:v>
                </c:pt>
                <c:pt idx="2">
                  <c:v>1.0743333333333334</c:v>
                </c:pt>
                <c:pt idx="3">
                  <c:v>7.5969999999999986</c:v>
                </c:pt>
              </c:numCache>
            </c:numRef>
          </c:val>
          <c:extLst>
            <c:ext xmlns:c16="http://schemas.microsoft.com/office/drawing/2014/chart" uri="{C3380CC4-5D6E-409C-BE32-E72D297353CC}">
              <c16:uniqueId val="{00000002-9E4F-498E-A808-B01F907E0D56}"/>
            </c:ext>
          </c:extLst>
        </c:ser>
        <c:ser>
          <c:idx val="3"/>
          <c:order val="3"/>
          <c:tx>
            <c:strRef>
              <c:f>'Abomey-calavi'!$K$68</c:f>
              <c:strCache>
                <c:ptCount val="1"/>
                <c:pt idx="0">
                  <c:v>T3= Ema Benz + λ+ Aceta</c:v>
                </c:pt>
              </c:strCache>
            </c:strRef>
          </c:tx>
          <c:spPr>
            <a:solidFill>
              <a:schemeClr val="accent4"/>
            </a:solidFill>
            <a:ln>
              <a:noFill/>
            </a:ln>
            <a:effectLst/>
          </c:spPr>
          <c:invertIfNegative val="0"/>
          <c:cat>
            <c:strRef>
              <c:f>'Abomey-calavi'!$L$64:$O$64</c:f>
              <c:strCache>
                <c:ptCount val="4"/>
                <c:pt idx="0">
                  <c:v>P0</c:v>
                </c:pt>
                <c:pt idx="1">
                  <c:v>P1</c:v>
                </c:pt>
                <c:pt idx="2">
                  <c:v>P3</c:v>
                </c:pt>
                <c:pt idx="3">
                  <c:v>P5</c:v>
                </c:pt>
              </c:strCache>
            </c:strRef>
          </c:cat>
          <c:val>
            <c:numRef>
              <c:f>'Abomey-calavi'!$L$68:$O$68</c:f>
              <c:numCache>
                <c:formatCode>General</c:formatCode>
                <c:ptCount val="4"/>
                <c:pt idx="0">
                  <c:v>0.57833333333333337</c:v>
                </c:pt>
                <c:pt idx="1">
                  <c:v>0.38300000000000001</c:v>
                </c:pt>
                <c:pt idx="2">
                  <c:v>1.8293333333333333</c:v>
                </c:pt>
                <c:pt idx="3">
                  <c:v>6.407</c:v>
                </c:pt>
              </c:numCache>
            </c:numRef>
          </c:val>
          <c:extLst>
            <c:ext xmlns:c16="http://schemas.microsoft.com/office/drawing/2014/chart" uri="{C3380CC4-5D6E-409C-BE32-E72D297353CC}">
              <c16:uniqueId val="{00000003-9E4F-498E-A808-B01F907E0D56}"/>
            </c:ext>
          </c:extLst>
        </c:ser>
        <c:ser>
          <c:idx val="4"/>
          <c:order val="4"/>
          <c:tx>
            <c:strRef>
              <c:f>'Abomey-calavi'!$K$69</c:f>
              <c:strCache>
                <c:ptCount val="1"/>
                <c:pt idx="0">
                  <c:v>T4= Ema Benz / λ+ Aceta</c:v>
                </c:pt>
              </c:strCache>
            </c:strRef>
          </c:tx>
          <c:spPr>
            <a:solidFill>
              <a:schemeClr val="accent5"/>
            </a:solidFill>
            <a:ln>
              <a:noFill/>
            </a:ln>
            <a:effectLst/>
          </c:spPr>
          <c:invertIfNegative val="0"/>
          <c:cat>
            <c:strRef>
              <c:f>'Abomey-calavi'!$L$64:$O$64</c:f>
              <c:strCache>
                <c:ptCount val="4"/>
                <c:pt idx="0">
                  <c:v>P0</c:v>
                </c:pt>
                <c:pt idx="1">
                  <c:v>P1</c:v>
                </c:pt>
                <c:pt idx="2">
                  <c:v>P3</c:v>
                </c:pt>
                <c:pt idx="3">
                  <c:v>P5</c:v>
                </c:pt>
              </c:strCache>
            </c:strRef>
          </c:cat>
          <c:val>
            <c:numRef>
              <c:f>'Abomey-calavi'!$L$69:$O$69</c:f>
              <c:numCache>
                <c:formatCode>General</c:formatCode>
                <c:ptCount val="4"/>
                <c:pt idx="0">
                  <c:v>0.57833333333333337</c:v>
                </c:pt>
                <c:pt idx="1">
                  <c:v>0.61633333333333329</c:v>
                </c:pt>
                <c:pt idx="2">
                  <c:v>1.6676666666666666</c:v>
                </c:pt>
                <c:pt idx="3">
                  <c:v>5.1343333333333332</c:v>
                </c:pt>
              </c:numCache>
            </c:numRef>
          </c:val>
          <c:extLst>
            <c:ext xmlns:c16="http://schemas.microsoft.com/office/drawing/2014/chart" uri="{C3380CC4-5D6E-409C-BE32-E72D297353CC}">
              <c16:uniqueId val="{00000004-9E4F-498E-A808-B01F907E0D56}"/>
            </c:ext>
          </c:extLst>
        </c:ser>
        <c:dLbls>
          <c:showLegendKey val="0"/>
          <c:showVal val="0"/>
          <c:showCatName val="0"/>
          <c:showSerName val="0"/>
          <c:showPercent val="0"/>
          <c:showBubbleSize val="0"/>
        </c:dLbls>
        <c:gapWidth val="219"/>
        <c:overlap val="-27"/>
        <c:axId val="696836815"/>
        <c:axId val="696834319"/>
      </c:barChart>
      <c:catAx>
        <c:axId val="69683681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34319"/>
        <c:crosses val="autoZero"/>
        <c:auto val="1"/>
        <c:lblAlgn val="ctr"/>
        <c:lblOffset val="100"/>
        <c:noMultiLvlLbl val="0"/>
      </c:catAx>
      <c:valAx>
        <c:axId val="696834319"/>
        <c:scaling>
          <c:orientation val="minMax"/>
          <c:max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4.4191919191919192E-2"/>
              <c:y val="5.2350427350427338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36815"/>
        <c:crosses val="autoZero"/>
        <c:crossBetween val="between"/>
        <c:majorUnit val="3"/>
      </c:valAx>
      <c:spPr>
        <a:noFill/>
        <a:ln>
          <a:noFill/>
        </a:ln>
        <a:effectLst/>
      </c:spPr>
    </c:plotArea>
    <c:legend>
      <c:legendPos val="b"/>
      <c:layout>
        <c:manualLayout>
          <c:xMode val="edge"/>
          <c:yMode val="edge"/>
          <c:x val="4.6394493742167461E-2"/>
          <c:y val="0.66607531752420701"/>
          <c:w val="0.90721074352933218"/>
          <c:h val="0.295465958730054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OUIDAH</a:t>
            </a:r>
            <a:r>
              <a:rPr lang="en-US" sz="1200" dirty="0"/>
              <a:t> / </a:t>
            </a:r>
            <a:r>
              <a:rPr lang="en-US" sz="1200" dirty="0">
                <a:solidFill>
                  <a:schemeClr val="accent2"/>
                </a:solidFill>
              </a:rPr>
              <a:t>Soil</a:t>
            </a:r>
            <a:r>
              <a:rPr lang="en-US" sz="1200" dirty="0"/>
              <a:t> (</a:t>
            </a:r>
            <a:r>
              <a:rPr lang="en-US" sz="1200" b="1" dirty="0"/>
              <a:t>Acetamiprid</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890837508947746"/>
          <c:y val="0.17441239316239315"/>
          <c:w val="0.82268253400143165"/>
          <c:h val="0.3862823036543509"/>
        </c:manualLayout>
      </c:layout>
      <c:barChart>
        <c:barDir val="col"/>
        <c:grouping val="clustered"/>
        <c:varyColors val="0"/>
        <c:ser>
          <c:idx val="0"/>
          <c:order val="0"/>
          <c:tx>
            <c:strRef>
              <c:f>Ouidah!$K$49</c:f>
              <c:strCache>
                <c:ptCount val="1"/>
                <c:pt idx="0">
                  <c:v>Tc= Control</c:v>
                </c:pt>
              </c:strCache>
            </c:strRef>
          </c:tx>
          <c:spPr>
            <a:solidFill>
              <a:schemeClr val="accent1"/>
            </a:solidFill>
            <a:ln>
              <a:noFill/>
            </a:ln>
            <a:effectLst/>
          </c:spPr>
          <c:invertIfNegative val="0"/>
          <c:cat>
            <c:strRef>
              <c:f>Ouidah!$L$48:$O$48</c:f>
              <c:strCache>
                <c:ptCount val="4"/>
                <c:pt idx="0">
                  <c:v>P0</c:v>
                </c:pt>
                <c:pt idx="1">
                  <c:v>P1</c:v>
                </c:pt>
                <c:pt idx="2">
                  <c:v>P3</c:v>
                </c:pt>
                <c:pt idx="3">
                  <c:v>P5</c:v>
                </c:pt>
              </c:strCache>
            </c:strRef>
          </c:cat>
          <c:val>
            <c:numRef>
              <c:f>Ouidah!$L$49:$O$49</c:f>
              <c:numCache>
                <c:formatCode>General</c:formatCode>
                <c:ptCount val="4"/>
                <c:pt idx="0">
                  <c:v>0.25533333333333336</c:v>
                </c:pt>
                <c:pt idx="1">
                  <c:v>5.3666666666666668E-2</c:v>
                </c:pt>
                <c:pt idx="2">
                  <c:v>4.1666666666666664E-2</c:v>
                </c:pt>
                <c:pt idx="3">
                  <c:v>0</c:v>
                </c:pt>
              </c:numCache>
            </c:numRef>
          </c:val>
          <c:extLst>
            <c:ext xmlns:c16="http://schemas.microsoft.com/office/drawing/2014/chart" uri="{C3380CC4-5D6E-409C-BE32-E72D297353CC}">
              <c16:uniqueId val="{00000000-F40C-45B6-A505-BCA8F91F20EC}"/>
            </c:ext>
          </c:extLst>
        </c:ser>
        <c:ser>
          <c:idx val="1"/>
          <c:order val="1"/>
          <c:tx>
            <c:strRef>
              <c:f>Ouidah!$K$50</c:f>
              <c:strCache>
                <c:ptCount val="1"/>
                <c:pt idx="0">
                  <c:v>T1= Ema Benz</c:v>
                </c:pt>
              </c:strCache>
            </c:strRef>
          </c:tx>
          <c:spPr>
            <a:solidFill>
              <a:schemeClr val="accent2"/>
            </a:solidFill>
            <a:ln>
              <a:noFill/>
            </a:ln>
            <a:effectLst/>
          </c:spPr>
          <c:invertIfNegative val="0"/>
          <c:cat>
            <c:strRef>
              <c:f>Ouidah!$L$48:$O$48</c:f>
              <c:strCache>
                <c:ptCount val="4"/>
                <c:pt idx="0">
                  <c:v>P0</c:v>
                </c:pt>
                <c:pt idx="1">
                  <c:v>P1</c:v>
                </c:pt>
                <c:pt idx="2">
                  <c:v>P3</c:v>
                </c:pt>
                <c:pt idx="3">
                  <c:v>P5</c:v>
                </c:pt>
              </c:strCache>
            </c:strRef>
          </c:cat>
          <c:val>
            <c:numRef>
              <c:f>Ouidah!$L$50:$O$50</c:f>
              <c:numCache>
                <c:formatCode>General</c:formatCode>
                <c:ptCount val="4"/>
                <c:pt idx="0">
                  <c:v>0.15466666666666665</c:v>
                </c:pt>
                <c:pt idx="1">
                  <c:v>0.15266666666666667</c:v>
                </c:pt>
                <c:pt idx="2">
                  <c:v>0</c:v>
                </c:pt>
                <c:pt idx="3">
                  <c:v>0</c:v>
                </c:pt>
              </c:numCache>
            </c:numRef>
          </c:val>
          <c:extLst>
            <c:ext xmlns:c16="http://schemas.microsoft.com/office/drawing/2014/chart" uri="{C3380CC4-5D6E-409C-BE32-E72D297353CC}">
              <c16:uniqueId val="{00000001-F40C-45B6-A505-BCA8F91F20EC}"/>
            </c:ext>
          </c:extLst>
        </c:ser>
        <c:ser>
          <c:idx val="2"/>
          <c:order val="2"/>
          <c:tx>
            <c:strRef>
              <c:f>Ouidah!$K$51</c:f>
              <c:strCache>
                <c:ptCount val="1"/>
                <c:pt idx="0">
                  <c:v>T2= λ+Aceta</c:v>
                </c:pt>
              </c:strCache>
            </c:strRef>
          </c:tx>
          <c:spPr>
            <a:solidFill>
              <a:schemeClr val="accent3"/>
            </a:solidFill>
            <a:ln>
              <a:noFill/>
            </a:ln>
            <a:effectLst/>
          </c:spPr>
          <c:invertIfNegative val="0"/>
          <c:cat>
            <c:strRef>
              <c:f>Ouidah!$L$48:$O$48</c:f>
              <c:strCache>
                <c:ptCount val="4"/>
                <c:pt idx="0">
                  <c:v>P0</c:v>
                </c:pt>
                <c:pt idx="1">
                  <c:v>P1</c:v>
                </c:pt>
                <c:pt idx="2">
                  <c:v>P3</c:v>
                </c:pt>
                <c:pt idx="3">
                  <c:v>P5</c:v>
                </c:pt>
              </c:strCache>
            </c:strRef>
          </c:cat>
          <c:val>
            <c:numRef>
              <c:f>Ouidah!$L$51:$O$51</c:f>
              <c:numCache>
                <c:formatCode>General</c:formatCode>
                <c:ptCount val="4"/>
                <c:pt idx="0">
                  <c:v>0.15466666666666665</c:v>
                </c:pt>
                <c:pt idx="1">
                  <c:v>0.249</c:v>
                </c:pt>
                <c:pt idx="2">
                  <c:v>9.9999999999999992E-2</c:v>
                </c:pt>
                <c:pt idx="3">
                  <c:v>0</c:v>
                </c:pt>
              </c:numCache>
            </c:numRef>
          </c:val>
          <c:extLst>
            <c:ext xmlns:c16="http://schemas.microsoft.com/office/drawing/2014/chart" uri="{C3380CC4-5D6E-409C-BE32-E72D297353CC}">
              <c16:uniqueId val="{00000002-F40C-45B6-A505-BCA8F91F20EC}"/>
            </c:ext>
          </c:extLst>
        </c:ser>
        <c:ser>
          <c:idx val="3"/>
          <c:order val="3"/>
          <c:tx>
            <c:strRef>
              <c:f>Ouidah!$K$52</c:f>
              <c:strCache>
                <c:ptCount val="1"/>
                <c:pt idx="0">
                  <c:v>T3= Ema Benz + λ+ Aceta</c:v>
                </c:pt>
              </c:strCache>
            </c:strRef>
          </c:tx>
          <c:spPr>
            <a:solidFill>
              <a:schemeClr val="accent4"/>
            </a:solidFill>
            <a:ln>
              <a:noFill/>
            </a:ln>
            <a:effectLst/>
          </c:spPr>
          <c:invertIfNegative val="0"/>
          <c:cat>
            <c:strRef>
              <c:f>Ouidah!$L$48:$O$48</c:f>
              <c:strCache>
                <c:ptCount val="4"/>
                <c:pt idx="0">
                  <c:v>P0</c:v>
                </c:pt>
                <c:pt idx="1">
                  <c:v>P1</c:v>
                </c:pt>
                <c:pt idx="2">
                  <c:v>P3</c:v>
                </c:pt>
                <c:pt idx="3">
                  <c:v>P5</c:v>
                </c:pt>
              </c:strCache>
            </c:strRef>
          </c:cat>
          <c:val>
            <c:numRef>
              <c:f>Ouidah!$L$52:$O$52</c:f>
              <c:numCache>
                <c:formatCode>General</c:formatCode>
                <c:ptCount val="4"/>
                <c:pt idx="0">
                  <c:v>0.15466666666666665</c:v>
                </c:pt>
                <c:pt idx="1">
                  <c:v>0.14699999999999999</c:v>
                </c:pt>
                <c:pt idx="2">
                  <c:v>9.1666666666666674E-2</c:v>
                </c:pt>
                <c:pt idx="3">
                  <c:v>3.0666666666666665E-2</c:v>
                </c:pt>
              </c:numCache>
            </c:numRef>
          </c:val>
          <c:extLst>
            <c:ext xmlns:c16="http://schemas.microsoft.com/office/drawing/2014/chart" uri="{C3380CC4-5D6E-409C-BE32-E72D297353CC}">
              <c16:uniqueId val="{00000003-F40C-45B6-A505-BCA8F91F20EC}"/>
            </c:ext>
          </c:extLst>
        </c:ser>
        <c:ser>
          <c:idx val="4"/>
          <c:order val="4"/>
          <c:tx>
            <c:strRef>
              <c:f>Ouidah!$K$53</c:f>
              <c:strCache>
                <c:ptCount val="1"/>
                <c:pt idx="0">
                  <c:v>T4= Ema Benz / λ+ Aceta</c:v>
                </c:pt>
              </c:strCache>
            </c:strRef>
          </c:tx>
          <c:spPr>
            <a:solidFill>
              <a:schemeClr val="accent5"/>
            </a:solidFill>
            <a:ln>
              <a:noFill/>
            </a:ln>
            <a:effectLst/>
          </c:spPr>
          <c:invertIfNegative val="0"/>
          <c:cat>
            <c:strRef>
              <c:f>Ouidah!$L$48:$O$48</c:f>
              <c:strCache>
                <c:ptCount val="4"/>
                <c:pt idx="0">
                  <c:v>P0</c:v>
                </c:pt>
                <c:pt idx="1">
                  <c:v>P1</c:v>
                </c:pt>
                <c:pt idx="2">
                  <c:v>P3</c:v>
                </c:pt>
                <c:pt idx="3">
                  <c:v>P5</c:v>
                </c:pt>
              </c:strCache>
            </c:strRef>
          </c:cat>
          <c:val>
            <c:numRef>
              <c:f>Ouidah!$L$53:$O$53</c:f>
              <c:numCache>
                <c:formatCode>General</c:formatCode>
                <c:ptCount val="4"/>
                <c:pt idx="0">
                  <c:v>0.15466666666666665</c:v>
                </c:pt>
                <c:pt idx="1">
                  <c:v>9.0999999999999998E-2</c:v>
                </c:pt>
                <c:pt idx="2">
                  <c:v>4.7666666666666663E-2</c:v>
                </c:pt>
                <c:pt idx="3">
                  <c:v>0</c:v>
                </c:pt>
              </c:numCache>
            </c:numRef>
          </c:val>
          <c:extLst>
            <c:ext xmlns:c16="http://schemas.microsoft.com/office/drawing/2014/chart" uri="{C3380CC4-5D6E-409C-BE32-E72D297353CC}">
              <c16:uniqueId val="{00000004-F40C-45B6-A505-BCA8F91F20EC}"/>
            </c:ext>
          </c:extLst>
        </c:ser>
        <c:dLbls>
          <c:showLegendKey val="0"/>
          <c:showVal val="0"/>
          <c:showCatName val="0"/>
          <c:showSerName val="0"/>
          <c:showPercent val="0"/>
          <c:showBubbleSize val="0"/>
        </c:dLbls>
        <c:gapWidth val="219"/>
        <c:overlap val="-27"/>
        <c:axId val="629775359"/>
        <c:axId val="629771615"/>
      </c:barChart>
      <c:catAx>
        <c:axId val="62977535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71615"/>
        <c:crosses val="autoZero"/>
        <c:auto val="1"/>
        <c:lblAlgn val="ctr"/>
        <c:lblOffset val="100"/>
        <c:noMultiLvlLbl val="0"/>
      </c:catAx>
      <c:valAx>
        <c:axId val="629771615"/>
        <c:scaling>
          <c:orientation val="minMax"/>
          <c:max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4.2671548158752889E-2"/>
              <c:y val="8.8942307692307682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75359"/>
        <c:crosses val="autoZero"/>
        <c:crossBetween val="between"/>
        <c:majorUnit val="3"/>
      </c:valAx>
      <c:spPr>
        <a:noFill/>
        <a:ln>
          <a:noFill/>
        </a:ln>
        <a:effectLst/>
      </c:spPr>
    </c:plotArea>
    <c:legend>
      <c:legendPos val="b"/>
      <c:layout>
        <c:manualLayout>
          <c:xMode val="edge"/>
          <c:yMode val="edge"/>
          <c:x val="7.5192514985998285E-2"/>
          <c:y val="0.69113313738744631"/>
          <c:w val="0.89079697704790639"/>
          <c:h val="0.273294094360269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OUIDAH </a:t>
            </a:r>
            <a:r>
              <a:rPr lang="en-US" sz="1200" dirty="0"/>
              <a:t>/ </a:t>
            </a:r>
            <a:r>
              <a:rPr lang="en-US" sz="1200" dirty="0">
                <a:solidFill>
                  <a:srgbClr val="00B050"/>
                </a:solidFill>
              </a:rPr>
              <a:t>Leave</a:t>
            </a:r>
            <a:r>
              <a:rPr lang="en-US" sz="1200" dirty="0"/>
              <a:t> (</a:t>
            </a:r>
            <a:r>
              <a:rPr lang="en-US" sz="1200" b="1" dirty="0"/>
              <a:t>Acetamiprid</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Ouidah!$K$61</c:f>
              <c:strCache>
                <c:ptCount val="1"/>
                <c:pt idx="0">
                  <c:v>Tc= Control</c:v>
                </c:pt>
              </c:strCache>
            </c:strRef>
          </c:tx>
          <c:spPr>
            <a:solidFill>
              <a:schemeClr val="accent1"/>
            </a:solidFill>
            <a:ln>
              <a:noFill/>
            </a:ln>
            <a:effectLst/>
          </c:spPr>
          <c:invertIfNegative val="0"/>
          <c:cat>
            <c:strRef>
              <c:f>Ouidah!$L$60:$O$60</c:f>
              <c:strCache>
                <c:ptCount val="4"/>
                <c:pt idx="0">
                  <c:v>P0</c:v>
                </c:pt>
                <c:pt idx="1">
                  <c:v>P1</c:v>
                </c:pt>
                <c:pt idx="2">
                  <c:v>P3</c:v>
                </c:pt>
                <c:pt idx="3">
                  <c:v>P5</c:v>
                </c:pt>
              </c:strCache>
            </c:strRef>
          </c:cat>
          <c:val>
            <c:numRef>
              <c:f>Ouidah!$L$61:$O$61</c:f>
              <c:numCache>
                <c:formatCode>General</c:formatCode>
                <c:ptCount val="4"/>
                <c:pt idx="0">
                  <c:v>6.1666666666666668E-2</c:v>
                </c:pt>
                <c:pt idx="1">
                  <c:v>0.36833333333333335</c:v>
                </c:pt>
                <c:pt idx="2">
                  <c:v>1.764</c:v>
                </c:pt>
                <c:pt idx="3">
                  <c:v>2.8803333333333332</c:v>
                </c:pt>
              </c:numCache>
            </c:numRef>
          </c:val>
          <c:extLst>
            <c:ext xmlns:c16="http://schemas.microsoft.com/office/drawing/2014/chart" uri="{C3380CC4-5D6E-409C-BE32-E72D297353CC}">
              <c16:uniqueId val="{00000000-238B-4C5E-9D02-3AFAAC541B09}"/>
            </c:ext>
          </c:extLst>
        </c:ser>
        <c:ser>
          <c:idx val="1"/>
          <c:order val="1"/>
          <c:tx>
            <c:strRef>
              <c:f>Ouidah!$K$62</c:f>
              <c:strCache>
                <c:ptCount val="1"/>
                <c:pt idx="0">
                  <c:v>T1= Ema Benz</c:v>
                </c:pt>
              </c:strCache>
            </c:strRef>
          </c:tx>
          <c:spPr>
            <a:solidFill>
              <a:schemeClr val="accent2"/>
            </a:solidFill>
            <a:ln>
              <a:noFill/>
            </a:ln>
            <a:effectLst/>
          </c:spPr>
          <c:invertIfNegative val="0"/>
          <c:cat>
            <c:strRef>
              <c:f>Ouidah!$L$60:$O$60</c:f>
              <c:strCache>
                <c:ptCount val="4"/>
                <c:pt idx="0">
                  <c:v>P0</c:v>
                </c:pt>
                <c:pt idx="1">
                  <c:v>P1</c:v>
                </c:pt>
                <c:pt idx="2">
                  <c:v>P3</c:v>
                </c:pt>
                <c:pt idx="3">
                  <c:v>P5</c:v>
                </c:pt>
              </c:strCache>
            </c:strRef>
          </c:cat>
          <c:val>
            <c:numRef>
              <c:f>Ouidah!$L$62:$O$62</c:f>
              <c:numCache>
                <c:formatCode>General</c:formatCode>
                <c:ptCount val="4"/>
                <c:pt idx="0">
                  <c:v>0.17933333333333334</c:v>
                </c:pt>
                <c:pt idx="1">
                  <c:v>0.14100000000000001</c:v>
                </c:pt>
                <c:pt idx="2">
                  <c:v>0</c:v>
                </c:pt>
                <c:pt idx="3">
                  <c:v>4.3903333333333334</c:v>
                </c:pt>
              </c:numCache>
            </c:numRef>
          </c:val>
          <c:extLst>
            <c:ext xmlns:c16="http://schemas.microsoft.com/office/drawing/2014/chart" uri="{C3380CC4-5D6E-409C-BE32-E72D297353CC}">
              <c16:uniqueId val="{00000001-238B-4C5E-9D02-3AFAAC541B09}"/>
            </c:ext>
          </c:extLst>
        </c:ser>
        <c:ser>
          <c:idx val="2"/>
          <c:order val="2"/>
          <c:tx>
            <c:strRef>
              <c:f>Ouidah!$K$63</c:f>
              <c:strCache>
                <c:ptCount val="1"/>
                <c:pt idx="0">
                  <c:v>T2= λ+Aceta</c:v>
                </c:pt>
              </c:strCache>
            </c:strRef>
          </c:tx>
          <c:spPr>
            <a:solidFill>
              <a:schemeClr val="accent3"/>
            </a:solidFill>
            <a:ln>
              <a:noFill/>
            </a:ln>
            <a:effectLst/>
          </c:spPr>
          <c:invertIfNegative val="0"/>
          <c:cat>
            <c:strRef>
              <c:f>Ouidah!$L$60:$O$60</c:f>
              <c:strCache>
                <c:ptCount val="4"/>
                <c:pt idx="0">
                  <c:v>P0</c:v>
                </c:pt>
                <c:pt idx="1">
                  <c:v>P1</c:v>
                </c:pt>
                <c:pt idx="2">
                  <c:v>P3</c:v>
                </c:pt>
                <c:pt idx="3">
                  <c:v>P5</c:v>
                </c:pt>
              </c:strCache>
            </c:strRef>
          </c:cat>
          <c:val>
            <c:numRef>
              <c:f>Ouidah!$L$63:$O$63</c:f>
              <c:numCache>
                <c:formatCode>General</c:formatCode>
                <c:ptCount val="4"/>
                <c:pt idx="0">
                  <c:v>0.17933333333333334</c:v>
                </c:pt>
                <c:pt idx="1">
                  <c:v>0.16900000000000001</c:v>
                </c:pt>
                <c:pt idx="2">
                  <c:v>0.14050000000000001</c:v>
                </c:pt>
                <c:pt idx="3">
                  <c:v>5.0023333333333335</c:v>
                </c:pt>
              </c:numCache>
            </c:numRef>
          </c:val>
          <c:extLst>
            <c:ext xmlns:c16="http://schemas.microsoft.com/office/drawing/2014/chart" uri="{C3380CC4-5D6E-409C-BE32-E72D297353CC}">
              <c16:uniqueId val="{00000002-238B-4C5E-9D02-3AFAAC541B09}"/>
            </c:ext>
          </c:extLst>
        </c:ser>
        <c:ser>
          <c:idx val="3"/>
          <c:order val="3"/>
          <c:tx>
            <c:strRef>
              <c:f>Ouidah!$K$64</c:f>
              <c:strCache>
                <c:ptCount val="1"/>
                <c:pt idx="0">
                  <c:v>T3= Ema Benz + λ+ Aceta</c:v>
                </c:pt>
              </c:strCache>
            </c:strRef>
          </c:tx>
          <c:spPr>
            <a:solidFill>
              <a:schemeClr val="accent4"/>
            </a:solidFill>
            <a:ln>
              <a:noFill/>
            </a:ln>
            <a:effectLst/>
          </c:spPr>
          <c:invertIfNegative val="0"/>
          <c:cat>
            <c:strRef>
              <c:f>Ouidah!$L$60:$O$60</c:f>
              <c:strCache>
                <c:ptCount val="4"/>
                <c:pt idx="0">
                  <c:v>P0</c:v>
                </c:pt>
                <c:pt idx="1">
                  <c:v>P1</c:v>
                </c:pt>
                <c:pt idx="2">
                  <c:v>P3</c:v>
                </c:pt>
                <c:pt idx="3">
                  <c:v>P5</c:v>
                </c:pt>
              </c:strCache>
            </c:strRef>
          </c:cat>
          <c:val>
            <c:numRef>
              <c:f>Ouidah!$L$64:$O$64</c:f>
              <c:numCache>
                <c:formatCode>General</c:formatCode>
                <c:ptCount val="4"/>
                <c:pt idx="0">
                  <c:v>0.17933333333333334</c:v>
                </c:pt>
                <c:pt idx="1">
                  <c:v>0.14433333333333334</c:v>
                </c:pt>
                <c:pt idx="2">
                  <c:v>0</c:v>
                </c:pt>
                <c:pt idx="3">
                  <c:v>1.4983333333333333</c:v>
                </c:pt>
              </c:numCache>
            </c:numRef>
          </c:val>
          <c:extLst>
            <c:ext xmlns:c16="http://schemas.microsoft.com/office/drawing/2014/chart" uri="{C3380CC4-5D6E-409C-BE32-E72D297353CC}">
              <c16:uniqueId val="{00000003-238B-4C5E-9D02-3AFAAC541B09}"/>
            </c:ext>
          </c:extLst>
        </c:ser>
        <c:ser>
          <c:idx val="4"/>
          <c:order val="4"/>
          <c:tx>
            <c:strRef>
              <c:f>Ouidah!$K$65</c:f>
              <c:strCache>
                <c:ptCount val="1"/>
                <c:pt idx="0">
                  <c:v>T4= Ema Benz / λ+ Aceta</c:v>
                </c:pt>
              </c:strCache>
            </c:strRef>
          </c:tx>
          <c:spPr>
            <a:solidFill>
              <a:schemeClr val="accent5"/>
            </a:solidFill>
            <a:ln>
              <a:noFill/>
            </a:ln>
            <a:effectLst/>
          </c:spPr>
          <c:invertIfNegative val="0"/>
          <c:cat>
            <c:strRef>
              <c:f>Ouidah!$L$60:$O$60</c:f>
              <c:strCache>
                <c:ptCount val="4"/>
                <c:pt idx="0">
                  <c:v>P0</c:v>
                </c:pt>
                <c:pt idx="1">
                  <c:v>P1</c:v>
                </c:pt>
                <c:pt idx="2">
                  <c:v>P3</c:v>
                </c:pt>
                <c:pt idx="3">
                  <c:v>P5</c:v>
                </c:pt>
              </c:strCache>
            </c:strRef>
          </c:cat>
          <c:val>
            <c:numRef>
              <c:f>Ouidah!$L$65:$O$65</c:f>
              <c:numCache>
                <c:formatCode>General</c:formatCode>
                <c:ptCount val="4"/>
                <c:pt idx="0">
                  <c:v>0.17933333333333334</c:v>
                </c:pt>
                <c:pt idx="1">
                  <c:v>0.21166666666666667</c:v>
                </c:pt>
                <c:pt idx="2">
                  <c:v>0.35449999999999998</c:v>
                </c:pt>
                <c:pt idx="3">
                  <c:v>2.4546666666666668</c:v>
                </c:pt>
              </c:numCache>
            </c:numRef>
          </c:val>
          <c:extLst>
            <c:ext xmlns:c16="http://schemas.microsoft.com/office/drawing/2014/chart" uri="{C3380CC4-5D6E-409C-BE32-E72D297353CC}">
              <c16:uniqueId val="{00000004-238B-4C5E-9D02-3AFAAC541B09}"/>
            </c:ext>
          </c:extLst>
        </c:ser>
        <c:dLbls>
          <c:showLegendKey val="0"/>
          <c:showVal val="0"/>
          <c:showCatName val="0"/>
          <c:showSerName val="0"/>
          <c:showPercent val="0"/>
          <c:showBubbleSize val="0"/>
        </c:dLbls>
        <c:gapWidth val="219"/>
        <c:overlap val="-27"/>
        <c:axId val="696817679"/>
        <c:axId val="696804367"/>
      </c:barChart>
      <c:catAx>
        <c:axId val="69681767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04367"/>
        <c:crosses val="autoZero"/>
        <c:auto val="1"/>
        <c:lblAlgn val="ctr"/>
        <c:lblOffset val="100"/>
        <c:noMultiLvlLbl val="0"/>
      </c:catAx>
      <c:valAx>
        <c:axId val="696804367"/>
        <c:scaling>
          <c:orientation val="minMax"/>
          <c:max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3.1565656565656568E-2"/>
              <c:y val="0.111111111111111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17679"/>
        <c:crosses val="autoZero"/>
        <c:crossBetween val="between"/>
        <c:majorUnit val="3"/>
      </c:valAx>
      <c:spPr>
        <a:noFill/>
        <a:ln>
          <a:noFill/>
        </a:ln>
        <a:effectLst/>
      </c:spPr>
    </c:plotArea>
    <c:legend>
      <c:legendPos val="b"/>
      <c:layout>
        <c:manualLayout>
          <c:xMode val="edge"/>
          <c:yMode val="edge"/>
          <c:x val="6.6104198311787987E-2"/>
          <c:y val="0.68711405636070444"/>
          <c:w val="0.86779133439009093"/>
          <c:h val="0.274427219893557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COTONOU </a:t>
            </a:r>
            <a:r>
              <a:rPr lang="en-US" sz="1200" dirty="0"/>
              <a:t>/ </a:t>
            </a:r>
            <a:r>
              <a:rPr lang="en-US" sz="1200" dirty="0">
                <a:solidFill>
                  <a:schemeClr val="accent2"/>
                </a:solidFill>
              </a:rPr>
              <a:t>Soil</a:t>
            </a:r>
            <a:r>
              <a:rPr lang="en-US" sz="1200" dirty="0"/>
              <a:t> (</a:t>
            </a:r>
            <a:r>
              <a:rPr lang="el-GR" sz="1200" b="1" i="0" u="none" strike="noStrike" baseline="0" dirty="0">
                <a:effectLst/>
              </a:rPr>
              <a:t>λ</a:t>
            </a:r>
            <a:r>
              <a:rPr lang="en-US" sz="1200" b="1" i="0" u="none" strike="noStrike" baseline="0" dirty="0">
                <a:effectLst/>
              </a:rPr>
              <a:t>-cyhalothrin</a:t>
            </a:r>
            <a:r>
              <a:rPr lang="en-US" sz="1200" dirty="0"/>
              <a:t>)</a:t>
            </a:r>
          </a:p>
        </c:rich>
      </c:tx>
      <c:layout>
        <c:manualLayout>
          <c:xMode val="edge"/>
          <c:yMode val="edge"/>
          <c:x val="0.24655934343434344"/>
          <c:y val="4.80769230769230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Cotonou!$K$84</c:f>
              <c:strCache>
                <c:ptCount val="1"/>
                <c:pt idx="0">
                  <c:v>Tc= Control</c:v>
                </c:pt>
              </c:strCache>
            </c:strRef>
          </c:tx>
          <c:spPr>
            <a:solidFill>
              <a:schemeClr val="accent1"/>
            </a:solidFill>
            <a:ln>
              <a:noFill/>
            </a:ln>
            <a:effectLst/>
          </c:spPr>
          <c:invertIfNegative val="0"/>
          <c:cat>
            <c:strRef>
              <c:f>Cotonou!$L$83:$O$83</c:f>
              <c:strCache>
                <c:ptCount val="4"/>
                <c:pt idx="0">
                  <c:v>P0</c:v>
                </c:pt>
                <c:pt idx="1">
                  <c:v>P1</c:v>
                </c:pt>
                <c:pt idx="2">
                  <c:v>P3</c:v>
                </c:pt>
                <c:pt idx="3">
                  <c:v>P5</c:v>
                </c:pt>
              </c:strCache>
            </c:strRef>
          </c:cat>
          <c:val>
            <c:numRef>
              <c:f>Cotonou!$L$84:$O$84</c:f>
              <c:numCache>
                <c:formatCode>General</c:formatCode>
                <c:ptCount val="4"/>
                <c:pt idx="0">
                  <c:v>1.8333333333333333E-2</c:v>
                </c:pt>
                <c:pt idx="1">
                  <c:v>9.9999999999999992E-2</c:v>
                </c:pt>
                <c:pt idx="2">
                  <c:v>0</c:v>
                </c:pt>
                <c:pt idx="3">
                  <c:v>0</c:v>
                </c:pt>
              </c:numCache>
            </c:numRef>
          </c:val>
          <c:extLst>
            <c:ext xmlns:c16="http://schemas.microsoft.com/office/drawing/2014/chart" uri="{C3380CC4-5D6E-409C-BE32-E72D297353CC}">
              <c16:uniqueId val="{00000000-95EF-4669-A0FF-201C56F5ECE4}"/>
            </c:ext>
          </c:extLst>
        </c:ser>
        <c:ser>
          <c:idx val="1"/>
          <c:order val="1"/>
          <c:tx>
            <c:strRef>
              <c:f>Cotonou!$K$85</c:f>
              <c:strCache>
                <c:ptCount val="1"/>
                <c:pt idx="0">
                  <c:v>T1= Ema Benz</c:v>
                </c:pt>
              </c:strCache>
            </c:strRef>
          </c:tx>
          <c:spPr>
            <a:solidFill>
              <a:schemeClr val="accent2"/>
            </a:solidFill>
            <a:ln>
              <a:noFill/>
            </a:ln>
            <a:effectLst/>
          </c:spPr>
          <c:invertIfNegative val="0"/>
          <c:cat>
            <c:strRef>
              <c:f>Cotonou!$L$83:$O$83</c:f>
              <c:strCache>
                <c:ptCount val="4"/>
                <c:pt idx="0">
                  <c:v>P0</c:v>
                </c:pt>
                <c:pt idx="1">
                  <c:v>P1</c:v>
                </c:pt>
                <c:pt idx="2">
                  <c:v>P3</c:v>
                </c:pt>
                <c:pt idx="3">
                  <c:v>P5</c:v>
                </c:pt>
              </c:strCache>
            </c:strRef>
          </c:cat>
          <c:val>
            <c:numRef>
              <c:f>Cotonou!$L$85:$O$85</c:f>
              <c:numCache>
                <c:formatCode>General</c:formatCode>
                <c:ptCount val="4"/>
                <c:pt idx="0">
                  <c:v>3.3333333333333335E-3</c:v>
                </c:pt>
                <c:pt idx="1">
                  <c:v>5.1999999999999998E-2</c:v>
                </c:pt>
                <c:pt idx="2">
                  <c:v>0</c:v>
                </c:pt>
                <c:pt idx="3">
                  <c:v>0.13233333333333333</c:v>
                </c:pt>
              </c:numCache>
            </c:numRef>
          </c:val>
          <c:extLst>
            <c:ext xmlns:c16="http://schemas.microsoft.com/office/drawing/2014/chart" uri="{C3380CC4-5D6E-409C-BE32-E72D297353CC}">
              <c16:uniqueId val="{00000001-95EF-4669-A0FF-201C56F5ECE4}"/>
            </c:ext>
          </c:extLst>
        </c:ser>
        <c:ser>
          <c:idx val="2"/>
          <c:order val="2"/>
          <c:tx>
            <c:strRef>
              <c:f>Cotonou!$K$86</c:f>
              <c:strCache>
                <c:ptCount val="1"/>
                <c:pt idx="0">
                  <c:v>T2= λ+Aceta</c:v>
                </c:pt>
              </c:strCache>
            </c:strRef>
          </c:tx>
          <c:spPr>
            <a:solidFill>
              <a:schemeClr val="accent3"/>
            </a:solidFill>
            <a:ln>
              <a:noFill/>
            </a:ln>
            <a:effectLst/>
          </c:spPr>
          <c:invertIfNegative val="0"/>
          <c:cat>
            <c:strRef>
              <c:f>Cotonou!$L$83:$O$83</c:f>
              <c:strCache>
                <c:ptCount val="4"/>
                <c:pt idx="0">
                  <c:v>P0</c:v>
                </c:pt>
                <c:pt idx="1">
                  <c:v>P1</c:v>
                </c:pt>
                <c:pt idx="2">
                  <c:v>P3</c:v>
                </c:pt>
                <c:pt idx="3">
                  <c:v>P5</c:v>
                </c:pt>
              </c:strCache>
            </c:strRef>
          </c:cat>
          <c:val>
            <c:numRef>
              <c:f>Cotonou!$L$86:$O$86</c:f>
              <c:numCache>
                <c:formatCode>General</c:formatCode>
                <c:ptCount val="4"/>
                <c:pt idx="0">
                  <c:v>3.3333333333333335E-3</c:v>
                </c:pt>
                <c:pt idx="1">
                  <c:v>0.18733333333333335</c:v>
                </c:pt>
                <c:pt idx="2">
                  <c:v>0.10766666666666667</c:v>
                </c:pt>
                <c:pt idx="3">
                  <c:v>0.15466666666666665</c:v>
                </c:pt>
              </c:numCache>
            </c:numRef>
          </c:val>
          <c:extLst>
            <c:ext xmlns:c16="http://schemas.microsoft.com/office/drawing/2014/chart" uri="{C3380CC4-5D6E-409C-BE32-E72D297353CC}">
              <c16:uniqueId val="{00000002-95EF-4669-A0FF-201C56F5ECE4}"/>
            </c:ext>
          </c:extLst>
        </c:ser>
        <c:ser>
          <c:idx val="3"/>
          <c:order val="3"/>
          <c:tx>
            <c:strRef>
              <c:f>Cotonou!$K$87</c:f>
              <c:strCache>
                <c:ptCount val="1"/>
                <c:pt idx="0">
                  <c:v>T3= Ema Benz + λ+ Aceta</c:v>
                </c:pt>
              </c:strCache>
            </c:strRef>
          </c:tx>
          <c:spPr>
            <a:solidFill>
              <a:schemeClr val="accent4"/>
            </a:solidFill>
            <a:ln>
              <a:noFill/>
            </a:ln>
            <a:effectLst/>
          </c:spPr>
          <c:invertIfNegative val="0"/>
          <c:cat>
            <c:strRef>
              <c:f>Cotonou!$L$83:$O$83</c:f>
              <c:strCache>
                <c:ptCount val="4"/>
                <c:pt idx="0">
                  <c:v>P0</c:v>
                </c:pt>
                <c:pt idx="1">
                  <c:v>P1</c:v>
                </c:pt>
                <c:pt idx="2">
                  <c:v>P3</c:v>
                </c:pt>
                <c:pt idx="3">
                  <c:v>P5</c:v>
                </c:pt>
              </c:strCache>
            </c:strRef>
          </c:cat>
          <c:val>
            <c:numRef>
              <c:f>Cotonou!$L$87:$O$87</c:f>
              <c:numCache>
                <c:formatCode>General</c:formatCode>
                <c:ptCount val="4"/>
                <c:pt idx="0">
                  <c:v>3.3333333333333335E-3</c:v>
                </c:pt>
                <c:pt idx="1">
                  <c:v>0.15233333333333335</c:v>
                </c:pt>
                <c:pt idx="2">
                  <c:v>0.04</c:v>
                </c:pt>
                <c:pt idx="3">
                  <c:v>0.19633333333333333</c:v>
                </c:pt>
              </c:numCache>
            </c:numRef>
          </c:val>
          <c:extLst>
            <c:ext xmlns:c16="http://schemas.microsoft.com/office/drawing/2014/chart" uri="{C3380CC4-5D6E-409C-BE32-E72D297353CC}">
              <c16:uniqueId val="{00000003-95EF-4669-A0FF-201C56F5ECE4}"/>
            </c:ext>
          </c:extLst>
        </c:ser>
        <c:ser>
          <c:idx val="4"/>
          <c:order val="4"/>
          <c:tx>
            <c:strRef>
              <c:f>Cotonou!$K$88</c:f>
              <c:strCache>
                <c:ptCount val="1"/>
                <c:pt idx="0">
                  <c:v>T4= Ema Benz / λ+ Aceta</c:v>
                </c:pt>
              </c:strCache>
            </c:strRef>
          </c:tx>
          <c:spPr>
            <a:solidFill>
              <a:schemeClr val="accent5"/>
            </a:solidFill>
            <a:ln>
              <a:noFill/>
            </a:ln>
            <a:effectLst/>
          </c:spPr>
          <c:invertIfNegative val="0"/>
          <c:cat>
            <c:strRef>
              <c:f>Cotonou!$L$83:$O$83</c:f>
              <c:strCache>
                <c:ptCount val="4"/>
                <c:pt idx="0">
                  <c:v>P0</c:v>
                </c:pt>
                <c:pt idx="1">
                  <c:v>P1</c:v>
                </c:pt>
                <c:pt idx="2">
                  <c:v>P3</c:v>
                </c:pt>
                <c:pt idx="3">
                  <c:v>P5</c:v>
                </c:pt>
              </c:strCache>
            </c:strRef>
          </c:cat>
          <c:val>
            <c:numRef>
              <c:f>Cotonou!$L$88:$O$88</c:f>
              <c:numCache>
                <c:formatCode>General</c:formatCode>
                <c:ptCount val="4"/>
                <c:pt idx="0">
                  <c:v>3.3333333333333335E-3</c:v>
                </c:pt>
                <c:pt idx="1">
                  <c:v>0.13600000000000001</c:v>
                </c:pt>
                <c:pt idx="2">
                  <c:v>0.106</c:v>
                </c:pt>
                <c:pt idx="3">
                  <c:v>0.20633333333333334</c:v>
                </c:pt>
              </c:numCache>
            </c:numRef>
          </c:val>
          <c:extLst>
            <c:ext xmlns:c16="http://schemas.microsoft.com/office/drawing/2014/chart" uri="{C3380CC4-5D6E-409C-BE32-E72D297353CC}">
              <c16:uniqueId val="{00000004-95EF-4669-A0FF-201C56F5ECE4}"/>
            </c:ext>
          </c:extLst>
        </c:ser>
        <c:dLbls>
          <c:showLegendKey val="0"/>
          <c:showVal val="0"/>
          <c:showCatName val="0"/>
          <c:showSerName val="0"/>
          <c:showPercent val="0"/>
          <c:showBubbleSize val="0"/>
        </c:dLbls>
        <c:gapWidth val="219"/>
        <c:overlap val="-27"/>
        <c:axId val="629787007"/>
        <c:axId val="629775775"/>
      </c:barChart>
      <c:catAx>
        <c:axId val="62978700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layout>
            <c:manualLayout>
              <c:xMode val="edge"/>
              <c:yMode val="edge"/>
              <c:x val="0.36258649486995942"/>
              <c:y val="0.6834334410121811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75775"/>
        <c:crosses val="autoZero"/>
        <c:auto val="1"/>
        <c:lblAlgn val="ctr"/>
        <c:lblOffset val="100"/>
        <c:noMultiLvlLbl val="0"/>
      </c:catAx>
      <c:valAx>
        <c:axId val="629775775"/>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87007"/>
        <c:crosses val="autoZero"/>
        <c:crossBetween val="between"/>
      </c:valAx>
      <c:spPr>
        <a:noFill/>
        <a:ln>
          <a:noFill/>
        </a:ln>
        <a:effectLst/>
      </c:spPr>
    </c:plotArea>
    <c:legend>
      <c:legendPos val="b"/>
      <c:layout>
        <c:manualLayout>
          <c:xMode val="edge"/>
          <c:yMode val="edge"/>
          <c:x val="5.4858128529388372E-2"/>
          <c:y val="0.77541389057137089"/>
          <c:w val="0.89028349439274634"/>
          <c:h val="0.1925348273773470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COTONOU</a:t>
            </a:r>
            <a:r>
              <a:rPr lang="en-US" sz="1200" dirty="0"/>
              <a:t> / </a:t>
            </a:r>
            <a:r>
              <a:rPr lang="en-US" sz="1200" dirty="0">
                <a:solidFill>
                  <a:srgbClr val="00B050"/>
                </a:solidFill>
              </a:rPr>
              <a:t>Leave</a:t>
            </a:r>
            <a:r>
              <a:rPr lang="en-US" sz="1200" dirty="0"/>
              <a:t> (</a:t>
            </a:r>
            <a:r>
              <a:rPr lang="el-GR" sz="1200" b="1" i="0" u="none" strike="noStrike" baseline="0" dirty="0">
                <a:effectLst/>
              </a:rPr>
              <a:t>λ</a:t>
            </a:r>
            <a:r>
              <a:rPr lang="en-US" sz="1200" b="1" i="0" u="none" strike="noStrike" baseline="0" dirty="0">
                <a:effectLst/>
              </a:rPr>
              <a:t>-cyhalothrin</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3801823291923945"/>
          <c:y val="0.18924196087576978"/>
          <c:w val="0.82596351405111501"/>
          <c:h val="0.44073370826689262"/>
        </c:manualLayout>
      </c:layout>
      <c:barChart>
        <c:barDir val="col"/>
        <c:grouping val="clustered"/>
        <c:varyColors val="0"/>
        <c:ser>
          <c:idx val="0"/>
          <c:order val="0"/>
          <c:tx>
            <c:strRef>
              <c:f>Cotonou!$K$96</c:f>
              <c:strCache>
                <c:ptCount val="1"/>
                <c:pt idx="0">
                  <c:v>Tc= Control</c:v>
                </c:pt>
              </c:strCache>
            </c:strRef>
          </c:tx>
          <c:spPr>
            <a:solidFill>
              <a:schemeClr val="accent1"/>
            </a:solidFill>
            <a:ln>
              <a:noFill/>
            </a:ln>
            <a:effectLst/>
          </c:spPr>
          <c:invertIfNegative val="0"/>
          <c:cat>
            <c:strRef>
              <c:f>Cotonou!$L$95:$O$95</c:f>
              <c:strCache>
                <c:ptCount val="4"/>
                <c:pt idx="0">
                  <c:v>P0</c:v>
                </c:pt>
                <c:pt idx="1">
                  <c:v>P1</c:v>
                </c:pt>
                <c:pt idx="2">
                  <c:v>P3</c:v>
                </c:pt>
                <c:pt idx="3">
                  <c:v>P5</c:v>
                </c:pt>
              </c:strCache>
            </c:strRef>
          </c:cat>
          <c:val>
            <c:numRef>
              <c:f>Cotonou!$L$96:$O$96</c:f>
              <c:numCache>
                <c:formatCode>General</c:formatCode>
                <c:ptCount val="4"/>
                <c:pt idx="0">
                  <c:v>0.622</c:v>
                </c:pt>
                <c:pt idx="1">
                  <c:v>0.14633333333333332</c:v>
                </c:pt>
                <c:pt idx="2">
                  <c:v>8.0666666666666664E-2</c:v>
                </c:pt>
                <c:pt idx="3">
                  <c:v>0</c:v>
                </c:pt>
              </c:numCache>
            </c:numRef>
          </c:val>
          <c:extLst>
            <c:ext xmlns:c16="http://schemas.microsoft.com/office/drawing/2014/chart" uri="{C3380CC4-5D6E-409C-BE32-E72D297353CC}">
              <c16:uniqueId val="{00000000-3987-46BB-AD01-F7B634289BBC}"/>
            </c:ext>
          </c:extLst>
        </c:ser>
        <c:ser>
          <c:idx val="1"/>
          <c:order val="1"/>
          <c:tx>
            <c:strRef>
              <c:f>Cotonou!$K$97</c:f>
              <c:strCache>
                <c:ptCount val="1"/>
                <c:pt idx="0">
                  <c:v>T1= Ema Benz</c:v>
                </c:pt>
              </c:strCache>
            </c:strRef>
          </c:tx>
          <c:spPr>
            <a:solidFill>
              <a:schemeClr val="accent2"/>
            </a:solidFill>
            <a:ln>
              <a:noFill/>
            </a:ln>
            <a:effectLst/>
          </c:spPr>
          <c:invertIfNegative val="0"/>
          <c:cat>
            <c:strRef>
              <c:f>Cotonou!$L$95:$O$95</c:f>
              <c:strCache>
                <c:ptCount val="4"/>
                <c:pt idx="0">
                  <c:v>P0</c:v>
                </c:pt>
                <c:pt idx="1">
                  <c:v>P1</c:v>
                </c:pt>
                <c:pt idx="2">
                  <c:v>P3</c:v>
                </c:pt>
                <c:pt idx="3">
                  <c:v>P5</c:v>
                </c:pt>
              </c:strCache>
            </c:strRef>
          </c:cat>
          <c:val>
            <c:numRef>
              <c:f>Cotonou!$L$97:$O$97</c:f>
              <c:numCache>
                <c:formatCode>General</c:formatCode>
                <c:ptCount val="4"/>
                <c:pt idx="0">
                  <c:v>0.97566666666666668</c:v>
                </c:pt>
                <c:pt idx="1">
                  <c:v>0.22533333333333336</c:v>
                </c:pt>
                <c:pt idx="2">
                  <c:v>0</c:v>
                </c:pt>
                <c:pt idx="3">
                  <c:v>0</c:v>
                </c:pt>
              </c:numCache>
            </c:numRef>
          </c:val>
          <c:extLst>
            <c:ext xmlns:c16="http://schemas.microsoft.com/office/drawing/2014/chart" uri="{C3380CC4-5D6E-409C-BE32-E72D297353CC}">
              <c16:uniqueId val="{00000001-3987-46BB-AD01-F7B634289BBC}"/>
            </c:ext>
          </c:extLst>
        </c:ser>
        <c:ser>
          <c:idx val="2"/>
          <c:order val="2"/>
          <c:tx>
            <c:strRef>
              <c:f>Cotonou!$K$98</c:f>
              <c:strCache>
                <c:ptCount val="1"/>
                <c:pt idx="0">
                  <c:v>T2= λ+Aceta</c:v>
                </c:pt>
              </c:strCache>
            </c:strRef>
          </c:tx>
          <c:spPr>
            <a:solidFill>
              <a:schemeClr val="accent3"/>
            </a:solidFill>
            <a:ln>
              <a:noFill/>
            </a:ln>
            <a:effectLst/>
          </c:spPr>
          <c:invertIfNegative val="0"/>
          <c:cat>
            <c:strRef>
              <c:f>Cotonou!$L$95:$O$95</c:f>
              <c:strCache>
                <c:ptCount val="4"/>
                <c:pt idx="0">
                  <c:v>P0</c:v>
                </c:pt>
                <c:pt idx="1">
                  <c:v>P1</c:v>
                </c:pt>
                <c:pt idx="2">
                  <c:v>P3</c:v>
                </c:pt>
                <c:pt idx="3">
                  <c:v>P5</c:v>
                </c:pt>
              </c:strCache>
            </c:strRef>
          </c:cat>
          <c:val>
            <c:numRef>
              <c:f>Cotonou!$L$98:$O$98</c:f>
              <c:numCache>
                <c:formatCode>General</c:formatCode>
                <c:ptCount val="4"/>
                <c:pt idx="0">
                  <c:v>0.97566666666666668</c:v>
                </c:pt>
                <c:pt idx="1">
                  <c:v>0.35833333333333339</c:v>
                </c:pt>
                <c:pt idx="2">
                  <c:v>0.13266666666666668</c:v>
                </c:pt>
                <c:pt idx="3">
                  <c:v>1.8340000000000003</c:v>
                </c:pt>
              </c:numCache>
            </c:numRef>
          </c:val>
          <c:extLst>
            <c:ext xmlns:c16="http://schemas.microsoft.com/office/drawing/2014/chart" uri="{C3380CC4-5D6E-409C-BE32-E72D297353CC}">
              <c16:uniqueId val="{00000002-3987-46BB-AD01-F7B634289BBC}"/>
            </c:ext>
          </c:extLst>
        </c:ser>
        <c:ser>
          <c:idx val="3"/>
          <c:order val="3"/>
          <c:tx>
            <c:strRef>
              <c:f>Cotonou!$K$99</c:f>
              <c:strCache>
                <c:ptCount val="1"/>
                <c:pt idx="0">
                  <c:v>T3= Ema Benz + λ+ Aceta</c:v>
                </c:pt>
              </c:strCache>
            </c:strRef>
          </c:tx>
          <c:spPr>
            <a:solidFill>
              <a:schemeClr val="accent4"/>
            </a:solidFill>
            <a:ln>
              <a:noFill/>
            </a:ln>
            <a:effectLst/>
          </c:spPr>
          <c:invertIfNegative val="0"/>
          <c:cat>
            <c:strRef>
              <c:f>Cotonou!$L$95:$O$95</c:f>
              <c:strCache>
                <c:ptCount val="4"/>
                <c:pt idx="0">
                  <c:v>P0</c:v>
                </c:pt>
                <c:pt idx="1">
                  <c:v>P1</c:v>
                </c:pt>
                <c:pt idx="2">
                  <c:v>P3</c:v>
                </c:pt>
                <c:pt idx="3">
                  <c:v>P5</c:v>
                </c:pt>
              </c:strCache>
            </c:strRef>
          </c:cat>
          <c:val>
            <c:numRef>
              <c:f>Cotonou!$L$99:$O$99</c:f>
              <c:numCache>
                <c:formatCode>General</c:formatCode>
                <c:ptCount val="4"/>
                <c:pt idx="0">
                  <c:v>0.97566666666666668</c:v>
                </c:pt>
                <c:pt idx="1">
                  <c:v>0.312</c:v>
                </c:pt>
                <c:pt idx="2">
                  <c:v>0.34600000000000003</c:v>
                </c:pt>
                <c:pt idx="3">
                  <c:v>2.3403333333333332</c:v>
                </c:pt>
              </c:numCache>
            </c:numRef>
          </c:val>
          <c:extLst>
            <c:ext xmlns:c16="http://schemas.microsoft.com/office/drawing/2014/chart" uri="{C3380CC4-5D6E-409C-BE32-E72D297353CC}">
              <c16:uniqueId val="{00000003-3987-46BB-AD01-F7B634289BBC}"/>
            </c:ext>
          </c:extLst>
        </c:ser>
        <c:ser>
          <c:idx val="4"/>
          <c:order val="4"/>
          <c:tx>
            <c:strRef>
              <c:f>Cotonou!$K$100</c:f>
              <c:strCache>
                <c:ptCount val="1"/>
                <c:pt idx="0">
                  <c:v>T4= Ema Benz / λ+ Aceta</c:v>
                </c:pt>
              </c:strCache>
            </c:strRef>
          </c:tx>
          <c:spPr>
            <a:solidFill>
              <a:schemeClr val="accent5"/>
            </a:solidFill>
            <a:ln>
              <a:noFill/>
            </a:ln>
            <a:effectLst/>
          </c:spPr>
          <c:invertIfNegative val="0"/>
          <c:cat>
            <c:strRef>
              <c:f>Cotonou!$L$95:$O$95</c:f>
              <c:strCache>
                <c:ptCount val="4"/>
                <c:pt idx="0">
                  <c:v>P0</c:v>
                </c:pt>
                <c:pt idx="1">
                  <c:v>P1</c:v>
                </c:pt>
                <c:pt idx="2">
                  <c:v>P3</c:v>
                </c:pt>
                <c:pt idx="3">
                  <c:v>P5</c:v>
                </c:pt>
              </c:strCache>
            </c:strRef>
          </c:cat>
          <c:val>
            <c:numRef>
              <c:f>Cotonou!$L$100:$O$100</c:f>
              <c:numCache>
                <c:formatCode>General</c:formatCode>
                <c:ptCount val="4"/>
                <c:pt idx="0">
                  <c:v>0.97566666666666668</c:v>
                </c:pt>
                <c:pt idx="1">
                  <c:v>0.18733333333333335</c:v>
                </c:pt>
                <c:pt idx="2">
                  <c:v>6.3E-2</c:v>
                </c:pt>
                <c:pt idx="3">
                  <c:v>1.7213333333333332</c:v>
                </c:pt>
              </c:numCache>
            </c:numRef>
          </c:val>
          <c:extLst>
            <c:ext xmlns:c16="http://schemas.microsoft.com/office/drawing/2014/chart" uri="{C3380CC4-5D6E-409C-BE32-E72D297353CC}">
              <c16:uniqueId val="{00000004-3987-46BB-AD01-F7B634289BBC}"/>
            </c:ext>
          </c:extLst>
        </c:ser>
        <c:dLbls>
          <c:showLegendKey val="0"/>
          <c:showVal val="0"/>
          <c:showCatName val="0"/>
          <c:showSerName val="0"/>
          <c:showPercent val="0"/>
          <c:showBubbleSize val="0"/>
        </c:dLbls>
        <c:gapWidth val="219"/>
        <c:overlap val="-27"/>
        <c:axId val="210841007"/>
        <c:axId val="210841423"/>
      </c:barChart>
      <c:catAx>
        <c:axId val="21084100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0841423"/>
        <c:crosses val="autoZero"/>
        <c:auto val="1"/>
        <c:lblAlgn val="ctr"/>
        <c:lblOffset val="100"/>
        <c:noMultiLvlLbl val="0"/>
      </c:catAx>
      <c:valAx>
        <c:axId val="210841423"/>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1084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ABOMEY- CALAVI </a:t>
            </a:r>
            <a:r>
              <a:rPr lang="en-US" sz="1200" dirty="0"/>
              <a:t>/ Soil (</a:t>
            </a:r>
            <a:r>
              <a:rPr lang="el-GR" sz="1200" b="1" dirty="0"/>
              <a:t>λ</a:t>
            </a:r>
            <a:r>
              <a:rPr lang="en-US" sz="1200" b="1" dirty="0"/>
              <a:t>-cyhalothrin</a:t>
            </a:r>
            <a:r>
              <a:rPr lang="en-US" sz="1200" dirty="0"/>
              <a:t>)</a:t>
            </a:r>
          </a:p>
        </c:rich>
      </c:tx>
      <c:layout>
        <c:manualLayout>
          <c:xMode val="edge"/>
          <c:yMode val="edge"/>
          <c:x val="0.16606691919191918"/>
          <c:y val="3.205128205128204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'Abomey-calavi'!$K$96</c:f>
              <c:strCache>
                <c:ptCount val="1"/>
                <c:pt idx="0">
                  <c:v>Tc= Control</c:v>
                </c:pt>
              </c:strCache>
            </c:strRef>
          </c:tx>
          <c:spPr>
            <a:solidFill>
              <a:schemeClr val="accent1"/>
            </a:solidFill>
            <a:ln>
              <a:noFill/>
            </a:ln>
            <a:effectLst/>
          </c:spPr>
          <c:invertIfNegative val="0"/>
          <c:cat>
            <c:strRef>
              <c:f>'Abomey-calavi'!$L$95:$O$95</c:f>
              <c:strCache>
                <c:ptCount val="4"/>
                <c:pt idx="0">
                  <c:v>P0</c:v>
                </c:pt>
                <c:pt idx="1">
                  <c:v>P1</c:v>
                </c:pt>
                <c:pt idx="2">
                  <c:v>P3</c:v>
                </c:pt>
                <c:pt idx="3">
                  <c:v>P5</c:v>
                </c:pt>
              </c:strCache>
            </c:strRef>
          </c:cat>
          <c:val>
            <c:numRef>
              <c:f>'Abomey-calavi'!$L$96:$O$96</c:f>
              <c:numCache>
                <c:formatCode>General</c:formatCode>
                <c:ptCount val="4"/>
                <c:pt idx="0">
                  <c:v>0</c:v>
                </c:pt>
                <c:pt idx="1">
                  <c:v>0</c:v>
                </c:pt>
                <c:pt idx="2">
                  <c:v>0</c:v>
                </c:pt>
                <c:pt idx="3">
                  <c:v>0.13866666666666669</c:v>
                </c:pt>
              </c:numCache>
            </c:numRef>
          </c:val>
          <c:extLst>
            <c:ext xmlns:c16="http://schemas.microsoft.com/office/drawing/2014/chart" uri="{C3380CC4-5D6E-409C-BE32-E72D297353CC}">
              <c16:uniqueId val="{00000000-3312-463C-8E8E-E3F3B79CF9C3}"/>
            </c:ext>
          </c:extLst>
        </c:ser>
        <c:ser>
          <c:idx val="1"/>
          <c:order val="1"/>
          <c:tx>
            <c:strRef>
              <c:f>'Abomey-calavi'!$K$97</c:f>
              <c:strCache>
                <c:ptCount val="1"/>
                <c:pt idx="0">
                  <c:v>T1= Ema Benz</c:v>
                </c:pt>
              </c:strCache>
            </c:strRef>
          </c:tx>
          <c:spPr>
            <a:solidFill>
              <a:schemeClr val="accent2"/>
            </a:solidFill>
            <a:ln>
              <a:noFill/>
            </a:ln>
            <a:effectLst/>
          </c:spPr>
          <c:invertIfNegative val="0"/>
          <c:cat>
            <c:strRef>
              <c:f>'Abomey-calavi'!$L$95:$O$95</c:f>
              <c:strCache>
                <c:ptCount val="4"/>
                <c:pt idx="0">
                  <c:v>P0</c:v>
                </c:pt>
                <c:pt idx="1">
                  <c:v>P1</c:v>
                </c:pt>
                <c:pt idx="2">
                  <c:v>P3</c:v>
                </c:pt>
                <c:pt idx="3">
                  <c:v>P5</c:v>
                </c:pt>
              </c:strCache>
            </c:strRef>
          </c:cat>
          <c:val>
            <c:numRef>
              <c:f>'Abomey-calavi'!$L$97:$O$97</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3312-463C-8E8E-E3F3B79CF9C3}"/>
            </c:ext>
          </c:extLst>
        </c:ser>
        <c:ser>
          <c:idx val="2"/>
          <c:order val="2"/>
          <c:tx>
            <c:strRef>
              <c:f>'Abomey-calavi'!$K$98</c:f>
              <c:strCache>
                <c:ptCount val="1"/>
                <c:pt idx="0">
                  <c:v>T2= λ+Aceta</c:v>
                </c:pt>
              </c:strCache>
            </c:strRef>
          </c:tx>
          <c:spPr>
            <a:solidFill>
              <a:schemeClr val="accent3"/>
            </a:solidFill>
            <a:ln>
              <a:noFill/>
            </a:ln>
            <a:effectLst/>
          </c:spPr>
          <c:invertIfNegative val="0"/>
          <c:cat>
            <c:strRef>
              <c:f>'Abomey-calavi'!$L$95:$O$95</c:f>
              <c:strCache>
                <c:ptCount val="4"/>
                <c:pt idx="0">
                  <c:v>P0</c:v>
                </c:pt>
                <c:pt idx="1">
                  <c:v>P1</c:v>
                </c:pt>
                <c:pt idx="2">
                  <c:v>P3</c:v>
                </c:pt>
                <c:pt idx="3">
                  <c:v>P5</c:v>
                </c:pt>
              </c:strCache>
            </c:strRef>
          </c:cat>
          <c:val>
            <c:numRef>
              <c:f>'Abomey-calavi'!$L$98:$O$98</c:f>
              <c:numCache>
                <c:formatCode>General</c:formatCode>
                <c:ptCount val="4"/>
                <c:pt idx="0">
                  <c:v>0</c:v>
                </c:pt>
                <c:pt idx="1">
                  <c:v>9.799999999999999E-2</c:v>
                </c:pt>
                <c:pt idx="2">
                  <c:v>6.0333333333333329E-2</c:v>
                </c:pt>
                <c:pt idx="3">
                  <c:v>0.22033333333333335</c:v>
                </c:pt>
              </c:numCache>
            </c:numRef>
          </c:val>
          <c:extLst>
            <c:ext xmlns:c16="http://schemas.microsoft.com/office/drawing/2014/chart" uri="{C3380CC4-5D6E-409C-BE32-E72D297353CC}">
              <c16:uniqueId val="{00000002-3312-463C-8E8E-E3F3B79CF9C3}"/>
            </c:ext>
          </c:extLst>
        </c:ser>
        <c:ser>
          <c:idx val="3"/>
          <c:order val="3"/>
          <c:tx>
            <c:strRef>
              <c:f>'Abomey-calavi'!$K$99</c:f>
              <c:strCache>
                <c:ptCount val="1"/>
                <c:pt idx="0">
                  <c:v>T3= Ema Benz + λ+ Aceta</c:v>
                </c:pt>
              </c:strCache>
            </c:strRef>
          </c:tx>
          <c:spPr>
            <a:solidFill>
              <a:schemeClr val="accent4"/>
            </a:solidFill>
            <a:ln>
              <a:noFill/>
            </a:ln>
            <a:effectLst/>
          </c:spPr>
          <c:invertIfNegative val="0"/>
          <c:cat>
            <c:strRef>
              <c:f>'Abomey-calavi'!$L$95:$O$95</c:f>
              <c:strCache>
                <c:ptCount val="4"/>
                <c:pt idx="0">
                  <c:v>P0</c:v>
                </c:pt>
                <c:pt idx="1">
                  <c:v>P1</c:v>
                </c:pt>
                <c:pt idx="2">
                  <c:v>P3</c:v>
                </c:pt>
                <c:pt idx="3">
                  <c:v>P5</c:v>
                </c:pt>
              </c:strCache>
            </c:strRef>
          </c:cat>
          <c:val>
            <c:numRef>
              <c:f>'Abomey-calavi'!$L$99:$O$99</c:f>
              <c:numCache>
                <c:formatCode>General</c:formatCode>
                <c:ptCount val="4"/>
                <c:pt idx="0">
                  <c:v>0</c:v>
                </c:pt>
                <c:pt idx="1">
                  <c:v>0</c:v>
                </c:pt>
                <c:pt idx="2">
                  <c:v>0</c:v>
                </c:pt>
                <c:pt idx="3">
                  <c:v>0.10133333333333333</c:v>
                </c:pt>
              </c:numCache>
            </c:numRef>
          </c:val>
          <c:extLst>
            <c:ext xmlns:c16="http://schemas.microsoft.com/office/drawing/2014/chart" uri="{C3380CC4-5D6E-409C-BE32-E72D297353CC}">
              <c16:uniqueId val="{00000003-3312-463C-8E8E-E3F3B79CF9C3}"/>
            </c:ext>
          </c:extLst>
        </c:ser>
        <c:ser>
          <c:idx val="4"/>
          <c:order val="4"/>
          <c:tx>
            <c:strRef>
              <c:f>'Abomey-calavi'!$K$100</c:f>
              <c:strCache>
                <c:ptCount val="1"/>
                <c:pt idx="0">
                  <c:v>T4= Ema Benz / λ+ Aceta</c:v>
                </c:pt>
              </c:strCache>
            </c:strRef>
          </c:tx>
          <c:spPr>
            <a:solidFill>
              <a:schemeClr val="accent5"/>
            </a:solidFill>
            <a:ln>
              <a:noFill/>
            </a:ln>
            <a:effectLst/>
          </c:spPr>
          <c:invertIfNegative val="0"/>
          <c:cat>
            <c:strRef>
              <c:f>'Abomey-calavi'!$L$95:$O$95</c:f>
              <c:strCache>
                <c:ptCount val="4"/>
                <c:pt idx="0">
                  <c:v>P0</c:v>
                </c:pt>
                <c:pt idx="1">
                  <c:v>P1</c:v>
                </c:pt>
                <c:pt idx="2">
                  <c:v>P3</c:v>
                </c:pt>
                <c:pt idx="3">
                  <c:v>P5</c:v>
                </c:pt>
              </c:strCache>
            </c:strRef>
          </c:cat>
          <c:val>
            <c:numRef>
              <c:f>'Abomey-calavi'!$L$100:$O$100</c:f>
              <c:numCache>
                <c:formatCode>General</c:formatCode>
                <c:ptCount val="4"/>
                <c:pt idx="0">
                  <c:v>0</c:v>
                </c:pt>
                <c:pt idx="1">
                  <c:v>2.9499999999999998E-2</c:v>
                </c:pt>
                <c:pt idx="2">
                  <c:v>0</c:v>
                </c:pt>
                <c:pt idx="3">
                  <c:v>0.14966666666666664</c:v>
                </c:pt>
              </c:numCache>
            </c:numRef>
          </c:val>
          <c:extLst>
            <c:ext xmlns:c16="http://schemas.microsoft.com/office/drawing/2014/chart" uri="{C3380CC4-5D6E-409C-BE32-E72D297353CC}">
              <c16:uniqueId val="{00000004-3312-463C-8E8E-E3F3B79CF9C3}"/>
            </c:ext>
          </c:extLst>
        </c:ser>
        <c:dLbls>
          <c:showLegendKey val="0"/>
          <c:showVal val="0"/>
          <c:showCatName val="0"/>
          <c:showSerName val="0"/>
          <c:showPercent val="0"/>
          <c:showBubbleSize val="0"/>
        </c:dLbls>
        <c:gapWidth val="219"/>
        <c:overlap val="-27"/>
        <c:axId val="696843471"/>
        <c:axId val="696845135"/>
      </c:barChart>
      <c:catAx>
        <c:axId val="6968434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45135"/>
        <c:crosses val="autoZero"/>
        <c:auto val="1"/>
        <c:lblAlgn val="ctr"/>
        <c:lblOffset val="100"/>
        <c:noMultiLvlLbl val="0"/>
      </c:catAx>
      <c:valAx>
        <c:axId val="696845135"/>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3.2834617718438756E-2"/>
              <c:y val="9.5085470085470067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43471"/>
        <c:crosses val="autoZero"/>
        <c:crossBetween val="between"/>
      </c:valAx>
      <c:spPr>
        <a:noFill/>
        <a:ln>
          <a:noFill/>
        </a:ln>
        <a:effectLst/>
      </c:spPr>
    </c:plotArea>
    <c:legend>
      <c:legendPos val="b"/>
      <c:layout>
        <c:manualLayout>
          <c:xMode val="edge"/>
          <c:yMode val="edge"/>
          <c:x val="3.6985999267296808E-2"/>
          <c:y val="0.73924263072885121"/>
          <c:w val="0.9490119753280164"/>
          <c:h val="0.2287060872198667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ABOMEY- CALAVI </a:t>
            </a:r>
            <a:r>
              <a:rPr lang="en-US" sz="1200" dirty="0"/>
              <a:t>/ </a:t>
            </a:r>
            <a:r>
              <a:rPr lang="en-US" sz="1200" dirty="0">
                <a:solidFill>
                  <a:srgbClr val="00B050"/>
                </a:solidFill>
              </a:rPr>
              <a:t>Leave</a:t>
            </a:r>
            <a:r>
              <a:rPr lang="en-US" sz="1200" dirty="0"/>
              <a:t> (</a:t>
            </a:r>
            <a:r>
              <a:rPr lang="el-GR" sz="1200" b="1" dirty="0"/>
              <a:t>λ-</a:t>
            </a:r>
            <a:r>
              <a:rPr lang="en-US" sz="1200" b="1" dirty="0"/>
              <a:t>cyhalothrin</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3801823291923945"/>
          <c:y val="0.18888880088217927"/>
          <c:w val="0.82596351405111501"/>
          <c:h val="0.4645046938378582"/>
        </c:manualLayout>
      </c:layout>
      <c:barChart>
        <c:barDir val="col"/>
        <c:grouping val="clustered"/>
        <c:varyColors val="0"/>
        <c:ser>
          <c:idx val="0"/>
          <c:order val="0"/>
          <c:tx>
            <c:strRef>
              <c:f>'Abomey-calavi'!$K$108</c:f>
              <c:strCache>
                <c:ptCount val="1"/>
                <c:pt idx="0">
                  <c:v>Tc= Control</c:v>
                </c:pt>
              </c:strCache>
            </c:strRef>
          </c:tx>
          <c:spPr>
            <a:solidFill>
              <a:schemeClr val="accent1"/>
            </a:solidFill>
            <a:ln>
              <a:noFill/>
            </a:ln>
            <a:effectLst/>
          </c:spPr>
          <c:invertIfNegative val="0"/>
          <c:cat>
            <c:strRef>
              <c:f>'Abomey-calavi'!$L$107:$O$107</c:f>
              <c:strCache>
                <c:ptCount val="4"/>
                <c:pt idx="0">
                  <c:v>P0</c:v>
                </c:pt>
                <c:pt idx="1">
                  <c:v>P1</c:v>
                </c:pt>
                <c:pt idx="2">
                  <c:v>P3</c:v>
                </c:pt>
                <c:pt idx="3">
                  <c:v>P5</c:v>
                </c:pt>
              </c:strCache>
            </c:strRef>
          </c:cat>
          <c:val>
            <c:numRef>
              <c:f>'Abomey-calavi'!$L$108:$O$108</c:f>
              <c:numCache>
                <c:formatCode>General</c:formatCode>
                <c:ptCount val="4"/>
                <c:pt idx="0">
                  <c:v>0.69866666666666666</c:v>
                </c:pt>
                <c:pt idx="1">
                  <c:v>0.7503333333333333</c:v>
                </c:pt>
                <c:pt idx="2">
                  <c:v>0.74099999999999999</c:v>
                </c:pt>
                <c:pt idx="3">
                  <c:v>0.84066666666666678</c:v>
                </c:pt>
              </c:numCache>
            </c:numRef>
          </c:val>
          <c:extLst>
            <c:ext xmlns:c16="http://schemas.microsoft.com/office/drawing/2014/chart" uri="{C3380CC4-5D6E-409C-BE32-E72D297353CC}">
              <c16:uniqueId val="{00000000-0E93-4FD3-A792-396E0B2AC09F}"/>
            </c:ext>
          </c:extLst>
        </c:ser>
        <c:ser>
          <c:idx val="1"/>
          <c:order val="1"/>
          <c:tx>
            <c:strRef>
              <c:f>'Abomey-calavi'!$K$109</c:f>
              <c:strCache>
                <c:ptCount val="1"/>
                <c:pt idx="0">
                  <c:v>T1= Ema Benz</c:v>
                </c:pt>
              </c:strCache>
            </c:strRef>
          </c:tx>
          <c:spPr>
            <a:solidFill>
              <a:schemeClr val="accent2"/>
            </a:solidFill>
            <a:ln>
              <a:noFill/>
            </a:ln>
            <a:effectLst/>
          </c:spPr>
          <c:invertIfNegative val="0"/>
          <c:cat>
            <c:strRef>
              <c:f>'Abomey-calavi'!$L$107:$O$107</c:f>
              <c:strCache>
                <c:ptCount val="4"/>
                <c:pt idx="0">
                  <c:v>P0</c:v>
                </c:pt>
                <c:pt idx="1">
                  <c:v>P1</c:v>
                </c:pt>
                <c:pt idx="2">
                  <c:v>P3</c:v>
                </c:pt>
                <c:pt idx="3">
                  <c:v>P5</c:v>
                </c:pt>
              </c:strCache>
            </c:strRef>
          </c:cat>
          <c:val>
            <c:numRef>
              <c:f>'Abomey-calavi'!$L$109:$O$109</c:f>
              <c:numCache>
                <c:formatCode>General</c:formatCode>
                <c:ptCount val="4"/>
                <c:pt idx="0">
                  <c:v>0.77966666666666662</c:v>
                </c:pt>
                <c:pt idx="1">
                  <c:v>0.56100000000000005</c:v>
                </c:pt>
                <c:pt idx="2">
                  <c:v>0.69566666666666654</c:v>
                </c:pt>
                <c:pt idx="3">
                  <c:v>0</c:v>
                </c:pt>
              </c:numCache>
            </c:numRef>
          </c:val>
          <c:extLst>
            <c:ext xmlns:c16="http://schemas.microsoft.com/office/drawing/2014/chart" uri="{C3380CC4-5D6E-409C-BE32-E72D297353CC}">
              <c16:uniqueId val="{00000001-0E93-4FD3-A792-396E0B2AC09F}"/>
            </c:ext>
          </c:extLst>
        </c:ser>
        <c:ser>
          <c:idx val="2"/>
          <c:order val="2"/>
          <c:tx>
            <c:strRef>
              <c:f>'Abomey-calavi'!$K$110</c:f>
              <c:strCache>
                <c:ptCount val="1"/>
                <c:pt idx="0">
                  <c:v>T2= λ+Aceta</c:v>
                </c:pt>
              </c:strCache>
            </c:strRef>
          </c:tx>
          <c:spPr>
            <a:solidFill>
              <a:schemeClr val="accent3"/>
            </a:solidFill>
            <a:ln>
              <a:noFill/>
            </a:ln>
            <a:effectLst/>
          </c:spPr>
          <c:invertIfNegative val="0"/>
          <c:cat>
            <c:strRef>
              <c:f>'Abomey-calavi'!$L$107:$O$107</c:f>
              <c:strCache>
                <c:ptCount val="4"/>
                <c:pt idx="0">
                  <c:v>P0</c:v>
                </c:pt>
                <c:pt idx="1">
                  <c:v>P1</c:v>
                </c:pt>
                <c:pt idx="2">
                  <c:v>P3</c:v>
                </c:pt>
                <c:pt idx="3">
                  <c:v>P5</c:v>
                </c:pt>
              </c:strCache>
            </c:strRef>
          </c:cat>
          <c:val>
            <c:numRef>
              <c:f>'Abomey-calavi'!$L$110:$O$110</c:f>
              <c:numCache>
                <c:formatCode>General</c:formatCode>
                <c:ptCount val="4"/>
                <c:pt idx="0">
                  <c:v>0.77966666666666662</c:v>
                </c:pt>
                <c:pt idx="1">
                  <c:v>0.42333333333333334</c:v>
                </c:pt>
                <c:pt idx="2">
                  <c:v>0.46900000000000003</c:v>
                </c:pt>
                <c:pt idx="3">
                  <c:v>3.1506666666666665</c:v>
                </c:pt>
              </c:numCache>
            </c:numRef>
          </c:val>
          <c:extLst>
            <c:ext xmlns:c16="http://schemas.microsoft.com/office/drawing/2014/chart" uri="{C3380CC4-5D6E-409C-BE32-E72D297353CC}">
              <c16:uniqueId val="{00000002-0E93-4FD3-A792-396E0B2AC09F}"/>
            </c:ext>
          </c:extLst>
        </c:ser>
        <c:ser>
          <c:idx val="3"/>
          <c:order val="3"/>
          <c:tx>
            <c:strRef>
              <c:f>'Abomey-calavi'!$K$111</c:f>
              <c:strCache>
                <c:ptCount val="1"/>
                <c:pt idx="0">
                  <c:v>T3= Ema Benz + λ+ Aceta</c:v>
                </c:pt>
              </c:strCache>
            </c:strRef>
          </c:tx>
          <c:spPr>
            <a:solidFill>
              <a:schemeClr val="accent4"/>
            </a:solidFill>
            <a:ln>
              <a:noFill/>
            </a:ln>
            <a:effectLst/>
          </c:spPr>
          <c:invertIfNegative val="0"/>
          <c:cat>
            <c:strRef>
              <c:f>'Abomey-calavi'!$L$107:$O$107</c:f>
              <c:strCache>
                <c:ptCount val="4"/>
                <c:pt idx="0">
                  <c:v>P0</c:v>
                </c:pt>
                <c:pt idx="1">
                  <c:v>P1</c:v>
                </c:pt>
                <c:pt idx="2">
                  <c:v>P3</c:v>
                </c:pt>
                <c:pt idx="3">
                  <c:v>P5</c:v>
                </c:pt>
              </c:strCache>
            </c:strRef>
          </c:cat>
          <c:val>
            <c:numRef>
              <c:f>'Abomey-calavi'!$L$111:$O$111</c:f>
              <c:numCache>
                <c:formatCode>General</c:formatCode>
                <c:ptCount val="4"/>
                <c:pt idx="0">
                  <c:v>0.77966666666666662</c:v>
                </c:pt>
                <c:pt idx="1">
                  <c:v>0.73899999999999999</c:v>
                </c:pt>
                <c:pt idx="2">
                  <c:v>0.47399999999999998</c:v>
                </c:pt>
                <c:pt idx="3">
                  <c:v>1.2766666666666666</c:v>
                </c:pt>
              </c:numCache>
            </c:numRef>
          </c:val>
          <c:extLst>
            <c:ext xmlns:c16="http://schemas.microsoft.com/office/drawing/2014/chart" uri="{C3380CC4-5D6E-409C-BE32-E72D297353CC}">
              <c16:uniqueId val="{00000003-0E93-4FD3-A792-396E0B2AC09F}"/>
            </c:ext>
          </c:extLst>
        </c:ser>
        <c:ser>
          <c:idx val="4"/>
          <c:order val="4"/>
          <c:tx>
            <c:strRef>
              <c:f>'Abomey-calavi'!$K$112</c:f>
              <c:strCache>
                <c:ptCount val="1"/>
                <c:pt idx="0">
                  <c:v>T4= Ema Benz / λ+ Aceta</c:v>
                </c:pt>
              </c:strCache>
            </c:strRef>
          </c:tx>
          <c:spPr>
            <a:solidFill>
              <a:schemeClr val="accent5"/>
            </a:solidFill>
            <a:ln>
              <a:noFill/>
            </a:ln>
            <a:effectLst/>
          </c:spPr>
          <c:invertIfNegative val="0"/>
          <c:cat>
            <c:strRef>
              <c:f>'Abomey-calavi'!$L$107:$O$107</c:f>
              <c:strCache>
                <c:ptCount val="4"/>
                <c:pt idx="0">
                  <c:v>P0</c:v>
                </c:pt>
                <c:pt idx="1">
                  <c:v>P1</c:v>
                </c:pt>
                <c:pt idx="2">
                  <c:v>P3</c:v>
                </c:pt>
                <c:pt idx="3">
                  <c:v>P5</c:v>
                </c:pt>
              </c:strCache>
            </c:strRef>
          </c:cat>
          <c:val>
            <c:numRef>
              <c:f>'Abomey-calavi'!$L$112:$O$112</c:f>
              <c:numCache>
                <c:formatCode>General</c:formatCode>
                <c:ptCount val="4"/>
                <c:pt idx="0">
                  <c:v>0.77966666666666662</c:v>
                </c:pt>
                <c:pt idx="1">
                  <c:v>0.66766666666666674</c:v>
                </c:pt>
                <c:pt idx="2">
                  <c:v>0.64733333333333332</c:v>
                </c:pt>
                <c:pt idx="3">
                  <c:v>0.6216666666666667</c:v>
                </c:pt>
              </c:numCache>
            </c:numRef>
          </c:val>
          <c:extLst>
            <c:ext xmlns:c16="http://schemas.microsoft.com/office/drawing/2014/chart" uri="{C3380CC4-5D6E-409C-BE32-E72D297353CC}">
              <c16:uniqueId val="{00000004-0E93-4FD3-A792-396E0B2AC09F}"/>
            </c:ext>
          </c:extLst>
        </c:ser>
        <c:dLbls>
          <c:showLegendKey val="0"/>
          <c:showVal val="0"/>
          <c:showCatName val="0"/>
          <c:showSerName val="0"/>
          <c:showPercent val="0"/>
          <c:showBubbleSize val="0"/>
        </c:dLbls>
        <c:gapWidth val="219"/>
        <c:overlap val="-27"/>
        <c:axId val="696850127"/>
        <c:axId val="696850543"/>
      </c:barChart>
      <c:catAx>
        <c:axId val="69685012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50543"/>
        <c:crosses val="autoZero"/>
        <c:auto val="1"/>
        <c:lblAlgn val="ctr"/>
        <c:lblOffset val="100"/>
        <c:noMultiLvlLbl val="0"/>
      </c:catAx>
      <c:valAx>
        <c:axId val="696850543"/>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50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ABOMEY-CALAVI</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solidFill>
                  <a:srgbClr val="00B0F0"/>
                </a:solidFill>
              </a:ln>
              <a:effectLst/>
            </c:spPr>
            <c:extLst>
              <c:ext xmlns:c16="http://schemas.microsoft.com/office/drawing/2014/chart" uri="{C3380CC4-5D6E-409C-BE32-E72D297353CC}">
                <c16:uniqueId val="{00000001-9E60-4A75-89E1-3540605E7C4B}"/>
              </c:ext>
            </c:extLst>
          </c:dPt>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9E60-4A75-89E1-3540605E7C4B}"/>
              </c:ext>
            </c:extLst>
          </c:dPt>
          <c:dPt>
            <c:idx val="2"/>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5-9E60-4A75-89E1-3540605E7C4B}"/>
              </c:ext>
            </c:extLst>
          </c:dPt>
          <c:dPt>
            <c:idx val="3"/>
            <c:invertIfNegative val="0"/>
            <c:bubble3D val="0"/>
            <c:spPr>
              <a:solidFill>
                <a:srgbClr val="FFC000"/>
              </a:solidFill>
              <a:ln>
                <a:solidFill>
                  <a:srgbClr val="FFC000"/>
                </a:solidFill>
              </a:ln>
              <a:effectLst/>
            </c:spPr>
            <c:extLst>
              <c:ext xmlns:c16="http://schemas.microsoft.com/office/drawing/2014/chart" uri="{C3380CC4-5D6E-409C-BE32-E72D297353CC}">
                <c16:uniqueId val="{00000007-9E60-4A75-89E1-3540605E7C4B}"/>
              </c:ext>
            </c:extLst>
          </c:dPt>
          <c:cat>
            <c:strRef>
              <c:f>'Agronomic parameters'!$I$83:$M$83</c:f>
              <c:strCache>
                <c:ptCount val="5"/>
                <c:pt idx="0">
                  <c:v>Tc= Control</c:v>
                </c:pt>
                <c:pt idx="1">
                  <c:v>T1= Ema Benz</c:v>
                </c:pt>
                <c:pt idx="2">
                  <c:v>T2= λ+Aceta</c:v>
                </c:pt>
                <c:pt idx="3">
                  <c:v>T3= Ema Benz + λ+ Aceta</c:v>
                </c:pt>
                <c:pt idx="4">
                  <c:v>T4= Ema Benz / λ+ Aceta</c:v>
                </c:pt>
              </c:strCache>
            </c:strRef>
          </c:cat>
          <c:val>
            <c:numRef>
              <c:f>'Agronomic parameters'!$I$88:$M$88</c:f>
              <c:numCache>
                <c:formatCode>General</c:formatCode>
                <c:ptCount val="5"/>
                <c:pt idx="0">
                  <c:v>1.1625277777777778</c:v>
                </c:pt>
                <c:pt idx="1">
                  <c:v>1.183111111111111</c:v>
                </c:pt>
                <c:pt idx="2">
                  <c:v>1.044888888888889</c:v>
                </c:pt>
                <c:pt idx="3">
                  <c:v>1.1636666666666666</c:v>
                </c:pt>
                <c:pt idx="4">
                  <c:v>1.0707777777777778</c:v>
                </c:pt>
              </c:numCache>
            </c:numRef>
          </c:val>
          <c:extLst>
            <c:ext xmlns:c16="http://schemas.microsoft.com/office/drawing/2014/chart" uri="{C3380CC4-5D6E-409C-BE32-E72D297353CC}">
              <c16:uniqueId val="{00000008-9E60-4A75-89E1-3540605E7C4B}"/>
            </c:ext>
          </c:extLst>
        </c:ser>
        <c:dLbls>
          <c:showLegendKey val="0"/>
          <c:showVal val="0"/>
          <c:showCatName val="0"/>
          <c:showSerName val="0"/>
          <c:showPercent val="0"/>
          <c:showBubbleSize val="0"/>
        </c:dLbls>
        <c:gapWidth val="150"/>
        <c:axId val="489798527"/>
        <c:axId val="489788127"/>
      </c:barChart>
      <c:lineChart>
        <c:grouping val="standard"/>
        <c:varyColors val="0"/>
        <c:ser>
          <c:idx val="1"/>
          <c:order val="1"/>
          <c:spPr>
            <a:ln w="28575" cap="rnd">
              <a:solidFill>
                <a:sysClr val="windowText" lastClr="000000"/>
              </a:solidFill>
              <a:round/>
            </a:ln>
            <a:effectLst/>
          </c:spPr>
          <c:marker>
            <c:symbol val="none"/>
          </c:marker>
          <c:cat>
            <c:strRef>
              <c:f>'Agronomic parameters'!$I$83:$M$83</c:f>
              <c:strCache>
                <c:ptCount val="5"/>
                <c:pt idx="0">
                  <c:v>Tc= Control</c:v>
                </c:pt>
                <c:pt idx="1">
                  <c:v>T1= Ema Benz</c:v>
                </c:pt>
                <c:pt idx="2">
                  <c:v>T2= λ+Aceta</c:v>
                </c:pt>
                <c:pt idx="3">
                  <c:v>T3= Ema Benz + λ+ Aceta</c:v>
                </c:pt>
                <c:pt idx="4">
                  <c:v>T4= Ema Benz / λ+ Aceta</c:v>
                </c:pt>
              </c:strCache>
            </c:strRef>
          </c:cat>
          <c:val>
            <c:numRef>
              <c:f>'Agronomic parameters'!$I$89:$M$89</c:f>
              <c:numCache>
                <c:formatCode>General</c:formatCode>
                <c:ptCount val="5"/>
                <c:pt idx="0">
                  <c:v>0.316</c:v>
                </c:pt>
                <c:pt idx="1">
                  <c:v>0.46333333333333337</c:v>
                </c:pt>
                <c:pt idx="2">
                  <c:v>0.68</c:v>
                </c:pt>
                <c:pt idx="3">
                  <c:v>0.42666666666666669</c:v>
                </c:pt>
                <c:pt idx="4">
                  <c:v>0.41399999999999998</c:v>
                </c:pt>
              </c:numCache>
            </c:numRef>
          </c:val>
          <c:smooth val="0"/>
          <c:extLst>
            <c:ext xmlns:c16="http://schemas.microsoft.com/office/drawing/2014/chart" uri="{C3380CC4-5D6E-409C-BE32-E72D297353CC}">
              <c16:uniqueId val="{00000009-9E60-4A75-89E1-3540605E7C4B}"/>
            </c:ext>
          </c:extLst>
        </c:ser>
        <c:dLbls>
          <c:showLegendKey val="0"/>
          <c:showVal val="0"/>
          <c:showCatName val="0"/>
          <c:showSerName val="0"/>
          <c:showPercent val="0"/>
          <c:showBubbleSize val="0"/>
        </c:dLbls>
        <c:marker val="1"/>
        <c:smooth val="0"/>
        <c:axId val="489784799"/>
        <c:axId val="489778143"/>
      </c:lineChart>
      <c:catAx>
        <c:axId val="4897985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89788127"/>
        <c:crosses val="autoZero"/>
        <c:auto val="1"/>
        <c:lblAlgn val="ctr"/>
        <c:lblOffset val="100"/>
        <c:noMultiLvlLbl val="0"/>
      </c:catAx>
      <c:valAx>
        <c:axId val="489788127"/>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Cabbage mean weight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89798527"/>
        <c:crosses val="autoZero"/>
        <c:crossBetween val="between"/>
      </c:valAx>
      <c:valAx>
        <c:axId val="489778143"/>
        <c:scaling>
          <c:orientation val="minMax"/>
          <c:max val="1"/>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Number of insect / cabbage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89784799"/>
        <c:crosses val="max"/>
        <c:crossBetween val="between"/>
        <c:majorUnit val="0.2"/>
      </c:valAx>
      <c:catAx>
        <c:axId val="489784799"/>
        <c:scaling>
          <c:orientation val="minMax"/>
        </c:scaling>
        <c:delete val="1"/>
        <c:axPos val="b"/>
        <c:numFmt formatCode="General" sourceLinked="1"/>
        <c:majorTickMark val="none"/>
        <c:minorTickMark val="none"/>
        <c:tickLblPos val="nextTo"/>
        <c:crossAx val="48977814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OUIDAH</a:t>
            </a:r>
            <a:r>
              <a:rPr lang="en-US" sz="1200" dirty="0"/>
              <a:t> / </a:t>
            </a:r>
            <a:r>
              <a:rPr lang="en-US" sz="1200" dirty="0">
                <a:solidFill>
                  <a:schemeClr val="accent2"/>
                </a:solidFill>
              </a:rPr>
              <a:t>Soil </a:t>
            </a:r>
            <a:r>
              <a:rPr lang="en-US" sz="1200" dirty="0"/>
              <a:t>(</a:t>
            </a:r>
            <a:r>
              <a:rPr lang="el-GR" sz="1200" b="1" dirty="0"/>
              <a:t>λ-</a:t>
            </a:r>
            <a:r>
              <a:rPr lang="en-US" sz="1200" b="1" dirty="0"/>
              <a:t>cyhalothrin</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Ouidah!$K$82</c:f>
              <c:strCache>
                <c:ptCount val="1"/>
                <c:pt idx="0">
                  <c:v>Tc= Control</c:v>
                </c:pt>
              </c:strCache>
            </c:strRef>
          </c:tx>
          <c:spPr>
            <a:solidFill>
              <a:schemeClr val="accent1"/>
            </a:solidFill>
            <a:ln>
              <a:noFill/>
            </a:ln>
            <a:effectLst/>
          </c:spPr>
          <c:invertIfNegative val="0"/>
          <c:cat>
            <c:strRef>
              <c:f>Ouidah!$L$81:$O$81</c:f>
              <c:strCache>
                <c:ptCount val="4"/>
                <c:pt idx="0">
                  <c:v>P0</c:v>
                </c:pt>
                <c:pt idx="1">
                  <c:v>P1</c:v>
                </c:pt>
                <c:pt idx="2">
                  <c:v>P3</c:v>
                </c:pt>
                <c:pt idx="3">
                  <c:v>P5</c:v>
                </c:pt>
              </c:strCache>
            </c:strRef>
          </c:cat>
          <c:val>
            <c:numRef>
              <c:f>Ouidah!$L$82:$O$82</c:f>
              <c:numCache>
                <c:formatCode>General</c:formatCode>
                <c:ptCount val="4"/>
                <c:pt idx="0">
                  <c:v>0</c:v>
                </c:pt>
                <c:pt idx="1">
                  <c:v>0</c:v>
                </c:pt>
                <c:pt idx="2">
                  <c:v>4.7333333333333331E-2</c:v>
                </c:pt>
                <c:pt idx="3">
                  <c:v>0.23433333333333331</c:v>
                </c:pt>
              </c:numCache>
            </c:numRef>
          </c:val>
          <c:extLst>
            <c:ext xmlns:c16="http://schemas.microsoft.com/office/drawing/2014/chart" uri="{C3380CC4-5D6E-409C-BE32-E72D297353CC}">
              <c16:uniqueId val="{00000000-0AA4-4350-9D3A-2AAD517677F7}"/>
            </c:ext>
          </c:extLst>
        </c:ser>
        <c:ser>
          <c:idx val="1"/>
          <c:order val="1"/>
          <c:tx>
            <c:strRef>
              <c:f>Ouidah!$K$83</c:f>
              <c:strCache>
                <c:ptCount val="1"/>
                <c:pt idx="0">
                  <c:v>T1= Ema Benz</c:v>
                </c:pt>
              </c:strCache>
            </c:strRef>
          </c:tx>
          <c:spPr>
            <a:solidFill>
              <a:schemeClr val="accent2"/>
            </a:solidFill>
            <a:ln>
              <a:noFill/>
            </a:ln>
            <a:effectLst/>
          </c:spPr>
          <c:invertIfNegative val="0"/>
          <c:cat>
            <c:strRef>
              <c:f>Ouidah!$L$81:$O$81</c:f>
              <c:strCache>
                <c:ptCount val="4"/>
                <c:pt idx="0">
                  <c:v>P0</c:v>
                </c:pt>
                <c:pt idx="1">
                  <c:v>P1</c:v>
                </c:pt>
                <c:pt idx="2">
                  <c:v>P3</c:v>
                </c:pt>
                <c:pt idx="3">
                  <c:v>P5</c:v>
                </c:pt>
              </c:strCache>
            </c:strRef>
          </c:cat>
          <c:val>
            <c:numRef>
              <c:f>Ouidah!$L$83:$O$83</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0AA4-4350-9D3A-2AAD517677F7}"/>
            </c:ext>
          </c:extLst>
        </c:ser>
        <c:ser>
          <c:idx val="2"/>
          <c:order val="2"/>
          <c:tx>
            <c:strRef>
              <c:f>Ouidah!$K$84</c:f>
              <c:strCache>
                <c:ptCount val="1"/>
                <c:pt idx="0">
                  <c:v>T2= λ+Aceta</c:v>
                </c:pt>
              </c:strCache>
            </c:strRef>
          </c:tx>
          <c:spPr>
            <a:solidFill>
              <a:schemeClr val="accent3"/>
            </a:solidFill>
            <a:ln>
              <a:noFill/>
            </a:ln>
            <a:effectLst/>
          </c:spPr>
          <c:invertIfNegative val="0"/>
          <c:cat>
            <c:strRef>
              <c:f>Ouidah!$L$81:$O$81</c:f>
              <c:strCache>
                <c:ptCount val="4"/>
                <c:pt idx="0">
                  <c:v>P0</c:v>
                </c:pt>
                <c:pt idx="1">
                  <c:v>P1</c:v>
                </c:pt>
                <c:pt idx="2">
                  <c:v>P3</c:v>
                </c:pt>
                <c:pt idx="3">
                  <c:v>P5</c:v>
                </c:pt>
              </c:strCache>
            </c:strRef>
          </c:cat>
          <c:val>
            <c:numRef>
              <c:f>Ouidah!$L$84:$O$84</c:f>
              <c:numCache>
                <c:formatCode>General</c:formatCode>
                <c:ptCount val="4"/>
                <c:pt idx="0">
                  <c:v>0</c:v>
                </c:pt>
                <c:pt idx="1">
                  <c:v>0</c:v>
                </c:pt>
                <c:pt idx="2">
                  <c:v>0.19100000000000003</c:v>
                </c:pt>
                <c:pt idx="3">
                  <c:v>9.8000000000000018E-2</c:v>
                </c:pt>
              </c:numCache>
            </c:numRef>
          </c:val>
          <c:extLst>
            <c:ext xmlns:c16="http://schemas.microsoft.com/office/drawing/2014/chart" uri="{C3380CC4-5D6E-409C-BE32-E72D297353CC}">
              <c16:uniqueId val="{00000002-0AA4-4350-9D3A-2AAD517677F7}"/>
            </c:ext>
          </c:extLst>
        </c:ser>
        <c:ser>
          <c:idx val="3"/>
          <c:order val="3"/>
          <c:tx>
            <c:strRef>
              <c:f>Ouidah!$K$85</c:f>
              <c:strCache>
                <c:ptCount val="1"/>
                <c:pt idx="0">
                  <c:v>T3= Ema Benz + λ+ Aceta</c:v>
                </c:pt>
              </c:strCache>
            </c:strRef>
          </c:tx>
          <c:spPr>
            <a:solidFill>
              <a:schemeClr val="accent4"/>
            </a:solidFill>
            <a:ln>
              <a:noFill/>
            </a:ln>
            <a:effectLst/>
          </c:spPr>
          <c:invertIfNegative val="0"/>
          <c:cat>
            <c:strRef>
              <c:f>Ouidah!$L$81:$O$81</c:f>
              <c:strCache>
                <c:ptCount val="4"/>
                <c:pt idx="0">
                  <c:v>P0</c:v>
                </c:pt>
                <c:pt idx="1">
                  <c:v>P1</c:v>
                </c:pt>
                <c:pt idx="2">
                  <c:v>P3</c:v>
                </c:pt>
                <c:pt idx="3">
                  <c:v>P5</c:v>
                </c:pt>
              </c:strCache>
            </c:strRef>
          </c:cat>
          <c:val>
            <c:numRef>
              <c:f>Ouidah!$L$85:$O$85</c:f>
              <c:numCache>
                <c:formatCode>General</c:formatCode>
                <c:ptCount val="4"/>
                <c:pt idx="0">
                  <c:v>0</c:v>
                </c:pt>
                <c:pt idx="1">
                  <c:v>0</c:v>
                </c:pt>
                <c:pt idx="2">
                  <c:v>0.14033333333333334</c:v>
                </c:pt>
                <c:pt idx="3">
                  <c:v>0</c:v>
                </c:pt>
              </c:numCache>
            </c:numRef>
          </c:val>
          <c:extLst>
            <c:ext xmlns:c16="http://schemas.microsoft.com/office/drawing/2014/chart" uri="{C3380CC4-5D6E-409C-BE32-E72D297353CC}">
              <c16:uniqueId val="{00000003-0AA4-4350-9D3A-2AAD517677F7}"/>
            </c:ext>
          </c:extLst>
        </c:ser>
        <c:ser>
          <c:idx val="4"/>
          <c:order val="4"/>
          <c:tx>
            <c:strRef>
              <c:f>Ouidah!$K$86</c:f>
              <c:strCache>
                <c:ptCount val="1"/>
                <c:pt idx="0">
                  <c:v>T4= Ema Benz / λ+ Aceta</c:v>
                </c:pt>
              </c:strCache>
            </c:strRef>
          </c:tx>
          <c:spPr>
            <a:solidFill>
              <a:schemeClr val="accent5"/>
            </a:solidFill>
            <a:ln>
              <a:noFill/>
            </a:ln>
            <a:effectLst/>
          </c:spPr>
          <c:invertIfNegative val="0"/>
          <c:cat>
            <c:strRef>
              <c:f>Ouidah!$L$81:$O$81</c:f>
              <c:strCache>
                <c:ptCount val="4"/>
                <c:pt idx="0">
                  <c:v>P0</c:v>
                </c:pt>
                <c:pt idx="1">
                  <c:v>P1</c:v>
                </c:pt>
                <c:pt idx="2">
                  <c:v>P3</c:v>
                </c:pt>
                <c:pt idx="3">
                  <c:v>P5</c:v>
                </c:pt>
              </c:strCache>
            </c:strRef>
          </c:cat>
          <c:val>
            <c:numRef>
              <c:f>Ouidah!$L$86:$O$86</c:f>
              <c:numCache>
                <c:formatCode>General</c:formatCode>
                <c:ptCount val="4"/>
                <c:pt idx="0">
                  <c:v>0</c:v>
                </c:pt>
                <c:pt idx="1">
                  <c:v>0</c:v>
                </c:pt>
                <c:pt idx="2">
                  <c:v>0.11433333333333333</c:v>
                </c:pt>
                <c:pt idx="3">
                  <c:v>0</c:v>
                </c:pt>
              </c:numCache>
            </c:numRef>
          </c:val>
          <c:extLst>
            <c:ext xmlns:c16="http://schemas.microsoft.com/office/drawing/2014/chart" uri="{C3380CC4-5D6E-409C-BE32-E72D297353CC}">
              <c16:uniqueId val="{00000004-0AA4-4350-9D3A-2AAD517677F7}"/>
            </c:ext>
          </c:extLst>
        </c:ser>
        <c:dLbls>
          <c:showLegendKey val="0"/>
          <c:showVal val="0"/>
          <c:showCatName val="0"/>
          <c:showSerName val="0"/>
          <c:showPercent val="0"/>
          <c:showBubbleSize val="0"/>
        </c:dLbls>
        <c:gapWidth val="219"/>
        <c:overlap val="-27"/>
        <c:axId val="629772031"/>
        <c:axId val="629788671"/>
      </c:barChart>
      <c:catAx>
        <c:axId val="6297720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88671"/>
        <c:crosses val="autoZero"/>
        <c:auto val="1"/>
        <c:lblAlgn val="ctr"/>
        <c:lblOffset val="100"/>
        <c:noMultiLvlLbl val="0"/>
      </c:catAx>
      <c:valAx>
        <c:axId val="629788671"/>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72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OUIDAH</a:t>
            </a:r>
            <a:r>
              <a:rPr lang="en-US" sz="1200" dirty="0"/>
              <a:t> / </a:t>
            </a:r>
            <a:r>
              <a:rPr lang="en-US" sz="1200" dirty="0">
                <a:solidFill>
                  <a:srgbClr val="00B050"/>
                </a:solidFill>
              </a:rPr>
              <a:t>Leave</a:t>
            </a:r>
            <a:r>
              <a:rPr lang="en-US" sz="1200" dirty="0"/>
              <a:t> (</a:t>
            </a:r>
            <a:r>
              <a:rPr lang="el-GR" sz="1200" b="1" dirty="0"/>
              <a:t>λ</a:t>
            </a:r>
            <a:r>
              <a:rPr lang="en-US" sz="1200" b="1" dirty="0"/>
              <a:t>-cyhalothrin</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625864465757976"/>
          <c:y val="0.18888880088217927"/>
          <c:w val="0.8155726238666865"/>
          <c:h val="0.4645046938378582"/>
        </c:manualLayout>
      </c:layout>
      <c:barChart>
        <c:barDir val="col"/>
        <c:grouping val="clustered"/>
        <c:varyColors val="0"/>
        <c:ser>
          <c:idx val="0"/>
          <c:order val="0"/>
          <c:tx>
            <c:strRef>
              <c:f>Ouidah!$K$94</c:f>
              <c:strCache>
                <c:ptCount val="1"/>
                <c:pt idx="0">
                  <c:v>Tc= Control</c:v>
                </c:pt>
              </c:strCache>
            </c:strRef>
          </c:tx>
          <c:spPr>
            <a:solidFill>
              <a:schemeClr val="accent1"/>
            </a:solidFill>
            <a:ln>
              <a:noFill/>
            </a:ln>
            <a:effectLst/>
          </c:spPr>
          <c:invertIfNegative val="0"/>
          <c:cat>
            <c:strRef>
              <c:f>Ouidah!$L$93:$O$93</c:f>
              <c:strCache>
                <c:ptCount val="4"/>
                <c:pt idx="0">
                  <c:v>P0</c:v>
                </c:pt>
                <c:pt idx="1">
                  <c:v>P1</c:v>
                </c:pt>
                <c:pt idx="2">
                  <c:v>P3</c:v>
                </c:pt>
                <c:pt idx="3">
                  <c:v>P5</c:v>
                </c:pt>
              </c:strCache>
            </c:strRef>
          </c:cat>
          <c:val>
            <c:numRef>
              <c:f>Ouidah!$L$94:$O$94</c:f>
              <c:numCache>
                <c:formatCode>General</c:formatCode>
                <c:ptCount val="4"/>
                <c:pt idx="0">
                  <c:v>6.5666666666666665E-2</c:v>
                </c:pt>
                <c:pt idx="1">
                  <c:v>0.17</c:v>
                </c:pt>
                <c:pt idx="2">
                  <c:v>0.40833333333333338</c:v>
                </c:pt>
                <c:pt idx="3">
                  <c:v>0.15433333333333332</c:v>
                </c:pt>
              </c:numCache>
            </c:numRef>
          </c:val>
          <c:extLst>
            <c:ext xmlns:c16="http://schemas.microsoft.com/office/drawing/2014/chart" uri="{C3380CC4-5D6E-409C-BE32-E72D297353CC}">
              <c16:uniqueId val="{00000000-F60F-4FD2-B83B-ADB1AD1CBB4B}"/>
            </c:ext>
          </c:extLst>
        </c:ser>
        <c:ser>
          <c:idx val="1"/>
          <c:order val="1"/>
          <c:tx>
            <c:strRef>
              <c:f>Ouidah!$K$95</c:f>
              <c:strCache>
                <c:ptCount val="1"/>
                <c:pt idx="0">
                  <c:v>T1= Ema Benz</c:v>
                </c:pt>
              </c:strCache>
            </c:strRef>
          </c:tx>
          <c:spPr>
            <a:solidFill>
              <a:schemeClr val="accent2"/>
            </a:solidFill>
            <a:ln>
              <a:noFill/>
            </a:ln>
            <a:effectLst/>
          </c:spPr>
          <c:invertIfNegative val="0"/>
          <c:cat>
            <c:strRef>
              <c:f>Ouidah!$L$93:$O$93</c:f>
              <c:strCache>
                <c:ptCount val="4"/>
                <c:pt idx="0">
                  <c:v>P0</c:v>
                </c:pt>
                <c:pt idx="1">
                  <c:v>P1</c:v>
                </c:pt>
                <c:pt idx="2">
                  <c:v>P3</c:v>
                </c:pt>
                <c:pt idx="3">
                  <c:v>P5</c:v>
                </c:pt>
              </c:strCache>
            </c:strRef>
          </c:cat>
          <c:val>
            <c:numRef>
              <c:f>Ouidah!$L$95:$O$95</c:f>
              <c:numCache>
                <c:formatCode>General</c:formatCode>
                <c:ptCount val="4"/>
                <c:pt idx="0">
                  <c:v>0</c:v>
                </c:pt>
                <c:pt idx="1">
                  <c:v>0.16550000000000001</c:v>
                </c:pt>
                <c:pt idx="2">
                  <c:v>0</c:v>
                </c:pt>
                <c:pt idx="3">
                  <c:v>0</c:v>
                </c:pt>
              </c:numCache>
            </c:numRef>
          </c:val>
          <c:extLst>
            <c:ext xmlns:c16="http://schemas.microsoft.com/office/drawing/2014/chart" uri="{C3380CC4-5D6E-409C-BE32-E72D297353CC}">
              <c16:uniqueId val="{00000001-F60F-4FD2-B83B-ADB1AD1CBB4B}"/>
            </c:ext>
          </c:extLst>
        </c:ser>
        <c:ser>
          <c:idx val="2"/>
          <c:order val="2"/>
          <c:tx>
            <c:strRef>
              <c:f>Ouidah!$K$96</c:f>
              <c:strCache>
                <c:ptCount val="1"/>
                <c:pt idx="0">
                  <c:v>T2= λ+Aceta</c:v>
                </c:pt>
              </c:strCache>
            </c:strRef>
          </c:tx>
          <c:spPr>
            <a:solidFill>
              <a:schemeClr val="accent3"/>
            </a:solidFill>
            <a:ln>
              <a:noFill/>
            </a:ln>
            <a:effectLst/>
          </c:spPr>
          <c:invertIfNegative val="0"/>
          <c:cat>
            <c:strRef>
              <c:f>Ouidah!$L$93:$O$93</c:f>
              <c:strCache>
                <c:ptCount val="4"/>
                <c:pt idx="0">
                  <c:v>P0</c:v>
                </c:pt>
                <c:pt idx="1">
                  <c:v>P1</c:v>
                </c:pt>
                <c:pt idx="2">
                  <c:v>P3</c:v>
                </c:pt>
                <c:pt idx="3">
                  <c:v>P5</c:v>
                </c:pt>
              </c:strCache>
            </c:strRef>
          </c:cat>
          <c:val>
            <c:numRef>
              <c:f>Ouidah!$L$96:$O$96</c:f>
              <c:numCache>
                <c:formatCode>General</c:formatCode>
                <c:ptCount val="4"/>
                <c:pt idx="0">
                  <c:v>0</c:v>
                </c:pt>
                <c:pt idx="1">
                  <c:v>0.11833333333333333</c:v>
                </c:pt>
                <c:pt idx="2">
                  <c:v>4.3499999999999997E-2</c:v>
                </c:pt>
                <c:pt idx="3">
                  <c:v>2.523333333333333</c:v>
                </c:pt>
              </c:numCache>
            </c:numRef>
          </c:val>
          <c:extLst>
            <c:ext xmlns:c16="http://schemas.microsoft.com/office/drawing/2014/chart" uri="{C3380CC4-5D6E-409C-BE32-E72D297353CC}">
              <c16:uniqueId val="{00000002-F60F-4FD2-B83B-ADB1AD1CBB4B}"/>
            </c:ext>
          </c:extLst>
        </c:ser>
        <c:ser>
          <c:idx val="3"/>
          <c:order val="3"/>
          <c:tx>
            <c:strRef>
              <c:f>Ouidah!$K$97</c:f>
              <c:strCache>
                <c:ptCount val="1"/>
                <c:pt idx="0">
                  <c:v>T3= Ema Benz + λ+ Aceta</c:v>
                </c:pt>
              </c:strCache>
            </c:strRef>
          </c:tx>
          <c:spPr>
            <a:solidFill>
              <a:schemeClr val="accent4"/>
            </a:solidFill>
            <a:ln>
              <a:noFill/>
            </a:ln>
            <a:effectLst/>
          </c:spPr>
          <c:invertIfNegative val="0"/>
          <c:cat>
            <c:strRef>
              <c:f>Ouidah!$L$93:$O$93</c:f>
              <c:strCache>
                <c:ptCount val="4"/>
                <c:pt idx="0">
                  <c:v>P0</c:v>
                </c:pt>
                <c:pt idx="1">
                  <c:v>P1</c:v>
                </c:pt>
                <c:pt idx="2">
                  <c:v>P3</c:v>
                </c:pt>
                <c:pt idx="3">
                  <c:v>P5</c:v>
                </c:pt>
              </c:strCache>
            </c:strRef>
          </c:cat>
          <c:val>
            <c:numRef>
              <c:f>Ouidah!$L$97:$O$97</c:f>
              <c:numCache>
                <c:formatCode>General</c:formatCode>
                <c:ptCount val="4"/>
                <c:pt idx="0">
                  <c:v>0</c:v>
                </c:pt>
                <c:pt idx="1">
                  <c:v>0.12466666666666666</c:v>
                </c:pt>
                <c:pt idx="2">
                  <c:v>0</c:v>
                </c:pt>
                <c:pt idx="3">
                  <c:v>0.79333333333333333</c:v>
                </c:pt>
              </c:numCache>
            </c:numRef>
          </c:val>
          <c:extLst>
            <c:ext xmlns:c16="http://schemas.microsoft.com/office/drawing/2014/chart" uri="{C3380CC4-5D6E-409C-BE32-E72D297353CC}">
              <c16:uniqueId val="{00000003-F60F-4FD2-B83B-ADB1AD1CBB4B}"/>
            </c:ext>
          </c:extLst>
        </c:ser>
        <c:ser>
          <c:idx val="4"/>
          <c:order val="4"/>
          <c:tx>
            <c:strRef>
              <c:f>Ouidah!$K$98</c:f>
              <c:strCache>
                <c:ptCount val="1"/>
                <c:pt idx="0">
                  <c:v>T4= Ema Benz / λ+ Aceta</c:v>
                </c:pt>
              </c:strCache>
            </c:strRef>
          </c:tx>
          <c:spPr>
            <a:solidFill>
              <a:schemeClr val="accent5"/>
            </a:solidFill>
            <a:ln>
              <a:noFill/>
            </a:ln>
            <a:effectLst/>
          </c:spPr>
          <c:invertIfNegative val="0"/>
          <c:cat>
            <c:strRef>
              <c:f>Ouidah!$L$93:$O$93</c:f>
              <c:strCache>
                <c:ptCount val="4"/>
                <c:pt idx="0">
                  <c:v>P0</c:v>
                </c:pt>
                <c:pt idx="1">
                  <c:v>P1</c:v>
                </c:pt>
                <c:pt idx="2">
                  <c:v>P3</c:v>
                </c:pt>
                <c:pt idx="3">
                  <c:v>P5</c:v>
                </c:pt>
              </c:strCache>
            </c:strRef>
          </c:cat>
          <c:val>
            <c:numRef>
              <c:f>Ouidah!$L$98:$O$98</c:f>
              <c:numCache>
                <c:formatCode>General</c:formatCode>
                <c:ptCount val="4"/>
                <c:pt idx="0">
                  <c:v>0</c:v>
                </c:pt>
                <c:pt idx="1">
                  <c:v>0.24833333333333332</c:v>
                </c:pt>
                <c:pt idx="2">
                  <c:v>0.1895</c:v>
                </c:pt>
                <c:pt idx="3">
                  <c:v>0.83566666666666667</c:v>
                </c:pt>
              </c:numCache>
            </c:numRef>
          </c:val>
          <c:extLst>
            <c:ext xmlns:c16="http://schemas.microsoft.com/office/drawing/2014/chart" uri="{C3380CC4-5D6E-409C-BE32-E72D297353CC}">
              <c16:uniqueId val="{00000004-F60F-4FD2-B83B-ADB1AD1CBB4B}"/>
            </c:ext>
          </c:extLst>
        </c:ser>
        <c:dLbls>
          <c:showLegendKey val="0"/>
          <c:showVal val="0"/>
          <c:showCatName val="0"/>
          <c:showSerName val="0"/>
          <c:showPercent val="0"/>
          <c:showBubbleSize val="0"/>
        </c:dLbls>
        <c:gapWidth val="219"/>
        <c:overlap val="-27"/>
        <c:axId val="629776191"/>
        <c:axId val="629784927"/>
      </c:barChart>
      <c:catAx>
        <c:axId val="629776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84927"/>
        <c:crosses val="autoZero"/>
        <c:auto val="1"/>
        <c:lblAlgn val="ctr"/>
        <c:lblOffset val="100"/>
        <c:noMultiLvlLbl val="0"/>
      </c:catAx>
      <c:valAx>
        <c:axId val="629784927"/>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76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r>
              <a:rPr lang="en-US">
                <a:solidFill>
                  <a:srgbClr val="FF0000"/>
                </a:solidFill>
              </a:rPr>
              <a:t>OUIDAH</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FF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solidFill>
                  <a:srgbClr val="00B0F0"/>
                </a:solidFill>
              </a:ln>
              <a:effectLst/>
            </c:spPr>
            <c:extLst>
              <c:ext xmlns:c16="http://schemas.microsoft.com/office/drawing/2014/chart" uri="{C3380CC4-5D6E-409C-BE32-E72D297353CC}">
                <c16:uniqueId val="{00000001-702F-4E4C-B592-6763883E1E95}"/>
              </c:ext>
            </c:extLst>
          </c:dPt>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702F-4E4C-B592-6763883E1E95}"/>
              </c:ext>
            </c:extLst>
          </c:dPt>
          <c:dPt>
            <c:idx val="2"/>
            <c:invertIfNegative val="0"/>
            <c:bubble3D val="0"/>
            <c:spPr>
              <a:solidFill>
                <a:schemeClr val="bg2">
                  <a:lumMod val="75000"/>
                </a:schemeClr>
              </a:solidFill>
              <a:ln>
                <a:solidFill>
                  <a:schemeClr val="bg2">
                    <a:lumMod val="75000"/>
                  </a:schemeClr>
                </a:solidFill>
              </a:ln>
              <a:effectLst/>
            </c:spPr>
            <c:extLst>
              <c:ext xmlns:c16="http://schemas.microsoft.com/office/drawing/2014/chart" uri="{C3380CC4-5D6E-409C-BE32-E72D297353CC}">
                <c16:uniqueId val="{00000005-702F-4E4C-B592-6763883E1E95}"/>
              </c:ext>
            </c:extLst>
          </c:dPt>
          <c:dPt>
            <c:idx val="3"/>
            <c:invertIfNegative val="0"/>
            <c:bubble3D val="0"/>
            <c:spPr>
              <a:solidFill>
                <a:srgbClr val="FFC000"/>
              </a:solidFill>
              <a:ln>
                <a:solidFill>
                  <a:srgbClr val="FFC000"/>
                </a:solidFill>
              </a:ln>
              <a:effectLst/>
            </c:spPr>
            <c:extLst>
              <c:ext xmlns:c16="http://schemas.microsoft.com/office/drawing/2014/chart" uri="{C3380CC4-5D6E-409C-BE32-E72D297353CC}">
                <c16:uniqueId val="{00000007-702F-4E4C-B592-6763883E1E95}"/>
              </c:ext>
            </c:extLst>
          </c:dPt>
          <c:cat>
            <c:strRef>
              <c:f>'Agronomic parameters'!$I$83:$M$83</c:f>
              <c:strCache>
                <c:ptCount val="5"/>
                <c:pt idx="0">
                  <c:v>Tc= Control</c:v>
                </c:pt>
                <c:pt idx="1">
                  <c:v>T1= Ema Benz</c:v>
                </c:pt>
                <c:pt idx="2">
                  <c:v>T2= λ+Aceta</c:v>
                </c:pt>
                <c:pt idx="3">
                  <c:v>T3= Ema Benz + λ+ Aceta</c:v>
                </c:pt>
                <c:pt idx="4">
                  <c:v>T4= Ema Benz / λ+ Aceta</c:v>
                </c:pt>
              </c:strCache>
            </c:strRef>
          </c:cat>
          <c:val>
            <c:numRef>
              <c:f>'Agronomic parameters'!$I$84:$M$84</c:f>
              <c:numCache>
                <c:formatCode>General</c:formatCode>
                <c:ptCount val="5"/>
                <c:pt idx="0">
                  <c:v>1.2737222222222222</c:v>
                </c:pt>
                <c:pt idx="1">
                  <c:v>1.1921111111111109</c:v>
                </c:pt>
                <c:pt idx="2">
                  <c:v>1.1751111111111112</c:v>
                </c:pt>
                <c:pt idx="3">
                  <c:v>1.2025555555555554</c:v>
                </c:pt>
                <c:pt idx="4">
                  <c:v>1.1837777777777778</c:v>
                </c:pt>
              </c:numCache>
            </c:numRef>
          </c:val>
          <c:extLst>
            <c:ext xmlns:c16="http://schemas.microsoft.com/office/drawing/2014/chart" uri="{C3380CC4-5D6E-409C-BE32-E72D297353CC}">
              <c16:uniqueId val="{00000008-702F-4E4C-B592-6763883E1E95}"/>
            </c:ext>
          </c:extLst>
        </c:ser>
        <c:dLbls>
          <c:showLegendKey val="0"/>
          <c:showVal val="0"/>
          <c:showCatName val="0"/>
          <c:showSerName val="0"/>
          <c:showPercent val="0"/>
          <c:showBubbleSize val="0"/>
        </c:dLbls>
        <c:gapWidth val="150"/>
        <c:axId val="559741599"/>
        <c:axId val="559742431"/>
      </c:barChart>
      <c:lineChart>
        <c:grouping val="standard"/>
        <c:varyColors val="0"/>
        <c:ser>
          <c:idx val="1"/>
          <c:order val="1"/>
          <c:spPr>
            <a:ln w="28575" cap="rnd">
              <a:solidFill>
                <a:sysClr val="windowText" lastClr="000000"/>
              </a:solidFill>
              <a:round/>
            </a:ln>
            <a:effectLst/>
          </c:spPr>
          <c:marker>
            <c:symbol val="none"/>
          </c:marker>
          <c:cat>
            <c:strRef>
              <c:f>'Agronomic parameters'!$I$83:$M$83</c:f>
              <c:strCache>
                <c:ptCount val="5"/>
                <c:pt idx="0">
                  <c:v>Tc= Control</c:v>
                </c:pt>
                <c:pt idx="1">
                  <c:v>T1= Ema Benz</c:v>
                </c:pt>
                <c:pt idx="2">
                  <c:v>T2= λ+Aceta</c:v>
                </c:pt>
                <c:pt idx="3">
                  <c:v>T3= Ema Benz + λ+ Aceta</c:v>
                </c:pt>
                <c:pt idx="4">
                  <c:v>T4= Ema Benz / λ+ Aceta</c:v>
                </c:pt>
              </c:strCache>
            </c:strRef>
          </c:cat>
          <c:val>
            <c:numRef>
              <c:f>'Agronomic parameters'!$I$85:$M$85</c:f>
              <c:numCache>
                <c:formatCode>General</c:formatCode>
                <c:ptCount val="5"/>
                <c:pt idx="0">
                  <c:v>8.6000000000000007E-2</c:v>
                </c:pt>
                <c:pt idx="1">
                  <c:v>4.4000000000000004E-2</c:v>
                </c:pt>
                <c:pt idx="2">
                  <c:v>0.24666666666666667</c:v>
                </c:pt>
                <c:pt idx="3">
                  <c:v>3.9333333333333338E-2</c:v>
                </c:pt>
                <c:pt idx="4">
                  <c:v>0.10866666666666669</c:v>
                </c:pt>
              </c:numCache>
            </c:numRef>
          </c:val>
          <c:smooth val="0"/>
          <c:extLst>
            <c:ext xmlns:c16="http://schemas.microsoft.com/office/drawing/2014/chart" uri="{C3380CC4-5D6E-409C-BE32-E72D297353CC}">
              <c16:uniqueId val="{00000009-702F-4E4C-B592-6763883E1E95}"/>
            </c:ext>
          </c:extLst>
        </c:ser>
        <c:dLbls>
          <c:showLegendKey val="0"/>
          <c:showVal val="0"/>
          <c:showCatName val="0"/>
          <c:showSerName val="0"/>
          <c:showPercent val="0"/>
          <c:showBubbleSize val="0"/>
        </c:dLbls>
        <c:marker val="1"/>
        <c:smooth val="0"/>
        <c:axId val="559725791"/>
        <c:axId val="559729535"/>
      </c:lineChart>
      <c:catAx>
        <c:axId val="5597415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59742431"/>
        <c:crosses val="autoZero"/>
        <c:auto val="1"/>
        <c:lblAlgn val="ctr"/>
        <c:lblOffset val="100"/>
        <c:noMultiLvlLbl val="0"/>
      </c:catAx>
      <c:valAx>
        <c:axId val="559742431"/>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Cabbage mean weight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59741599"/>
        <c:crosses val="autoZero"/>
        <c:crossBetween val="between"/>
      </c:valAx>
      <c:valAx>
        <c:axId val="559729535"/>
        <c:scaling>
          <c:orientation val="minMax"/>
          <c:max val="1"/>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Number of insect / cabbage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59725791"/>
        <c:crosses val="max"/>
        <c:crossBetween val="between"/>
        <c:majorUnit val="0.2"/>
      </c:valAx>
      <c:catAx>
        <c:axId val="559725791"/>
        <c:scaling>
          <c:orientation val="minMax"/>
        </c:scaling>
        <c:delete val="1"/>
        <c:axPos val="b"/>
        <c:numFmt formatCode="General" sourceLinked="1"/>
        <c:majorTickMark val="none"/>
        <c:minorTickMark val="none"/>
        <c:tickLblPos val="nextTo"/>
        <c:crossAx val="55972953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b="0" dirty="0">
                <a:solidFill>
                  <a:srgbClr val="FF0000"/>
                </a:solidFill>
              </a:rPr>
              <a:t>OUIDAH</a:t>
            </a:r>
            <a:r>
              <a:rPr lang="en-US" sz="1200" dirty="0"/>
              <a:t>/</a:t>
            </a:r>
            <a:r>
              <a:rPr lang="en-US" sz="1200" b="1" dirty="0">
                <a:solidFill>
                  <a:schemeClr val="accent2"/>
                </a:solidFill>
              </a:rPr>
              <a:t>Soil</a:t>
            </a:r>
            <a:r>
              <a:rPr lang="en-US" sz="1200" dirty="0"/>
              <a:t> (</a:t>
            </a:r>
            <a:r>
              <a:rPr lang="en-US" sz="1200" b="1" dirty="0" err="1"/>
              <a:t>Emamectin</a:t>
            </a:r>
            <a:r>
              <a:rPr lang="en-US" sz="1200" b="1" dirty="0"/>
              <a:t> Benzoate</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5721784776902886"/>
          <c:y val="0.16826923076923078"/>
          <c:w val="0.80805993000874887"/>
          <c:h val="0.42385591224173902"/>
        </c:manualLayout>
      </c:layout>
      <c:barChart>
        <c:barDir val="col"/>
        <c:grouping val="clustered"/>
        <c:varyColors val="0"/>
        <c:ser>
          <c:idx val="0"/>
          <c:order val="0"/>
          <c:tx>
            <c:strRef>
              <c:f>Ouidah!$K$15</c:f>
              <c:strCache>
                <c:ptCount val="1"/>
                <c:pt idx="0">
                  <c:v>Tc= Control</c:v>
                </c:pt>
              </c:strCache>
            </c:strRef>
          </c:tx>
          <c:spPr>
            <a:solidFill>
              <a:schemeClr val="accent1"/>
            </a:solidFill>
            <a:ln>
              <a:noFill/>
            </a:ln>
            <a:effectLst/>
          </c:spPr>
          <c:invertIfNegative val="0"/>
          <c:cat>
            <c:strRef>
              <c:f>Ouidah!$L$14:$O$14</c:f>
              <c:strCache>
                <c:ptCount val="4"/>
                <c:pt idx="0">
                  <c:v>P0</c:v>
                </c:pt>
                <c:pt idx="1">
                  <c:v>P1</c:v>
                </c:pt>
                <c:pt idx="2">
                  <c:v>P3</c:v>
                </c:pt>
                <c:pt idx="3">
                  <c:v>P5</c:v>
                </c:pt>
              </c:strCache>
            </c:strRef>
          </c:cat>
          <c:val>
            <c:numRef>
              <c:f>Ouidah!$L$15:$O$15</c:f>
              <c:numCache>
                <c:formatCode>General</c:formatCode>
                <c:ptCount val="4"/>
                <c:pt idx="0">
                  <c:v>0</c:v>
                </c:pt>
                <c:pt idx="1">
                  <c:v>6.4413333333333327</c:v>
                </c:pt>
                <c:pt idx="2">
                  <c:v>9.4283333333333346</c:v>
                </c:pt>
                <c:pt idx="3">
                  <c:v>7.4329999999999998</c:v>
                </c:pt>
              </c:numCache>
            </c:numRef>
          </c:val>
          <c:extLst>
            <c:ext xmlns:c16="http://schemas.microsoft.com/office/drawing/2014/chart" uri="{C3380CC4-5D6E-409C-BE32-E72D297353CC}">
              <c16:uniqueId val="{00000000-9579-4CD2-BDE9-B7822C008125}"/>
            </c:ext>
          </c:extLst>
        </c:ser>
        <c:ser>
          <c:idx val="1"/>
          <c:order val="1"/>
          <c:tx>
            <c:strRef>
              <c:f>Ouidah!$K$16</c:f>
              <c:strCache>
                <c:ptCount val="1"/>
                <c:pt idx="0">
                  <c:v>T1= Ema Benz</c:v>
                </c:pt>
              </c:strCache>
            </c:strRef>
          </c:tx>
          <c:spPr>
            <a:solidFill>
              <a:schemeClr val="accent2"/>
            </a:solidFill>
            <a:ln>
              <a:noFill/>
            </a:ln>
            <a:effectLst/>
          </c:spPr>
          <c:invertIfNegative val="0"/>
          <c:cat>
            <c:strRef>
              <c:f>Ouidah!$L$14:$O$14</c:f>
              <c:strCache>
                <c:ptCount val="4"/>
                <c:pt idx="0">
                  <c:v>P0</c:v>
                </c:pt>
                <c:pt idx="1">
                  <c:v>P1</c:v>
                </c:pt>
                <c:pt idx="2">
                  <c:v>P3</c:v>
                </c:pt>
                <c:pt idx="3">
                  <c:v>P5</c:v>
                </c:pt>
              </c:strCache>
            </c:strRef>
          </c:cat>
          <c:val>
            <c:numRef>
              <c:f>Ouidah!$L$16:$O$16</c:f>
              <c:numCache>
                <c:formatCode>General</c:formatCode>
                <c:ptCount val="4"/>
                <c:pt idx="0">
                  <c:v>0.58333333333333337</c:v>
                </c:pt>
                <c:pt idx="1">
                  <c:v>5.7530000000000001</c:v>
                </c:pt>
                <c:pt idx="2">
                  <c:v>0</c:v>
                </c:pt>
                <c:pt idx="3">
                  <c:v>0</c:v>
                </c:pt>
              </c:numCache>
            </c:numRef>
          </c:val>
          <c:extLst>
            <c:ext xmlns:c16="http://schemas.microsoft.com/office/drawing/2014/chart" uri="{C3380CC4-5D6E-409C-BE32-E72D297353CC}">
              <c16:uniqueId val="{00000001-9579-4CD2-BDE9-B7822C008125}"/>
            </c:ext>
          </c:extLst>
        </c:ser>
        <c:ser>
          <c:idx val="2"/>
          <c:order val="2"/>
          <c:tx>
            <c:strRef>
              <c:f>Ouidah!$K$17</c:f>
              <c:strCache>
                <c:ptCount val="1"/>
                <c:pt idx="0">
                  <c:v>T2= λ+Aceta</c:v>
                </c:pt>
              </c:strCache>
            </c:strRef>
          </c:tx>
          <c:spPr>
            <a:solidFill>
              <a:schemeClr val="accent3"/>
            </a:solidFill>
            <a:ln>
              <a:noFill/>
            </a:ln>
            <a:effectLst/>
          </c:spPr>
          <c:invertIfNegative val="0"/>
          <c:cat>
            <c:strRef>
              <c:f>Ouidah!$L$14:$O$14</c:f>
              <c:strCache>
                <c:ptCount val="4"/>
                <c:pt idx="0">
                  <c:v>P0</c:v>
                </c:pt>
                <c:pt idx="1">
                  <c:v>P1</c:v>
                </c:pt>
                <c:pt idx="2">
                  <c:v>P3</c:v>
                </c:pt>
                <c:pt idx="3">
                  <c:v>P5</c:v>
                </c:pt>
              </c:strCache>
            </c:strRef>
          </c:cat>
          <c:val>
            <c:numRef>
              <c:f>Ouidah!$L$17:$O$17</c:f>
              <c:numCache>
                <c:formatCode>General</c:formatCode>
                <c:ptCount val="4"/>
                <c:pt idx="0">
                  <c:v>0.58333333333333337</c:v>
                </c:pt>
                <c:pt idx="1">
                  <c:v>8.0646666666666658</c:v>
                </c:pt>
                <c:pt idx="2">
                  <c:v>2.0926666666666667</c:v>
                </c:pt>
                <c:pt idx="3">
                  <c:v>0.5003333333333333</c:v>
                </c:pt>
              </c:numCache>
            </c:numRef>
          </c:val>
          <c:extLst>
            <c:ext xmlns:c16="http://schemas.microsoft.com/office/drawing/2014/chart" uri="{C3380CC4-5D6E-409C-BE32-E72D297353CC}">
              <c16:uniqueId val="{00000002-9579-4CD2-BDE9-B7822C008125}"/>
            </c:ext>
          </c:extLst>
        </c:ser>
        <c:ser>
          <c:idx val="3"/>
          <c:order val="3"/>
          <c:tx>
            <c:strRef>
              <c:f>Ouidah!$K$18</c:f>
              <c:strCache>
                <c:ptCount val="1"/>
                <c:pt idx="0">
                  <c:v>T3= Ema Benz + λ+ Aceta</c:v>
                </c:pt>
              </c:strCache>
            </c:strRef>
          </c:tx>
          <c:spPr>
            <a:solidFill>
              <a:schemeClr val="accent4"/>
            </a:solidFill>
            <a:ln>
              <a:noFill/>
            </a:ln>
            <a:effectLst/>
          </c:spPr>
          <c:invertIfNegative val="0"/>
          <c:cat>
            <c:strRef>
              <c:f>Ouidah!$L$14:$O$14</c:f>
              <c:strCache>
                <c:ptCount val="4"/>
                <c:pt idx="0">
                  <c:v>P0</c:v>
                </c:pt>
                <c:pt idx="1">
                  <c:v>P1</c:v>
                </c:pt>
                <c:pt idx="2">
                  <c:v>P3</c:v>
                </c:pt>
                <c:pt idx="3">
                  <c:v>P5</c:v>
                </c:pt>
              </c:strCache>
            </c:strRef>
          </c:cat>
          <c:val>
            <c:numRef>
              <c:f>Ouidah!$L$18:$O$18</c:f>
              <c:numCache>
                <c:formatCode>General</c:formatCode>
                <c:ptCount val="4"/>
                <c:pt idx="0">
                  <c:v>0.58333333333333337</c:v>
                </c:pt>
                <c:pt idx="1">
                  <c:v>7.0070000000000006</c:v>
                </c:pt>
                <c:pt idx="2">
                  <c:v>0</c:v>
                </c:pt>
                <c:pt idx="3">
                  <c:v>0</c:v>
                </c:pt>
              </c:numCache>
            </c:numRef>
          </c:val>
          <c:extLst>
            <c:ext xmlns:c16="http://schemas.microsoft.com/office/drawing/2014/chart" uri="{C3380CC4-5D6E-409C-BE32-E72D297353CC}">
              <c16:uniqueId val="{00000003-9579-4CD2-BDE9-B7822C008125}"/>
            </c:ext>
          </c:extLst>
        </c:ser>
        <c:ser>
          <c:idx val="4"/>
          <c:order val="4"/>
          <c:tx>
            <c:strRef>
              <c:f>Ouidah!$K$19</c:f>
              <c:strCache>
                <c:ptCount val="1"/>
                <c:pt idx="0">
                  <c:v>T4= Ema Benz / λ+ Aceta</c:v>
                </c:pt>
              </c:strCache>
            </c:strRef>
          </c:tx>
          <c:spPr>
            <a:solidFill>
              <a:schemeClr val="accent5"/>
            </a:solidFill>
            <a:ln>
              <a:noFill/>
            </a:ln>
            <a:effectLst/>
          </c:spPr>
          <c:invertIfNegative val="0"/>
          <c:cat>
            <c:strRef>
              <c:f>Ouidah!$L$14:$O$14</c:f>
              <c:strCache>
                <c:ptCount val="4"/>
                <c:pt idx="0">
                  <c:v>P0</c:v>
                </c:pt>
                <c:pt idx="1">
                  <c:v>P1</c:v>
                </c:pt>
                <c:pt idx="2">
                  <c:v>P3</c:v>
                </c:pt>
                <c:pt idx="3">
                  <c:v>P5</c:v>
                </c:pt>
              </c:strCache>
            </c:strRef>
          </c:cat>
          <c:val>
            <c:numRef>
              <c:f>Ouidah!$L$19:$O$19</c:f>
              <c:numCache>
                <c:formatCode>General</c:formatCode>
                <c:ptCount val="4"/>
                <c:pt idx="0">
                  <c:v>0.58333333333333337</c:v>
                </c:pt>
                <c:pt idx="1">
                  <c:v>3.8860000000000001</c:v>
                </c:pt>
                <c:pt idx="2">
                  <c:v>2.746</c:v>
                </c:pt>
                <c:pt idx="3">
                  <c:v>0</c:v>
                </c:pt>
              </c:numCache>
            </c:numRef>
          </c:val>
          <c:extLst>
            <c:ext xmlns:c16="http://schemas.microsoft.com/office/drawing/2014/chart" uri="{C3380CC4-5D6E-409C-BE32-E72D297353CC}">
              <c16:uniqueId val="{00000004-9579-4CD2-BDE9-B7822C008125}"/>
            </c:ext>
          </c:extLst>
        </c:ser>
        <c:dLbls>
          <c:showLegendKey val="0"/>
          <c:showVal val="0"/>
          <c:showCatName val="0"/>
          <c:showSerName val="0"/>
          <c:showPercent val="0"/>
          <c:showBubbleSize val="0"/>
        </c:dLbls>
        <c:gapWidth val="219"/>
        <c:overlap val="-27"/>
        <c:axId val="629767871"/>
        <c:axId val="629744575"/>
      </c:barChart>
      <c:catAx>
        <c:axId val="6297678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Sampling period  (Each two weeks)</a:t>
                </a:r>
              </a:p>
            </c:rich>
          </c:tx>
          <c:layout>
            <c:manualLayout>
              <c:xMode val="edge"/>
              <c:yMode val="edge"/>
              <c:x val="0.26456021832498211"/>
              <c:y val="0.670370230163537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44575"/>
        <c:crosses val="autoZero"/>
        <c:auto val="1"/>
        <c:lblAlgn val="ctr"/>
        <c:lblOffset val="100"/>
        <c:noMultiLvlLbl val="0"/>
      </c:catAx>
      <c:valAx>
        <c:axId val="629744575"/>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3.4722222222222224E-2"/>
              <c:y val="0.1041666666666666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solidFill>
            <a:sysClr val="window" lastClr="FFFFFF"/>
          </a:solidFill>
          <a:ln>
            <a:solidFill>
              <a:sysClr val="windowText" lastClr="000000"/>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67871"/>
        <c:crosses val="autoZero"/>
        <c:crossBetween val="between"/>
        <c:majorUnit val="1000"/>
      </c:valAx>
      <c:spPr>
        <a:noFill/>
        <a:ln w="25400">
          <a:noFill/>
        </a:ln>
        <a:effectLst/>
      </c:spPr>
    </c:plotArea>
    <c:legend>
      <c:legendPos val="b"/>
      <c:layout>
        <c:manualLayout>
          <c:xMode val="edge"/>
          <c:yMode val="edge"/>
          <c:x val="5.5556435727224232E-3"/>
          <c:y val="0.82045387367936429"/>
          <c:w val="0.98055555555555551"/>
          <c:h val="0.1543915864683581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ysClr val="windowText" lastClr="000000"/>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OUIDAH</a:t>
            </a:r>
            <a:r>
              <a:rPr lang="en-US" sz="1200" dirty="0"/>
              <a:t>/</a:t>
            </a:r>
            <a:r>
              <a:rPr lang="en-US" sz="1200" dirty="0">
                <a:solidFill>
                  <a:srgbClr val="00B050"/>
                </a:solidFill>
              </a:rPr>
              <a:t>Leave</a:t>
            </a:r>
            <a:r>
              <a:rPr lang="en-US" sz="1200" dirty="0"/>
              <a:t> (</a:t>
            </a:r>
            <a:r>
              <a:rPr lang="en-US" sz="1200" b="1" dirty="0" err="1"/>
              <a:t>Emamectin</a:t>
            </a:r>
            <a:r>
              <a:rPr lang="en-US" sz="1200" b="1" dirty="0"/>
              <a:t> Benzoate</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Ouidah!$K$27</c:f>
              <c:strCache>
                <c:ptCount val="1"/>
                <c:pt idx="0">
                  <c:v>Tc= Control</c:v>
                </c:pt>
              </c:strCache>
            </c:strRef>
          </c:tx>
          <c:spPr>
            <a:solidFill>
              <a:schemeClr val="accent1"/>
            </a:solidFill>
            <a:ln>
              <a:noFill/>
            </a:ln>
            <a:effectLst/>
          </c:spPr>
          <c:invertIfNegative val="0"/>
          <c:cat>
            <c:strRef>
              <c:f>Ouidah!$L$26:$O$26</c:f>
              <c:strCache>
                <c:ptCount val="4"/>
                <c:pt idx="0">
                  <c:v>P0</c:v>
                </c:pt>
                <c:pt idx="1">
                  <c:v>P1</c:v>
                </c:pt>
                <c:pt idx="2">
                  <c:v>P3</c:v>
                </c:pt>
                <c:pt idx="3">
                  <c:v>P5</c:v>
                </c:pt>
              </c:strCache>
            </c:strRef>
          </c:cat>
          <c:val>
            <c:numRef>
              <c:f>Ouidah!$L$27:$O$27</c:f>
              <c:numCache>
                <c:formatCode>General</c:formatCode>
                <c:ptCount val="4"/>
                <c:pt idx="0">
                  <c:v>10.116</c:v>
                </c:pt>
                <c:pt idx="1">
                  <c:v>54.25866666666667</c:v>
                </c:pt>
                <c:pt idx="2">
                  <c:v>4.4879999999999995</c:v>
                </c:pt>
                <c:pt idx="3">
                  <c:v>2046.8546666666668</c:v>
                </c:pt>
              </c:numCache>
            </c:numRef>
          </c:val>
          <c:extLst>
            <c:ext xmlns:c16="http://schemas.microsoft.com/office/drawing/2014/chart" uri="{C3380CC4-5D6E-409C-BE32-E72D297353CC}">
              <c16:uniqueId val="{00000000-5605-4E51-91D2-9E2DCAEBA2CA}"/>
            </c:ext>
          </c:extLst>
        </c:ser>
        <c:ser>
          <c:idx val="1"/>
          <c:order val="1"/>
          <c:tx>
            <c:strRef>
              <c:f>Ouidah!$K$28</c:f>
              <c:strCache>
                <c:ptCount val="1"/>
                <c:pt idx="0">
                  <c:v>T1= Ema Benz</c:v>
                </c:pt>
              </c:strCache>
            </c:strRef>
          </c:tx>
          <c:spPr>
            <a:solidFill>
              <a:schemeClr val="accent2"/>
            </a:solidFill>
            <a:ln>
              <a:noFill/>
            </a:ln>
            <a:effectLst/>
          </c:spPr>
          <c:invertIfNegative val="0"/>
          <c:cat>
            <c:strRef>
              <c:f>Ouidah!$L$26:$O$26</c:f>
              <c:strCache>
                <c:ptCount val="4"/>
                <c:pt idx="0">
                  <c:v>P0</c:v>
                </c:pt>
                <c:pt idx="1">
                  <c:v>P1</c:v>
                </c:pt>
                <c:pt idx="2">
                  <c:v>P3</c:v>
                </c:pt>
                <c:pt idx="3">
                  <c:v>P5</c:v>
                </c:pt>
              </c:strCache>
            </c:strRef>
          </c:cat>
          <c:val>
            <c:numRef>
              <c:f>Ouidah!$L$28:$O$28</c:f>
              <c:numCache>
                <c:formatCode>General</c:formatCode>
                <c:ptCount val="4"/>
                <c:pt idx="0">
                  <c:v>39.064666666666668</c:v>
                </c:pt>
                <c:pt idx="1">
                  <c:v>37.352000000000004</c:v>
                </c:pt>
                <c:pt idx="2">
                  <c:v>6.2279999999999998</c:v>
                </c:pt>
                <c:pt idx="3">
                  <c:v>879.69633333333331</c:v>
                </c:pt>
              </c:numCache>
            </c:numRef>
          </c:val>
          <c:extLst>
            <c:ext xmlns:c16="http://schemas.microsoft.com/office/drawing/2014/chart" uri="{C3380CC4-5D6E-409C-BE32-E72D297353CC}">
              <c16:uniqueId val="{00000001-5605-4E51-91D2-9E2DCAEBA2CA}"/>
            </c:ext>
          </c:extLst>
        </c:ser>
        <c:ser>
          <c:idx val="2"/>
          <c:order val="2"/>
          <c:tx>
            <c:strRef>
              <c:f>Ouidah!$K$29</c:f>
              <c:strCache>
                <c:ptCount val="1"/>
                <c:pt idx="0">
                  <c:v>T2= λ+Aceta</c:v>
                </c:pt>
              </c:strCache>
            </c:strRef>
          </c:tx>
          <c:spPr>
            <a:solidFill>
              <a:schemeClr val="accent3"/>
            </a:solidFill>
            <a:ln>
              <a:noFill/>
            </a:ln>
            <a:effectLst/>
          </c:spPr>
          <c:invertIfNegative val="0"/>
          <c:cat>
            <c:strRef>
              <c:f>Ouidah!$L$26:$O$26</c:f>
              <c:strCache>
                <c:ptCount val="4"/>
                <c:pt idx="0">
                  <c:v>P0</c:v>
                </c:pt>
                <c:pt idx="1">
                  <c:v>P1</c:v>
                </c:pt>
                <c:pt idx="2">
                  <c:v>P3</c:v>
                </c:pt>
                <c:pt idx="3">
                  <c:v>P5</c:v>
                </c:pt>
              </c:strCache>
            </c:strRef>
          </c:cat>
          <c:val>
            <c:numRef>
              <c:f>Ouidah!$L$29:$O$29</c:f>
              <c:numCache>
                <c:formatCode>General</c:formatCode>
                <c:ptCount val="4"/>
                <c:pt idx="0">
                  <c:v>39.064666666666668</c:v>
                </c:pt>
                <c:pt idx="1">
                  <c:v>32.231999999999999</c:v>
                </c:pt>
                <c:pt idx="2">
                  <c:v>8.1635000000000009</c:v>
                </c:pt>
                <c:pt idx="3">
                  <c:v>1312.44</c:v>
                </c:pt>
              </c:numCache>
            </c:numRef>
          </c:val>
          <c:extLst>
            <c:ext xmlns:c16="http://schemas.microsoft.com/office/drawing/2014/chart" uri="{C3380CC4-5D6E-409C-BE32-E72D297353CC}">
              <c16:uniqueId val="{00000002-5605-4E51-91D2-9E2DCAEBA2CA}"/>
            </c:ext>
          </c:extLst>
        </c:ser>
        <c:ser>
          <c:idx val="3"/>
          <c:order val="3"/>
          <c:tx>
            <c:strRef>
              <c:f>Ouidah!$K$30</c:f>
              <c:strCache>
                <c:ptCount val="1"/>
                <c:pt idx="0">
                  <c:v>T3= Ema Benz + λ+ Aceta</c:v>
                </c:pt>
              </c:strCache>
            </c:strRef>
          </c:tx>
          <c:spPr>
            <a:solidFill>
              <a:schemeClr val="accent4"/>
            </a:solidFill>
            <a:ln>
              <a:noFill/>
            </a:ln>
            <a:effectLst/>
          </c:spPr>
          <c:invertIfNegative val="0"/>
          <c:cat>
            <c:strRef>
              <c:f>Ouidah!$L$26:$O$26</c:f>
              <c:strCache>
                <c:ptCount val="4"/>
                <c:pt idx="0">
                  <c:v>P0</c:v>
                </c:pt>
                <c:pt idx="1">
                  <c:v>P1</c:v>
                </c:pt>
                <c:pt idx="2">
                  <c:v>P3</c:v>
                </c:pt>
                <c:pt idx="3">
                  <c:v>P5</c:v>
                </c:pt>
              </c:strCache>
            </c:strRef>
          </c:cat>
          <c:val>
            <c:numRef>
              <c:f>Ouidah!$L$30:$O$30</c:f>
              <c:numCache>
                <c:formatCode>General</c:formatCode>
                <c:ptCount val="4"/>
                <c:pt idx="0">
                  <c:v>39.064666666666668</c:v>
                </c:pt>
                <c:pt idx="1">
                  <c:v>32.632666666666665</c:v>
                </c:pt>
                <c:pt idx="2">
                  <c:v>2.0070000000000001</c:v>
                </c:pt>
                <c:pt idx="3">
                  <c:v>971.93533333333335</c:v>
                </c:pt>
              </c:numCache>
            </c:numRef>
          </c:val>
          <c:extLst>
            <c:ext xmlns:c16="http://schemas.microsoft.com/office/drawing/2014/chart" uri="{C3380CC4-5D6E-409C-BE32-E72D297353CC}">
              <c16:uniqueId val="{00000003-5605-4E51-91D2-9E2DCAEBA2CA}"/>
            </c:ext>
          </c:extLst>
        </c:ser>
        <c:ser>
          <c:idx val="4"/>
          <c:order val="4"/>
          <c:tx>
            <c:strRef>
              <c:f>Ouidah!$K$31</c:f>
              <c:strCache>
                <c:ptCount val="1"/>
                <c:pt idx="0">
                  <c:v>T4= Ema Benz / λ+ Aceta</c:v>
                </c:pt>
              </c:strCache>
            </c:strRef>
          </c:tx>
          <c:spPr>
            <a:solidFill>
              <a:schemeClr val="accent5"/>
            </a:solidFill>
            <a:ln>
              <a:noFill/>
            </a:ln>
            <a:effectLst/>
          </c:spPr>
          <c:invertIfNegative val="0"/>
          <c:cat>
            <c:strRef>
              <c:f>Ouidah!$L$26:$O$26</c:f>
              <c:strCache>
                <c:ptCount val="4"/>
                <c:pt idx="0">
                  <c:v>P0</c:v>
                </c:pt>
                <c:pt idx="1">
                  <c:v>P1</c:v>
                </c:pt>
                <c:pt idx="2">
                  <c:v>P3</c:v>
                </c:pt>
                <c:pt idx="3">
                  <c:v>P5</c:v>
                </c:pt>
              </c:strCache>
            </c:strRef>
          </c:cat>
          <c:val>
            <c:numRef>
              <c:f>Ouidah!$L$31:$O$31</c:f>
              <c:numCache>
                <c:formatCode>General</c:formatCode>
                <c:ptCount val="4"/>
                <c:pt idx="0">
                  <c:v>39.064666666666668</c:v>
                </c:pt>
                <c:pt idx="1">
                  <c:v>38.492666666666672</c:v>
                </c:pt>
                <c:pt idx="2">
                  <c:v>2.6684999999999999</c:v>
                </c:pt>
                <c:pt idx="3">
                  <c:v>1519.8703333333333</c:v>
                </c:pt>
              </c:numCache>
            </c:numRef>
          </c:val>
          <c:extLst>
            <c:ext xmlns:c16="http://schemas.microsoft.com/office/drawing/2014/chart" uri="{C3380CC4-5D6E-409C-BE32-E72D297353CC}">
              <c16:uniqueId val="{00000004-5605-4E51-91D2-9E2DCAEBA2CA}"/>
            </c:ext>
          </c:extLst>
        </c:ser>
        <c:dLbls>
          <c:showLegendKey val="0"/>
          <c:showVal val="0"/>
          <c:showCatName val="0"/>
          <c:showSerName val="0"/>
          <c:showPercent val="0"/>
          <c:showBubbleSize val="0"/>
        </c:dLbls>
        <c:gapWidth val="219"/>
        <c:overlap val="-27"/>
        <c:axId val="629754143"/>
        <c:axId val="629746655"/>
      </c:barChart>
      <c:catAx>
        <c:axId val="6297541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Sampling period  (Each two weeks)</a:t>
                </a:r>
              </a:p>
            </c:rich>
          </c:tx>
          <c:layout>
            <c:manualLayout>
              <c:xMode val="edge"/>
              <c:yMode val="edge"/>
              <c:x val="0.28083589682609439"/>
              <c:y val="0.7270062159902527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46655"/>
        <c:crosses val="autoZero"/>
        <c:auto val="1"/>
        <c:lblAlgn val="ctr"/>
        <c:lblOffset val="100"/>
        <c:noMultiLvlLbl val="0"/>
      </c:catAx>
      <c:valAx>
        <c:axId val="629746655"/>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54143"/>
        <c:crosses val="autoZero"/>
        <c:crossBetween val="between"/>
        <c:maj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b="0" i="0" baseline="0" dirty="0">
                <a:solidFill>
                  <a:srgbClr val="FF0000"/>
                </a:solidFill>
                <a:effectLst/>
              </a:rPr>
              <a:t>COTONOU</a:t>
            </a:r>
            <a:r>
              <a:rPr lang="en-US" sz="1200" b="0" i="0" baseline="0" dirty="0">
                <a:effectLst/>
              </a:rPr>
              <a:t>/</a:t>
            </a:r>
            <a:r>
              <a:rPr lang="en-US" sz="1200" b="1" i="0" baseline="0" dirty="0">
                <a:solidFill>
                  <a:schemeClr val="accent2"/>
                </a:solidFill>
                <a:effectLst/>
              </a:rPr>
              <a:t>Soil</a:t>
            </a:r>
            <a:r>
              <a:rPr lang="en-US" sz="1200" b="0" i="0" baseline="0" dirty="0">
                <a:effectLst/>
              </a:rPr>
              <a:t> (</a:t>
            </a:r>
            <a:r>
              <a:rPr lang="en-US" sz="1200" b="1" i="0" baseline="0" dirty="0" err="1">
                <a:effectLst/>
              </a:rPr>
              <a:t>Emamectin</a:t>
            </a:r>
            <a:r>
              <a:rPr lang="en-US" sz="1200" b="1" i="0" baseline="0" dirty="0">
                <a:effectLst/>
              </a:rPr>
              <a:t> Benzoate</a:t>
            </a:r>
            <a:r>
              <a:rPr lang="en-US" sz="1200" b="0" i="0" baseline="0" dirty="0">
                <a:effectLst/>
              </a:rPr>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Cotonou!$K$13</c:f>
              <c:strCache>
                <c:ptCount val="1"/>
                <c:pt idx="0">
                  <c:v>Tc= Control</c:v>
                </c:pt>
              </c:strCache>
            </c:strRef>
          </c:tx>
          <c:spPr>
            <a:solidFill>
              <a:schemeClr val="accent1"/>
            </a:solidFill>
            <a:ln>
              <a:noFill/>
            </a:ln>
            <a:effectLst/>
          </c:spPr>
          <c:invertIfNegative val="0"/>
          <c:cat>
            <c:strRef>
              <c:f>Cotonou!$L$12:$O$12</c:f>
              <c:strCache>
                <c:ptCount val="4"/>
                <c:pt idx="0">
                  <c:v>P0</c:v>
                </c:pt>
                <c:pt idx="1">
                  <c:v>P1</c:v>
                </c:pt>
                <c:pt idx="2">
                  <c:v>P3</c:v>
                </c:pt>
                <c:pt idx="3">
                  <c:v>P5</c:v>
                </c:pt>
              </c:strCache>
            </c:strRef>
          </c:cat>
          <c:val>
            <c:numRef>
              <c:f>Cotonou!$L$13:$O$13</c:f>
              <c:numCache>
                <c:formatCode>General</c:formatCode>
                <c:ptCount val="4"/>
                <c:pt idx="0">
                  <c:v>0.57466666666666666</c:v>
                </c:pt>
                <c:pt idx="1">
                  <c:v>1.1333333333333333</c:v>
                </c:pt>
                <c:pt idx="2">
                  <c:v>7.4153333333333338</c:v>
                </c:pt>
                <c:pt idx="3">
                  <c:v>6.7353333333333332</c:v>
                </c:pt>
              </c:numCache>
            </c:numRef>
          </c:val>
          <c:extLst>
            <c:ext xmlns:c16="http://schemas.microsoft.com/office/drawing/2014/chart" uri="{C3380CC4-5D6E-409C-BE32-E72D297353CC}">
              <c16:uniqueId val="{00000000-7E47-4B78-92AF-3F0E0B41FA2C}"/>
            </c:ext>
          </c:extLst>
        </c:ser>
        <c:ser>
          <c:idx val="1"/>
          <c:order val="1"/>
          <c:tx>
            <c:strRef>
              <c:f>Cotonou!$K$14</c:f>
              <c:strCache>
                <c:ptCount val="1"/>
                <c:pt idx="0">
                  <c:v>T1= Ema Benz</c:v>
                </c:pt>
              </c:strCache>
            </c:strRef>
          </c:tx>
          <c:spPr>
            <a:solidFill>
              <a:schemeClr val="accent2"/>
            </a:solidFill>
            <a:ln>
              <a:noFill/>
            </a:ln>
            <a:effectLst/>
          </c:spPr>
          <c:invertIfNegative val="0"/>
          <c:cat>
            <c:strRef>
              <c:f>Cotonou!$L$12:$O$12</c:f>
              <c:strCache>
                <c:ptCount val="4"/>
                <c:pt idx="0">
                  <c:v>P0</c:v>
                </c:pt>
                <c:pt idx="1">
                  <c:v>P1</c:v>
                </c:pt>
                <c:pt idx="2">
                  <c:v>P3</c:v>
                </c:pt>
                <c:pt idx="3">
                  <c:v>P5</c:v>
                </c:pt>
              </c:strCache>
            </c:strRef>
          </c:cat>
          <c:val>
            <c:numRef>
              <c:f>Cotonou!$L$14:$O$14</c:f>
              <c:numCache>
                <c:formatCode>General</c:formatCode>
                <c:ptCount val="4"/>
                <c:pt idx="0">
                  <c:v>1.0276666666666667</c:v>
                </c:pt>
                <c:pt idx="1">
                  <c:v>0</c:v>
                </c:pt>
                <c:pt idx="2">
                  <c:v>7.5523333333333333</c:v>
                </c:pt>
                <c:pt idx="3">
                  <c:v>2.9496666666666669</c:v>
                </c:pt>
              </c:numCache>
            </c:numRef>
          </c:val>
          <c:extLst>
            <c:ext xmlns:c16="http://schemas.microsoft.com/office/drawing/2014/chart" uri="{C3380CC4-5D6E-409C-BE32-E72D297353CC}">
              <c16:uniqueId val="{00000001-7E47-4B78-92AF-3F0E0B41FA2C}"/>
            </c:ext>
          </c:extLst>
        </c:ser>
        <c:ser>
          <c:idx val="2"/>
          <c:order val="2"/>
          <c:tx>
            <c:strRef>
              <c:f>Cotonou!$K$15</c:f>
              <c:strCache>
                <c:ptCount val="1"/>
                <c:pt idx="0">
                  <c:v>T2= λ+Aceta</c:v>
                </c:pt>
              </c:strCache>
            </c:strRef>
          </c:tx>
          <c:spPr>
            <a:solidFill>
              <a:schemeClr val="accent3"/>
            </a:solidFill>
            <a:ln>
              <a:noFill/>
            </a:ln>
            <a:effectLst/>
          </c:spPr>
          <c:invertIfNegative val="0"/>
          <c:cat>
            <c:strRef>
              <c:f>Cotonou!$L$12:$O$12</c:f>
              <c:strCache>
                <c:ptCount val="4"/>
                <c:pt idx="0">
                  <c:v>P0</c:v>
                </c:pt>
                <c:pt idx="1">
                  <c:v>P1</c:v>
                </c:pt>
                <c:pt idx="2">
                  <c:v>P3</c:v>
                </c:pt>
                <c:pt idx="3">
                  <c:v>P5</c:v>
                </c:pt>
              </c:strCache>
            </c:strRef>
          </c:cat>
          <c:val>
            <c:numRef>
              <c:f>Cotonou!$L$15:$O$15</c:f>
              <c:numCache>
                <c:formatCode>General</c:formatCode>
                <c:ptCount val="4"/>
                <c:pt idx="0">
                  <c:v>1.0276666666666667</c:v>
                </c:pt>
                <c:pt idx="1">
                  <c:v>0</c:v>
                </c:pt>
                <c:pt idx="2">
                  <c:v>7.3756666666666666</c:v>
                </c:pt>
                <c:pt idx="3">
                  <c:v>1.5326666666666666</c:v>
                </c:pt>
              </c:numCache>
            </c:numRef>
          </c:val>
          <c:extLst>
            <c:ext xmlns:c16="http://schemas.microsoft.com/office/drawing/2014/chart" uri="{C3380CC4-5D6E-409C-BE32-E72D297353CC}">
              <c16:uniqueId val="{00000002-7E47-4B78-92AF-3F0E0B41FA2C}"/>
            </c:ext>
          </c:extLst>
        </c:ser>
        <c:ser>
          <c:idx val="3"/>
          <c:order val="3"/>
          <c:tx>
            <c:strRef>
              <c:f>Cotonou!$K$16</c:f>
              <c:strCache>
                <c:ptCount val="1"/>
                <c:pt idx="0">
                  <c:v>T3= Ema Benz + λ+ Aceta</c:v>
                </c:pt>
              </c:strCache>
            </c:strRef>
          </c:tx>
          <c:spPr>
            <a:solidFill>
              <a:schemeClr val="accent4"/>
            </a:solidFill>
            <a:ln>
              <a:noFill/>
            </a:ln>
            <a:effectLst/>
          </c:spPr>
          <c:invertIfNegative val="0"/>
          <c:cat>
            <c:strRef>
              <c:f>Cotonou!$L$12:$O$12</c:f>
              <c:strCache>
                <c:ptCount val="4"/>
                <c:pt idx="0">
                  <c:v>P0</c:v>
                </c:pt>
                <c:pt idx="1">
                  <c:v>P1</c:v>
                </c:pt>
                <c:pt idx="2">
                  <c:v>P3</c:v>
                </c:pt>
                <c:pt idx="3">
                  <c:v>P5</c:v>
                </c:pt>
              </c:strCache>
            </c:strRef>
          </c:cat>
          <c:val>
            <c:numRef>
              <c:f>Cotonou!$L$16:$O$16</c:f>
              <c:numCache>
                <c:formatCode>General</c:formatCode>
                <c:ptCount val="4"/>
                <c:pt idx="0">
                  <c:v>1.0276666666666667</c:v>
                </c:pt>
                <c:pt idx="1">
                  <c:v>2.9263333333333335</c:v>
                </c:pt>
                <c:pt idx="2">
                  <c:v>7.8833333333333329</c:v>
                </c:pt>
                <c:pt idx="3">
                  <c:v>4.4969999999999999</c:v>
                </c:pt>
              </c:numCache>
            </c:numRef>
          </c:val>
          <c:extLst>
            <c:ext xmlns:c16="http://schemas.microsoft.com/office/drawing/2014/chart" uri="{C3380CC4-5D6E-409C-BE32-E72D297353CC}">
              <c16:uniqueId val="{00000003-7E47-4B78-92AF-3F0E0B41FA2C}"/>
            </c:ext>
          </c:extLst>
        </c:ser>
        <c:ser>
          <c:idx val="4"/>
          <c:order val="4"/>
          <c:tx>
            <c:strRef>
              <c:f>Cotonou!$K$17</c:f>
              <c:strCache>
                <c:ptCount val="1"/>
                <c:pt idx="0">
                  <c:v>T4= Ema Benz / λ+ Aceta</c:v>
                </c:pt>
              </c:strCache>
            </c:strRef>
          </c:tx>
          <c:spPr>
            <a:solidFill>
              <a:schemeClr val="accent5"/>
            </a:solidFill>
            <a:ln>
              <a:noFill/>
            </a:ln>
            <a:effectLst/>
          </c:spPr>
          <c:invertIfNegative val="0"/>
          <c:cat>
            <c:strRef>
              <c:f>Cotonou!$L$12:$O$12</c:f>
              <c:strCache>
                <c:ptCount val="4"/>
                <c:pt idx="0">
                  <c:v>P0</c:v>
                </c:pt>
                <c:pt idx="1">
                  <c:v>P1</c:v>
                </c:pt>
                <c:pt idx="2">
                  <c:v>P3</c:v>
                </c:pt>
                <c:pt idx="3">
                  <c:v>P5</c:v>
                </c:pt>
              </c:strCache>
            </c:strRef>
          </c:cat>
          <c:val>
            <c:numRef>
              <c:f>Cotonou!$L$17:$O$17</c:f>
              <c:numCache>
                <c:formatCode>General</c:formatCode>
                <c:ptCount val="4"/>
                <c:pt idx="0">
                  <c:v>0</c:v>
                </c:pt>
                <c:pt idx="1">
                  <c:v>0.79533333333333334</c:v>
                </c:pt>
                <c:pt idx="2">
                  <c:v>8.0316666666666663</c:v>
                </c:pt>
                <c:pt idx="3">
                  <c:v>4.13</c:v>
                </c:pt>
              </c:numCache>
            </c:numRef>
          </c:val>
          <c:extLst>
            <c:ext xmlns:c16="http://schemas.microsoft.com/office/drawing/2014/chart" uri="{C3380CC4-5D6E-409C-BE32-E72D297353CC}">
              <c16:uniqueId val="{00000004-7E47-4B78-92AF-3F0E0B41FA2C}"/>
            </c:ext>
          </c:extLst>
        </c:ser>
        <c:dLbls>
          <c:showLegendKey val="0"/>
          <c:showVal val="0"/>
          <c:showCatName val="0"/>
          <c:showSerName val="0"/>
          <c:showPercent val="0"/>
          <c:showBubbleSize val="0"/>
        </c:dLbls>
        <c:gapWidth val="219"/>
        <c:overlap val="-27"/>
        <c:axId val="629814879"/>
        <c:axId val="629805311"/>
      </c:barChart>
      <c:catAx>
        <c:axId val="62981487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805311"/>
        <c:crosses val="autoZero"/>
        <c:auto val="1"/>
        <c:lblAlgn val="ctr"/>
        <c:lblOffset val="100"/>
        <c:noMultiLvlLbl val="0"/>
      </c:catAx>
      <c:valAx>
        <c:axId val="629805311"/>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814879"/>
        <c:crosses val="autoZero"/>
        <c:crossBetween val="between"/>
        <c:majorUnit val="1000"/>
        <c:min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b="0" dirty="0">
                <a:solidFill>
                  <a:srgbClr val="FF0000"/>
                </a:solidFill>
              </a:rPr>
              <a:t>COTONOU</a:t>
            </a:r>
            <a:r>
              <a:rPr lang="en-US" sz="1200" dirty="0"/>
              <a:t>/</a:t>
            </a:r>
            <a:r>
              <a:rPr lang="en-US" sz="1200" dirty="0">
                <a:solidFill>
                  <a:srgbClr val="00B050"/>
                </a:solidFill>
              </a:rPr>
              <a:t>Leave </a:t>
            </a:r>
            <a:r>
              <a:rPr lang="en-US" sz="1200" dirty="0"/>
              <a:t>(</a:t>
            </a:r>
            <a:r>
              <a:rPr lang="en-US" sz="1200" b="1" dirty="0" err="1"/>
              <a:t>Emamectin</a:t>
            </a:r>
            <a:r>
              <a:rPr lang="en-US" sz="1200" b="1" dirty="0"/>
              <a:t> Benzoate</a:t>
            </a:r>
            <a:r>
              <a:rPr lang="en-US" sz="1200" dirty="0"/>
              <a:t>)</a:t>
            </a:r>
          </a:p>
        </c:rich>
      </c:tx>
      <c:layout>
        <c:manualLayout>
          <c:xMode val="edge"/>
          <c:yMode val="edge"/>
          <c:x val="0.17032741831184145"/>
          <c:y val="3.205128205128204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Cotonou!$K$25</c:f>
              <c:strCache>
                <c:ptCount val="1"/>
                <c:pt idx="0">
                  <c:v>Tc= Control</c:v>
                </c:pt>
              </c:strCache>
            </c:strRef>
          </c:tx>
          <c:spPr>
            <a:solidFill>
              <a:schemeClr val="accent1"/>
            </a:solidFill>
            <a:ln>
              <a:noFill/>
            </a:ln>
            <a:effectLst/>
          </c:spPr>
          <c:invertIfNegative val="0"/>
          <c:cat>
            <c:strRef>
              <c:f>Cotonou!$L$24:$O$24</c:f>
              <c:strCache>
                <c:ptCount val="4"/>
                <c:pt idx="0">
                  <c:v>P0</c:v>
                </c:pt>
                <c:pt idx="1">
                  <c:v>P1</c:v>
                </c:pt>
                <c:pt idx="2">
                  <c:v>P3</c:v>
                </c:pt>
                <c:pt idx="3">
                  <c:v>P5</c:v>
                </c:pt>
              </c:strCache>
            </c:strRef>
          </c:cat>
          <c:val>
            <c:numRef>
              <c:f>Cotonou!$L$25:$O$25</c:f>
              <c:numCache>
                <c:formatCode>General</c:formatCode>
                <c:ptCount val="4"/>
                <c:pt idx="0">
                  <c:v>7.1293333333333324</c:v>
                </c:pt>
                <c:pt idx="1">
                  <c:v>3.3193333333333332</c:v>
                </c:pt>
                <c:pt idx="2">
                  <c:v>3.5579999999999998</c:v>
                </c:pt>
                <c:pt idx="3">
                  <c:v>2068.347666666667</c:v>
                </c:pt>
              </c:numCache>
            </c:numRef>
          </c:val>
          <c:extLst>
            <c:ext xmlns:c16="http://schemas.microsoft.com/office/drawing/2014/chart" uri="{C3380CC4-5D6E-409C-BE32-E72D297353CC}">
              <c16:uniqueId val="{00000000-A94C-4944-A513-0042A3B92692}"/>
            </c:ext>
          </c:extLst>
        </c:ser>
        <c:ser>
          <c:idx val="1"/>
          <c:order val="1"/>
          <c:tx>
            <c:strRef>
              <c:f>Cotonou!$K$26</c:f>
              <c:strCache>
                <c:ptCount val="1"/>
                <c:pt idx="0">
                  <c:v>T1= Ema Benz</c:v>
                </c:pt>
              </c:strCache>
            </c:strRef>
          </c:tx>
          <c:spPr>
            <a:solidFill>
              <a:schemeClr val="accent2"/>
            </a:solidFill>
            <a:ln>
              <a:noFill/>
            </a:ln>
            <a:effectLst/>
          </c:spPr>
          <c:invertIfNegative val="0"/>
          <c:cat>
            <c:strRef>
              <c:f>Cotonou!$L$24:$O$24</c:f>
              <c:strCache>
                <c:ptCount val="4"/>
                <c:pt idx="0">
                  <c:v>P0</c:v>
                </c:pt>
                <c:pt idx="1">
                  <c:v>P1</c:v>
                </c:pt>
                <c:pt idx="2">
                  <c:v>P3</c:v>
                </c:pt>
                <c:pt idx="3">
                  <c:v>P5</c:v>
                </c:pt>
              </c:strCache>
            </c:strRef>
          </c:cat>
          <c:val>
            <c:numRef>
              <c:f>Cotonou!$L$26:$O$26</c:f>
              <c:numCache>
                <c:formatCode>General</c:formatCode>
                <c:ptCount val="4"/>
                <c:pt idx="0">
                  <c:v>13.960333333333333</c:v>
                </c:pt>
                <c:pt idx="1">
                  <c:v>21.321000000000002</c:v>
                </c:pt>
                <c:pt idx="2">
                  <c:v>14.960333333333333</c:v>
                </c:pt>
                <c:pt idx="3" formatCode="0.000">
                  <c:v>1881.8826666666666</c:v>
                </c:pt>
              </c:numCache>
            </c:numRef>
          </c:val>
          <c:extLst>
            <c:ext xmlns:c16="http://schemas.microsoft.com/office/drawing/2014/chart" uri="{C3380CC4-5D6E-409C-BE32-E72D297353CC}">
              <c16:uniqueId val="{00000001-A94C-4944-A513-0042A3B92692}"/>
            </c:ext>
          </c:extLst>
        </c:ser>
        <c:ser>
          <c:idx val="2"/>
          <c:order val="2"/>
          <c:tx>
            <c:strRef>
              <c:f>Cotonou!$K$27</c:f>
              <c:strCache>
                <c:ptCount val="1"/>
                <c:pt idx="0">
                  <c:v>T2= λ+Aceta</c:v>
                </c:pt>
              </c:strCache>
            </c:strRef>
          </c:tx>
          <c:spPr>
            <a:solidFill>
              <a:schemeClr val="accent3"/>
            </a:solidFill>
            <a:ln>
              <a:noFill/>
            </a:ln>
            <a:effectLst/>
          </c:spPr>
          <c:invertIfNegative val="0"/>
          <c:cat>
            <c:strRef>
              <c:f>Cotonou!$L$24:$O$24</c:f>
              <c:strCache>
                <c:ptCount val="4"/>
                <c:pt idx="0">
                  <c:v>P0</c:v>
                </c:pt>
                <c:pt idx="1">
                  <c:v>P1</c:v>
                </c:pt>
                <c:pt idx="2">
                  <c:v>P3</c:v>
                </c:pt>
                <c:pt idx="3">
                  <c:v>P5</c:v>
                </c:pt>
              </c:strCache>
            </c:strRef>
          </c:cat>
          <c:val>
            <c:numRef>
              <c:f>Cotonou!$L$27:$O$27</c:f>
              <c:numCache>
                <c:formatCode>General</c:formatCode>
                <c:ptCount val="4"/>
                <c:pt idx="0">
                  <c:v>13.960333333333333</c:v>
                </c:pt>
                <c:pt idx="1">
                  <c:v>3.8016666666666672</c:v>
                </c:pt>
                <c:pt idx="2">
                  <c:v>25.548333333333332</c:v>
                </c:pt>
                <c:pt idx="3">
                  <c:v>1975.2113333333334</c:v>
                </c:pt>
              </c:numCache>
            </c:numRef>
          </c:val>
          <c:extLst>
            <c:ext xmlns:c16="http://schemas.microsoft.com/office/drawing/2014/chart" uri="{C3380CC4-5D6E-409C-BE32-E72D297353CC}">
              <c16:uniqueId val="{00000002-A94C-4944-A513-0042A3B92692}"/>
            </c:ext>
          </c:extLst>
        </c:ser>
        <c:ser>
          <c:idx val="3"/>
          <c:order val="3"/>
          <c:tx>
            <c:strRef>
              <c:f>Cotonou!$K$28</c:f>
              <c:strCache>
                <c:ptCount val="1"/>
                <c:pt idx="0">
                  <c:v>T3= Ema Benz + λ+ Aceta</c:v>
                </c:pt>
              </c:strCache>
            </c:strRef>
          </c:tx>
          <c:spPr>
            <a:solidFill>
              <a:schemeClr val="accent4"/>
            </a:solidFill>
            <a:ln>
              <a:noFill/>
            </a:ln>
            <a:effectLst/>
          </c:spPr>
          <c:invertIfNegative val="0"/>
          <c:cat>
            <c:strRef>
              <c:f>Cotonou!$L$24:$O$24</c:f>
              <c:strCache>
                <c:ptCount val="4"/>
                <c:pt idx="0">
                  <c:v>P0</c:v>
                </c:pt>
                <c:pt idx="1">
                  <c:v>P1</c:v>
                </c:pt>
                <c:pt idx="2">
                  <c:v>P3</c:v>
                </c:pt>
                <c:pt idx="3">
                  <c:v>P5</c:v>
                </c:pt>
              </c:strCache>
            </c:strRef>
          </c:cat>
          <c:val>
            <c:numRef>
              <c:f>Cotonou!$L$28:$O$28</c:f>
              <c:numCache>
                <c:formatCode>General</c:formatCode>
                <c:ptCount val="4"/>
                <c:pt idx="0">
                  <c:v>13.960333333333333</c:v>
                </c:pt>
                <c:pt idx="1">
                  <c:v>16.651</c:v>
                </c:pt>
                <c:pt idx="2">
                  <c:v>32.637999999999998</c:v>
                </c:pt>
                <c:pt idx="3">
                  <c:v>2084.6780000000003</c:v>
                </c:pt>
              </c:numCache>
            </c:numRef>
          </c:val>
          <c:extLst>
            <c:ext xmlns:c16="http://schemas.microsoft.com/office/drawing/2014/chart" uri="{C3380CC4-5D6E-409C-BE32-E72D297353CC}">
              <c16:uniqueId val="{00000003-A94C-4944-A513-0042A3B92692}"/>
            </c:ext>
          </c:extLst>
        </c:ser>
        <c:ser>
          <c:idx val="4"/>
          <c:order val="4"/>
          <c:tx>
            <c:strRef>
              <c:f>Cotonou!$K$29</c:f>
              <c:strCache>
                <c:ptCount val="1"/>
                <c:pt idx="0">
                  <c:v>T4= Ema Benz / λ+ Aceta</c:v>
                </c:pt>
              </c:strCache>
            </c:strRef>
          </c:tx>
          <c:spPr>
            <a:solidFill>
              <a:schemeClr val="accent5"/>
            </a:solidFill>
            <a:ln>
              <a:noFill/>
            </a:ln>
            <a:effectLst/>
          </c:spPr>
          <c:invertIfNegative val="0"/>
          <c:cat>
            <c:strRef>
              <c:f>Cotonou!$L$24:$O$24</c:f>
              <c:strCache>
                <c:ptCount val="4"/>
                <c:pt idx="0">
                  <c:v>P0</c:v>
                </c:pt>
                <c:pt idx="1">
                  <c:v>P1</c:v>
                </c:pt>
                <c:pt idx="2">
                  <c:v>P3</c:v>
                </c:pt>
                <c:pt idx="3">
                  <c:v>P5</c:v>
                </c:pt>
              </c:strCache>
            </c:strRef>
          </c:cat>
          <c:val>
            <c:numRef>
              <c:f>Cotonou!$L$29:$O$29</c:f>
              <c:numCache>
                <c:formatCode>General</c:formatCode>
                <c:ptCount val="4"/>
                <c:pt idx="0">
                  <c:v>13.960333333333333</c:v>
                </c:pt>
                <c:pt idx="1">
                  <c:v>15.513333333333334</c:v>
                </c:pt>
                <c:pt idx="2">
                  <c:v>6.1146666666666674</c:v>
                </c:pt>
                <c:pt idx="3">
                  <c:v>2689.0303333333336</c:v>
                </c:pt>
              </c:numCache>
            </c:numRef>
          </c:val>
          <c:extLst>
            <c:ext xmlns:c16="http://schemas.microsoft.com/office/drawing/2014/chart" uri="{C3380CC4-5D6E-409C-BE32-E72D297353CC}">
              <c16:uniqueId val="{00000004-A94C-4944-A513-0042A3B92692}"/>
            </c:ext>
          </c:extLst>
        </c:ser>
        <c:dLbls>
          <c:showLegendKey val="0"/>
          <c:showVal val="0"/>
          <c:showCatName val="0"/>
          <c:showSerName val="0"/>
          <c:showPercent val="0"/>
          <c:showBubbleSize val="0"/>
        </c:dLbls>
        <c:gapWidth val="219"/>
        <c:overlap val="-27"/>
        <c:axId val="629728767"/>
        <c:axId val="629730431"/>
      </c:barChart>
      <c:catAx>
        <c:axId val="62972876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30431"/>
        <c:crosses val="autoZero"/>
        <c:auto val="1"/>
        <c:lblAlgn val="ctr"/>
        <c:lblOffset val="100"/>
        <c:noMultiLvlLbl val="0"/>
      </c:catAx>
      <c:valAx>
        <c:axId val="629730431"/>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3.0579092568772191E-2"/>
              <c:y val="2.7625310875381552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29728767"/>
        <c:crosses val="autoZero"/>
        <c:crossBetween val="between"/>
        <c:maj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200" dirty="0">
                <a:solidFill>
                  <a:srgbClr val="FF0000"/>
                </a:solidFill>
              </a:rPr>
              <a:t>ABOMEY-CALAVI</a:t>
            </a:r>
            <a:r>
              <a:rPr lang="en-US" sz="1200" dirty="0"/>
              <a:t>/</a:t>
            </a:r>
            <a:r>
              <a:rPr lang="en-US" sz="1200" dirty="0">
                <a:solidFill>
                  <a:schemeClr val="accent2"/>
                </a:solidFill>
              </a:rPr>
              <a:t>Soil</a:t>
            </a:r>
            <a:r>
              <a:rPr lang="en-US" sz="1200" dirty="0"/>
              <a:t> (</a:t>
            </a:r>
            <a:r>
              <a:rPr lang="en-US" sz="1200" b="1" dirty="0" err="1"/>
              <a:t>Emamectin</a:t>
            </a:r>
            <a:r>
              <a:rPr lang="en-US" sz="1200" b="1" dirty="0"/>
              <a:t> Benzoate</a:t>
            </a:r>
            <a:r>
              <a:rPr lang="en-US" sz="1200" dirty="0"/>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'Abomey-calavi'!$K$12</c:f>
              <c:strCache>
                <c:ptCount val="1"/>
                <c:pt idx="0">
                  <c:v>Tc= Control</c:v>
                </c:pt>
              </c:strCache>
            </c:strRef>
          </c:tx>
          <c:spPr>
            <a:solidFill>
              <a:schemeClr val="accent1"/>
            </a:solidFill>
            <a:ln>
              <a:noFill/>
            </a:ln>
            <a:effectLst/>
          </c:spPr>
          <c:invertIfNegative val="0"/>
          <c:cat>
            <c:strRef>
              <c:f>'Abomey-calavi'!$L$11:$O$11</c:f>
              <c:strCache>
                <c:ptCount val="4"/>
                <c:pt idx="0">
                  <c:v>P0</c:v>
                </c:pt>
                <c:pt idx="1">
                  <c:v>P1</c:v>
                </c:pt>
                <c:pt idx="2">
                  <c:v>P3</c:v>
                </c:pt>
                <c:pt idx="3">
                  <c:v>P5</c:v>
                </c:pt>
              </c:strCache>
            </c:strRef>
          </c:cat>
          <c:val>
            <c:numRef>
              <c:f>'Abomey-calavi'!$L$12:$O$12</c:f>
              <c:numCache>
                <c:formatCode>General</c:formatCode>
                <c:ptCount val="4"/>
                <c:pt idx="0">
                  <c:v>0</c:v>
                </c:pt>
                <c:pt idx="1">
                  <c:v>0</c:v>
                </c:pt>
                <c:pt idx="2">
                  <c:v>7.7713333333333336</c:v>
                </c:pt>
                <c:pt idx="3">
                  <c:v>4.9686666666666666</c:v>
                </c:pt>
              </c:numCache>
            </c:numRef>
          </c:val>
          <c:extLst>
            <c:ext xmlns:c16="http://schemas.microsoft.com/office/drawing/2014/chart" uri="{C3380CC4-5D6E-409C-BE32-E72D297353CC}">
              <c16:uniqueId val="{00000000-E309-4340-9C42-3DC3D37296FA}"/>
            </c:ext>
          </c:extLst>
        </c:ser>
        <c:ser>
          <c:idx val="1"/>
          <c:order val="1"/>
          <c:tx>
            <c:strRef>
              <c:f>'Abomey-calavi'!$K$13</c:f>
              <c:strCache>
                <c:ptCount val="1"/>
                <c:pt idx="0">
                  <c:v>T1= Ema Benz</c:v>
                </c:pt>
              </c:strCache>
            </c:strRef>
          </c:tx>
          <c:spPr>
            <a:solidFill>
              <a:schemeClr val="accent2"/>
            </a:solidFill>
            <a:ln>
              <a:noFill/>
            </a:ln>
            <a:effectLst/>
          </c:spPr>
          <c:invertIfNegative val="0"/>
          <c:cat>
            <c:strRef>
              <c:f>'Abomey-calavi'!$L$11:$O$11</c:f>
              <c:strCache>
                <c:ptCount val="4"/>
                <c:pt idx="0">
                  <c:v>P0</c:v>
                </c:pt>
                <c:pt idx="1">
                  <c:v>P1</c:v>
                </c:pt>
                <c:pt idx="2">
                  <c:v>P3</c:v>
                </c:pt>
                <c:pt idx="3">
                  <c:v>P5</c:v>
                </c:pt>
              </c:strCache>
            </c:strRef>
          </c:cat>
          <c:val>
            <c:numRef>
              <c:f>'Abomey-calavi'!$L$13:$O$13</c:f>
              <c:numCache>
                <c:formatCode>General</c:formatCode>
                <c:ptCount val="4"/>
                <c:pt idx="0">
                  <c:v>0.28599999999999998</c:v>
                </c:pt>
                <c:pt idx="1">
                  <c:v>0.44833333333333331</c:v>
                </c:pt>
                <c:pt idx="2">
                  <c:v>3.9196666666666666</c:v>
                </c:pt>
                <c:pt idx="3">
                  <c:v>3.8036666666666665</c:v>
                </c:pt>
              </c:numCache>
            </c:numRef>
          </c:val>
          <c:extLst>
            <c:ext xmlns:c16="http://schemas.microsoft.com/office/drawing/2014/chart" uri="{C3380CC4-5D6E-409C-BE32-E72D297353CC}">
              <c16:uniqueId val="{00000001-E309-4340-9C42-3DC3D37296FA}"/>
            </c:ext>
          </c:extLst>
        </c:ser>
        <c:ser>
          <c:idx val="2"/>
          <c:order val="2"/>
          <c:tx>
            <c:strRef>
              <c:f>'Abomey-calavi'!$K$14</c:f>
              <c:strCache>
                <c:ptCount val="1"/>
                <c:pt idx="0">
                  <c:v>T2= λ+Aceta</c:v>
                </c:pt>
              </c:strCache>
            </c:strRef>
          </c:tx>
          <c:spPr>
            <a:solidFill>
              <a:schemeClr val="accent3"/>
            </a:solidFill>
            <a:ln>
              <a:noFill/>
            </a:ln>
            <a:effectLst/>
          </c:spPr>
          <c:invertIfNegative val="0"/>
          <c:cat>
            <c:strRef>
              <c:f>'Abomey-calavi'!$L$11:$O$11</c:f>
              <c:strCache>
                <c:ptCount val="4"/>
                <c:pt idx="0">
                  <c:v>P0</c:v>
                </c:pt>
                <c:pt idx="1">
                  <c:v>P1</c:v>
                </c:pt>
                <c:pt idx="2">
                  <c:v>P3</c:v>
                </c:pt>
                <c:pt idx="3">
                  <c:v>P5</c:v>
                </c:pt>
              </c:strCache>
            </c:strRef>
          </c:cat>
          <c:val>
            <c:numRef>
              <c:f>'Abomey-calavi'!$L$14:$O$14</c:f>
              <c:numCache>
                <c:formatCode>General</c:formatCode>
                <c:ptCount val="4"/>
                <c:pt idx="0">
                  <c:v>0.28599999999999998</c:v>
                </c:pt>
                <c:pt idx="1">
                  <c:v>1.2693333333333332</c:v>
                </c:pt>
                <c:pt idx="2">
                  <c:v>3.1446666666666672</c:v>
                </c:pt>
                <c:pt idx="3">
                  <c:v>1.5576666666666668</c:v>
                </c:pt>
              </c:numCache>
            </c:numRef>
          </c:val>
          <c:extLst>
            <c:ext xmlns:c16="http://schemas.microsoft.com/office/drawing/2014/chart" uri="{C3380CC4-5D6E-409C-BE32-E72D297353CC}">
              <c16:uniqueId val="{00000002-E309-4340-9C42-3DC3D37296FA}"/>
            </c:ext>
          </c:extLst>
        </c:ser>
        <c:ser>
          <c:idx val="3"/>
          <c:order val="3"/>
          <c:tx>
            <c:strRef>
              <c:f>'Abomey-calavi'!$K$15</c:f>
              <c:strCache>
                <c:ptCount val="1"/>
                <c:pt idx="0">
                  <c:v>T3= Ema Benz + λ+ Aceta</c:v>
                </c:pt>
              </c:strCache>
            </c:strRef>
          </c:tx>
          <c:spPr>
            <a:solidFill>
              <a:schemeClr val="accent4"/>
            </a:solidFill>
            <a:ln>
              <a:noFill/>
            </a:ln>
            <a:effectLst/>
          </c:spPr>
          <c:invertIfNegative val="0"/>
          <c:cat>
            <c:strRef>
              <c:f>'Abomey-calavi'!$L$11:$O$11</c:f>
              <c:strCache>
                <c:ptCount val="4"/>
                <c:pt idx="0">
                  <c:v>P0</c:v>
                </c:pt>
                <c:pt idx="1">
                  <c:v>P1</c:v>
                </c:pt>
                <c:pt idx="2">
                  <c:v>P3</c:v>
                </c:pt>
                <c:pt idx="3">
                  <c:v>P5</c:v>
                </c:pt>
              </c:strCache>
            </c:strRef>
          </c:cat>
          <c:val>
            <c:numRef>
              <c:f>'Abomey-calavi'!$L$15:$O$15</c:f>
              <c:numCache>
                <c:formatCode>General</c:formatCode>
                <c:ptCount val="4"/>
                <c:pt idx="0">
                  <c:v>0.28599999999999998</c:v>
                </c:pt>
                <c:pt idx="1">
                  <c:v>0</c:v>
                </c:pt>
                <c:pt idx="2">
                  <c:v>3.5289999999999999</c:v>
                </c:pt>
                <c:pt idx="3">
                  <c:v>3.7483333333333335</c:v>
                </c:pt>
              </c:numCache>
            </c:numRef>
          </c:val>
          <c:extLst>
            <c:ext xmlns:c16="http://schemas.microsoft.com/office/drawing/2014/chart" uri="{C3380CC4-5D6E-409C-BE32-E72D297353CC}">
              <c16:uniqueId val="{00000003-E309-4340-9C42-3DC3D37296FA}"/>
            </c:ext>
          </c:extLst>
        </c:ser>
        <c:ser>
          <c:idx val="4"/>
          <c:order val="4"/>
          <c:tx>
            <c:strRef>
              <c:f>'Abomey-calavi'!$K$16</c:f>
              <c:strCache>
                <c:ptCount val="1"/>
                <c:pt idx="0">
                  <c:v>T4= Ema Benz / λ+ Aceta</c:v>
                </c:pt>
              </c:strCache>
            </c:strRef>
          </c:tx>
          <c:spPr>
            <a:solidFill>
              <a:schemeClr val="accent5"/>
            </a:solidFill>
            <a:ln>
              <a:noFill/>
            </a:ln>
            <a:effectLst/>
          </c:spPr>
          <c:invertIfNegative val="0"/>
          <c:cat>
            <c:strRef>
              <c:f>'Abomey-calavi'!$L$11:$O$11</c:f>
              <c:strCache>
                <c:ptCount val="4"/>
                <c:pt idx="0">
                  <c:v>P0</c:v>
                </c:pt>
                <c:pt idx="1">
                  <c:v>P1</c:v>
                </c:pt>
                <c:pt idx="2">
                  <c:v>P3</c:v>
                </c:pt>
                <c:pt idx="3">
                  <c:v>P5</c:v>
                </c:pt>
              </c:strCache>
            </c:strRef>
          </c:cat>
          <c:val>
            <c:numRef>
              <c:f>'Abomey-calavi'!$L$16:$O$16</c:f>
              <c:numCache>
                <c:formatCode>General</c:formatCode>
                <c:ptCount val="4"/>
                <c:pt idx="0">
                  <c:v>0.28599999999999998</c:v>
                </c:pt>
                <c:pt idx="1">
                  <c:v>0.65049999999999997</c:v>
                </c:pt>
                <c:pt idx="2">
                  <c:v>2.8226666666666667</c:v>
                </c:pt>
                <c:pt idx="3">
                  <c:v>4.18</c:v>
                </c:pt>
              </c:numCache>
            </c:numRef>
          </c:val>
          <c:extLst>
            <c:ext xmlns:c16="http://schemas.microsoft.com/office/drawing/2014/chart" uri="{C3380CC4-5D6E-409C-BE32-E72D297353CC}">
              <c16:uniqueId val="{00000004-E309-4340-9C42-3DC3D37296FA}"/>
            </c:ext>
          </c:extLst>
        </c:ser>
        <c:dLbls>
          <c:showLegendKey val="0"/>
          <c:showVal val="0"/>
          <c:showCatName val="0"/>
          <c:showSerName val="0"/>
          <c:showPercent val="0"/>
          <c:showBubbleSize val="0"/>
        </c:dLbls>
        <c:gapWidth val="219"/>
        <c:overlap val="-27"/>
        <c:axId val="696783151"/>
        <c:axId val="696791055"/>
      </c:barChart>
      <c:catAx>
        <c:axId val="6967831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791055"/>
        <c:crosses val="autoZero"/>
        <c:auto val="1"/>
        <c:lblAlgn val="ctr"/>
        <c:lblOffset val="100"/>
        <c:noMultiLvlLbl val="0"/>
      </c:catAx>
      <c:valAx>
        <c:axId val="696791055"/>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783151"/>
        <c:crosses val="autoZero"/>
        <c:crossBetween val="between"/>
        <c:maj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solidFill>
                  <a:srgbClr val="FF0000"/>
                </a:solidFill>
              </a:rPr>
              <a:t>ABOMEY</a:t>
            </a:r>
            <a:r>
              <a:rPr lang="en-US" sz="1100" baseline="0" dirty="0">
                <a:solidFill>
                  <a:srgbClr val="FF0000"/>
                </a:solidFill>
              </a:rPr>
              <a:t>-CALAVI</a:t>
            </a:r>
            <a:r>
              <a:rPr lang="en-US" sz="1100" dirty="0"/>
              <a:t>/</a:t>
            </a:r>
            <a:r>
              <a:rPr lang="en-US" sz="1100" dirty="0">
                <a:solidFill>
                  <a:srgbClr val="00B050"/>
                </a:solidFill>
              </a:rPr>
              <a:t>Leave</a:t>
            </a:r>
            <a:r>
              <a:rPr lang="en-US" sz="1100" dirty="0"/>
              <a:t> (</a:t>
            </a:r>
            <a:r>
              <a:rPr lang="en-US" sz="1100" b="1" dirty="0" err="1"/>
              <a:t>Emamectin</a:t>
            </a:r>
            <a:r>
              <a:rPr lang="en-US" sz="1100" b="1" dirty="0"/>
              <a:t> Benzoate</a:t>
            </a:r>
            <a:r>
              <a:rPr lang="en-US" sz="1100" dirty="0"/>
              <a:t>)</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'Abomey-calavi'!$K$24</c:f>
              <c:strCache>
                <c:ptCount val="1"/>
                <c:pt idx="0">
                  <c:v>Tc= Control</c:v>
                </c:pt>
              </c:strCache>
            </c:strRef>
          </c:tx>
          <c:spPr>
            <a:solidFill>
              <a:schemeClr val="accent1"/>
            </a:solidFill>
            <a:ln>
              <a:noFill/>
            </a:ln>
            <a:effectLst/>
          </c:spPr>
          <c:invertIfNegative val="0"/>
          <c:cat>
            <c:strRef>
              <c:f>'Abomey-calavi'!$L$23:$O$23</c:f>
              <c:strCache>
                <c:ptCount val="4"/>
                <c:pt idx="0">
                  <c:v>P0</c:v>
                </c:pt>
                <c:pt idx="1">
                  <c:v>P1</c:v>
                </c:pt>
                <c:pt idx="2">
                  <c:v>P3</c:v>
                </c:pt>
                <c:pt idx="3">
                  <c:v>P5</c:v>
                </c:pt>
              </c:strCache>
            </c:strRef>
          </c:cat>
          <c:val>
            <c:numRef>
              <c:f>'Abomey-calavi'!$L$24:$O$24</c:f>
              <c:numCache>
                <c:formatCode>General</c:formatCode>
                <c:ptCount val="4"/>
                <c:pt idx="0">
                  <c:v>24.440333333333331</c:v>
                </c:pt>
                <c:pt idx="1">
                  <c:v>1.1506666666666667</c:v>
                </c:pt>
                <c:pt idx="2">
                  <c:v>3.9056666666666664</c:v>
                </c:pt>
                <c:pt idx="3">
                  <c:v>3579.8273333333332</c:v>
                </c:pt>
              </c:numCache>
            </c:numRef>
          </c:val>
          <c:extLst>
            <c:ext xmlns:c16="http://schemas.microsoft.com/office/drawing/2014/chart" uri="{C3380CC4-5D6E-409C-BE32-E72D297353CC}">
              <c16:uniqueId val="{00000000-C0D0-469E-A3BE-8F1CC0F99FB8}"/>
            </c:ext>
          </c:extLst>
        </c:ser>
        <c:ser>
          <c:idx val="1"/>
          <c:order val="1"/>
          <c:tx>
            <c:strRef>
              <c:f>'Abomey-calavi'!$K$25</c:f>
              <c:strCache>
                <c:ptCount val="1"/>
                <c:pt idx="0">
                  <c:v>T1= Ema Benz</c:v>
                </c:pt>
              </c:strCache>
            </c:strRef>
          </c:tx>
          <c:spPr>
            <a:solidFill>
              <a:schemeClr val="accent2"/>
            </a:solidFill>
            <a:ln>
              <a:noFill/>
            </a:ln>
            <a:effectLst/>
          </c:spPr>
          <c:invertIfNegative val="0"/>
          <c:cat>
            <c:strRef>
              <c:f>'Abomey-calavi'!$L$23:$O$23</c:f>
              <c:strCache>
                <c:ptCount val="4"/>
                <c:pt idx="0">
                  <c:v>P0</c:v>
                </c:pt>
                <c:pt idx="1">
                  <c:v>P1</c:v>
                </c:pt>
                <c:pt idx="2">
                  <c:v>P3</c:v>
                </c:pt>
                <c:pt idx="3">
                  <c:v>P5</c:v>
                </c:pt>
              </c:strCache>
            </c:strRef>
          </c:cat>
          <c:val>
            <c:numRef>
              <c:f>'Abomey-calavi'!$L$25:$O$25</c:f>
              <c:numCache>
                <c:formatCode>General</c:formatCode>
                <c:ptCount val="4"/>
                <c:pt idx="0">
                  <c:v>62.908499999999997</c:v>
                </c:pt>
                <c:pt idx="1">
                  <c:v>57.417000000000002</c:v>
                </c:pt>
                <c:pt idx="2">
                  <c:v>20.003333333333334</c:v>
                </c:pt>
                <c:pt idx="3">
                  <c:v>2892.4713333333334</c:v>
                </c:pt>
              </c:numCache>
            </c:numRef>
          </c:val>
          <c:extLst>
            <c:ext xmlns:c16="http://schemas.microsoft.com/office/drawing/2014/chart" uri="{C3380CC4-5D6E-409C-BE32-E72D297353CC}">
              <c16:uniqueId val="{00000001-C0D0-469E-A3BE-8F1CC0F99FB8}"/>
            </c:ext>
          </c:extLst>
        </c:ser>
        <c:ser>
          <c:idx val="2"/>
          <c:order val="2"/>
          <c:tx>
            <c:strRef>
              <c:f>'Abomey-calavi'!$K$26</c:f>
              <c:strCache>
                <c:ptCount val="1"/>
                <c:pt idx="0">
                  <c:v>T2= λ+Aceta</c:v>
                </c:pt>
              </c:strCache>
            </c:strRef>
          </c:tx>
          <c:spPr>
            <a:solidFill>
              <a:schemeClr val="accent3"/>
            </a:solidFill>
            <a:ln>
              <a:noFill/>
            </a:ln>
            <a:effectLst/>
          </c:spPr>
          <c:invertIfNegative val="0"/>
          <c:cat>
            <c:strRef>
              <c:f>'Abomey-calavi'!$L$23:$O$23</c:f>
              <c:strCache>
                <c:ptCount val="4"/>
                <c:pt idx="0">
                  <c:v>P0</c:v>
                </c:pt>
                <c:pt idx="1">
                  <c:v>P1</c:v>
                </c:pt>
                <c:pt idx="2">
                  <c:v>P3</c:v>
                </c:pt>
                <c:pt idx="3">
                  <c:v>P5</c:v>
                </c:pt>
              </c:strCache>
            </c:strRef>
          </c:cat>
          <c:val>
            <c:numRef>
              <c:f>'Abomey-calavi'!$L$26:$O$26</c:f>
              <c:numCache>
                <c:formatCode>General</c:formatCode>
                <c:ptCount val="4"/>
                <c:pt idx="0">
                  <c:v>62.908499999999997</c:v>
                </c:pt>
                <c:pt idx="1">
                  <c:v>2.3993333333333333</c:v>
                </c:pt>
                <c:pt idx="2">
                  <c:v>32.002333333333333</c:v>
                </c:pt>
                <c:pt idx="3">
                  <c:v>2289.4486666666667</c:v>
                </c:pt>
              </c:numCache>
            </c:numRef>
          </c:val>
          <c:extLst>
            <c:ext xmlns:c16="http://schemas.microsoft.com/office/drawing/2014/chart" uri="{C3380CC4-5D6E-409C-BE32-E72D297353CC}">
              <c16:uniqueId val="{00000002-C0D0-469E-A3BE-8F1CC0F99FB8}"/>
            </c:ext>
          </c:extLst>
        </c:ser>
        <c:ser>
          <c:idx val="3"/>
          <c:order val="3"/>
          <c:tx>
            <c:strRef>
              <c:f>'Abomey-calavi'!$K$27</c:f>
              <c:strCache>
                <c:ptCount val="1"/>
                <c:pt idx="0">
                  <c:v>T3= Ema Benz + λ+ Aceta</c:v>
                </c:pt>
              </c:strCache>
            </c:strRef>
          </c:tx>
          <c:spPr>
            <a:solidFill>
              <a:schemeClr val="accent4"/>
            </a:solidFill>
            <a:ln>
              <a:noFill/>
            </a:ln>
            <a:effectLst/>
          </c:spPr>
          <c:invertIfNegative val="0"/>
          <c:cat>
            <c:strRef>
              <c:f>'Abomey-calavi'!$L$23:$O$23</c:f>
              <c:strCache>
                <c:ptCount val="4"/>
                <c:pt idx="0">
                  <c:v>P0</c:v>
                </c:pt>
                <c:pt idx="1">
                  <c:v>P1</c:v>
                </c:pt>
                <c:pt idx="2">
                  <c:v>P3</c:v>
                </c:pt>
                <c:pt idx="3">
                  <c:v>P5</c:v>
                </c:pt>
              </c:strCache>
            </c:strRef>
          </c:cat>
          <c:val>
            <c:numRef>
              <c:f>'Abomey-calavi'!$L$27:$O$27</c:f>
              <c:numCache>
                <c:formatCode>General</c:formatCode>
                <c:ptCount val="4"/>
                <c:pt idx="0">
                  <c:v>62.908499999999997</c:v>
                </c:pt>
                <c:pt idx="1">
                  <c:v>32.229333333333336</c:v>
                </c:pt>
                <c:pt idx="2">
                  <c:v>28.195333333333334</c:v>
                </c:pt>
                <c:pt idx="3">
                  <c:v>2794.2963333333332</c:v>
                </c:pt>
              </c:numCache>
            </c:numRef>
          </c:val>
          <c:extLst>
            <c:ext xmlns:c16="http://schemas.microsoft.com/office/drawing/2014/chart" uri="{C3380CC4-5D6E-409C-BE32-E72D297353CC}">
              <c16:uniqueId val="{00000003-C0D0-469E-A3BE-8F1CC0F99FB8}"/>
            </c:ext>
          </c:extLst>
        </c:ser>
        <c:ser>
          <c:idx val="4"/>
          <c:order val="4"/>
          <c:tx>
            <c:strRef>
              <c:f>'Abomey-calavi'!$K$28</c:f>
              <c:strCache>
                <c:ptCount val="1"/>
                <c:pt idx="0">
                  <c:v>T4= Ema Benz / λ+ Aceta</c:v>
                </c:pt>
              </c:strCache>
            </c:strRef>
          </c:tx>
          <c:spPr>
            <a:solidFill>
              <a:schemeClr val="accent5"/>
            </a:solidFill>
            <a:ln>
              <a:noFill/>
            </a:ln>
            <a:effectLst/>
          </c:spPr>
          <c:invertIfNegative val="0"/>
          <c:cat>
            <c:strRef>
              <c:f>'Abomey-calavi'!$L$23:$O$23</c:f>
              <c:strCache>
                <c:ptCount val="4"/>
                <c:pt idx="0">
                  <c:v>P0</c:v>
                </c:pt>
                <c:pt idx="1">
                  <c:v>P1</c:v>
                </c:pt>
                <c:pt idx="2">
                  <c:v>P3</c:v>
                </c:pt>
                <c:pt idx="3">
                  <c:v>P5</c:v>
                </c:pt>
              </c:strCache>
            </c:strRef>
          </c:cat>
          <c:val>
            <c:numRef>
              <c:f>'Abomey-calavi'!$L$28:$O$28</c:f>
              <c:numCache>
                <c:formatCode>General</c:formatCode>
                <c:ptCount val="4"/>
                <c:pt idx="0">
                  <c:v>62.908499999999997</c:v>
                </c:pt>
                <c:pt idx="1">
                  <c:v>23.227333333333334</c:v>
                </c:pt>
                <c:pt idx="2">
                  <c:v>40.787333333333329</c:v>
                </c:pt>
                <c:pt idx="3">
                  <c:v>2566.0746666666669</c:v>
                </c:pt>
              </c:numCache>
            </c:numRef>
          </c:val>
          <c:extLst>
            <c:ext xmlns:c16="http://schemas.microsoft.com/office/drawing/2014/chart" uri="{C3380CC4-5D6E-409C-BE32-E72D297353CC}">
              <c16:uniqueId val="{00000004-C0D0-469E-A3BE-8F1CC0F99FB8}"/>
            </c:ext>
          </c:extLst>
        </c:ser>
        <c:dLbls>
          <c:showLegendKey val="0"/>
          <c:showVal val="0"/>
          <c:showCatName val="0"/>
          <c:showSerName val="0"/>
          <c:showPercent val="0"/>
          <c:showBubbleSize val="0"/>
        </c:dLbls>
        <c:gapWidth val="219"/>
        <c:overlap val="-27"/>
        <c:axId val="696802287"/>
        <c:axId val="696814767"/>
      </c:barChart>
      <c:catAx>
        <c:axId val="6968022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Sampling period  (Each two weeks)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14767"/>
        <c:crosses val="autoZero"/>
        <c:auto val="1"/>
        <c:lblAlgn val="ctr"/>
        <c:lblOffset val="100"/>
        <c:noMultiLvlLbl val="0"/>
      </c:catAx>
      <c:valAx>
        <c:axId val="696814767"/>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Concentration (µg/mL)</a:t>
                </a:r>
              </a:p>
            </c:rich>
          </c:tx>
          <c:layout>
            <c:manualLayout>
              <c:xMode val="edge"/>
              <c:yMode val="edge"/>
              <c:x val="2.7777777777777776E-2"/>
              <c:y val="0.127957494896471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696802287"/>
        <c:crosses val="autoZero"/>
        <c:crossBetween val="between"/>
        <c:majorUnit val="1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E0DCC-7B92-4A57-8286-FAC52E39D3D0}"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ECDFAC-A164-4442-95E4-03962EBBA94D}" type="slidenum">
              <a:rPr lang="en-US" smtClean="0"/>
              <a:t>‹#›</a:t>
            </a:fld>
            <a:endParaRPr lang="en-US"/>
          </a:p>
        </p:txBody>
      </p:sp>
    </p:spTree>
    <p:extLst>
      <p:ext uri="{BB962C8B-B14F-4D97-AF65-F5344CB8AC3E}">
        <p14:creationId xmlns:p14="http://schemas.microsoft.com/office/powerpoint/2010/main" val="2294525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fld id="{FA0D03AA-B919-4E5E-B90F-DBD160D43012}" type="datetimeFigureOut">
              <a:rPr lang="en-US" smtClean="0"/>
              <a:t>9/9/2023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95349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FA0D03AA-B919-4E5E-B90F-DBD160D43012}" type="datetimeFigureOut">
              <a:rPr lang="en-US" smtClean="0"/>
              <a:t>9/9/2023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25868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FA0D03AA-B919-4E5E-B90F-DBD160D43012}" type="datetimeFigureOut">
              <a:rPr lang="en-US" smtClean="0"/>
              <a:t>9/9/2023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246290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FA0D03AA-B919-4E5E-B90F-DBD160D43012}" type="datetimeFigureOut">
              <a:rPr lang="en-US" smtClean="0"/>
              <a:t>9/9/2023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388760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FA0D03AA-B919-4E5E-B90F-DBD160D43012}" type="datetimeFigureOut">
              <a:rPr lang="en-US" smtClean="0"/>
              <a:t>9/9/2023</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1677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FA0D03AA-B919-4E5E-B90F-DBD160D43012}" type="datetimeFigureOut">
              <a:rPr lang="en-US" smtClean="0"/>
              <a:t>9/9/2023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3387663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FA0D03AA-B919-4E5E-B90F-DBD160D43012}" type="datetimeFigureOut">
              <a:rPr lang="en-US" smtClean="0"/>
              <a:t>9/9/2023</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22781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FA0D03AA-B919-4E5E-B90F-DBD160D43012}" type="datetimeFigureOut">
              <a:rPr lang="en-US" smtClean="0"/>
              <a:t>9/9/2023</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40905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0D03AA-B919-4E5E-B90F-DBD160D43012}" type="datetimeFigureOut">
              <a:rPr lang="en-US" smtClean="0"/>
              <a:t>9/9/2023</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181649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A0D03AA-B919-4E5E-B90F-DBD160D43012}" type="datetimeFigureOut">
              <a:rPr lang="en-US" smtClean="0"/>
              <a:t>9/9/2023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181364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A0D03AA-B919-4E5E-B90F-DBD160D43012}" type="datetimeFigureOut">
              <a:rPr lang="en-US" smtClean="0"/>
              <a:t>9/9/2023</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5849160D-6E68-457B-9D95-76E5D6AA25DA}" type="slidenum">
              <a:rPr lang="en-US" smtClean="0"/>
              <a:t>‹#›</a:t>
            </a:fld>
            <a:endParaRPr lang="en-US"/>
          </a:p>
        </p:txBody>
      </p:sp>
    </p:spTree>
    <p:extLst>
      <p:ext uri="{BB962C8B-B14F-4D97-AF65-F5344CB8AC3E}">
        <p14:creationId xmlns:p14="http://schemas.microsoft.com/office/powerpoint/2010/main" val="288606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D03AA-B919-4E5E-B90F-DBD160D43012}" type="datetimeFigureOut">
              <a:rPr lang="en-US" smtClean="0"/>
              <a:t>9/9/2023</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9160D-6E68-457B-9D95-76E5D6AA25DA}" type="slidenum">
              <a:rPr lang="en-US" smtClean="0"/>
              <a:t>‹#›</a:t>
            </a:fld>
            <a:endParaRPr lang="en-US"/>
          </a:p>
        </p:txBody>
      </p:sp>
    </p:spTree>
    <p:extLst>
      <p:ext uri="{BB962C8B-B14F-4D97-AF65-F5344CB8AC3E}">
        <p14:creationId xmlns:p14="http://schemas.microsoft.com/office/powerpoint/2010/main" val="3138679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chart" Target="../charts/chart15.xml"/><Relationship Id="rId2" Type="http://schemas.openxmlformats.org/officeDocument/2006/relationships/chart" Target="../charts/chart10.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OV"/><Relationship Id="rId7"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OV"/><Relationship Id="rId5" Type="http://schemas.microsoft.com/office/2007/relationships/media" Target="../media/media3.MOV"/><Relationship Id="rId10" Type="http://schemas.openxmlformats.org/officeDocument/2006/relationships/image" Target="../media/image12.png"/><Relationship Id="rId4" Type="http://schemas.openxmlformats.org/officeDocument/2006/relationships/video" Target="../media/media2.MO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A2F6-E8C4-DEC0-308C-730D1D00A460}"/>
              </a:ext>
            </a:extLst>
          </p:cNvPr>
          <p:cNvSpPr>
            <a:spLocks noGrp="1"/>
          </p:cNvSpPr>
          <p:nvPr>
            <p:ph type="ctrTitle"/>
          </p:nvPr>
        </p:nvSpPr>
        <p:spPr>
          <a:xfrm>
            <a:off x="1524000" y="2152289"/>
            <a:ext cx="9144000" cy="1909763"/>
          </a:xfrm>
        </p:spPr>
        <p:txBody>
          <a:bodyPr>
            <a:noAutofit/>
          </a:bodyPr>
          <a:lstStyle/>
          <a:p>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Multisectoral intervention for controlling malaria vectors and mitigating insecticide resistance in coastal and Sahelian West African countries.</a:t>
            </a:r>
            <a:b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5D8BD05-D8BC-CFEE-2619-3FB3AD2506CA}"/>
              </a:ext>
            </a:extLst>
          </p:cNvPr>
          <p:cNvSpPr>
            <a:spLocks noGrp="1"/>
          </p:cNvSpPr>
          <p:nvPr>
            <p:ph type="subTitle" idx="1"/>
          </p:nvPr>
        </p:nvSpPr>
        <p:spPr>
          <a:xfrm>
            <a:off x="1405307" y="4038048"/>
            <a:ext cx="9144000" cy="1655762"/>
          </a:xfrm>
        </p:spPr>
        <p:txBody>
          <a:bodyPr/>
          <a:lstStyle/>
          <a:p>
            <a:r>
              <a:rPr lang="en-US" b="1" dirty="0"/>
              <a:t>Nafomon SOGOBA, MSc., PhD</a:t>
            </a:r>
          </a:p>
          <a:p>
            <a:r>
              <a:rPr lang="en-US" dirty="0"/>
              <a:t>ICER/MRTC-E/USTTB</a:t>
            </a:r>
          </a:p>
          <a:p>
            <a:r>
              <a:rPr lang="en-US" sz="1800" dirty="0"/>
              <a:t>Dakar 10-15 September 2023</a:t>
            </a:r>
          </a:p>
        </p:txBody>
      </p:sp>
      <p:pic>
        <p:nvPicPr>
          <p:cNvPr id="4" name="Object 2">
            <a:extLst>
              <a:ext uri="{FF2B5EF4-FFF2-40B4-BE49-F238E27FC236}">
                <a16:creationId xmlns:a16="http://schemas.microsoft.com/office/drawing/2014/main" id="{8AE5D9FB-6439-6821-2216-8423EA4F317C}"/>
              </a:ext>
            </a:extLst>
          </p:cNvPr>
          <p:cNvPicPr/>
          <p:nvPr/>
        </p:nvPicPr>
        <p:blipFill>
          <a:blip r:embed="rId2" cstate="print"/>
          <a:srcRect/>
          <a:stretch>
            <a:fillRect/>
          </a:stretch>
        </p:blipFill>
        <p:spPr bwMode="auto">
          <a:xfrm>
            <a:off x="9680750" y="57520"/>
            <a:ext cx="1974499" cy="1789980"/>
          </a:xfrm>
          <a:prstGeom prst="rect">
            <a:avLst/>
          </a:prstGeom>
          <a:noFill/>
          <a:ln w="9525">
            <a:noFill/>
            <a:miter lim="800000"/>
            <a:headEnd/>
            <a:tailEnd/>
          </a:ln>
          <a:effectLst/>
        </p:spPr>
      </p:pic>
      <p:pic>
        <p:nvPicPr>
          <p:cNvPr id="5" name="Picture 4" descr="Logo, company name&#10;&#10;Description automatically generated">
            <a:extLst>
              <a:ext uri="{FF2B5EF4-FFF2-40B4-BE49-F238E27FC236}">
                <a16:creationId xmlns:a16="http://schemas.microsoft.com/office/drawing/2014/main" id="{47843354-E0DC-B73F-22A7-D0054BDE8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365" y="414068"/>
            <a:ext cx="2452514" cy="930237"/>
          </a:xfrm>
          <a:prstGeom prst="rect">
            <a:avLst/>
          </a:prstGeom>
          <a:ln>
            <a:solidFill>
              <a:schemeClr val="accent6"/>
            </a:solidFill>
          </a:ln>
        </p:spPr>
      </p:pic>
      <p:pic>
        <p:nvPicPr>
          <p:cNvPr id="6" name="Picture 2">
            <a:extLst>
              <a:ext uri="{FF2B5EF4-FFF2-40B4-BE49-F238E27FC236}">
                <a16:creationId xmlns:a16="http://schemas.microsoft.com/office/drawing/2014/main" id="{F46E0D5B-62F5-A1D4-7263-DD5593C66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09" y="204797"/>
            <a:ext cx="1749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24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5EB93E3-7010-3A3E-0C2B-A710656DD903}"/>
              </a:ext>
            </a:extLst>
          </p:cNvPr>
          <p:cNvGraphicFramePr>
            <a:graphicFrameLocks noGrp="1"/>
          </p:cNvGraphicFramePr>
          <p:nvPr>
            <p:ph sz="half" idx="1"/>
            <p:extLst>
              <p:ext uri="{D42A27DB-BD31-4B8C-83A1-F6EECF244321}">
                <p14:modId xmlns:p14="http://schemas.microsoft.com/office/powerpoint/2010/main" val="2386603628"/>
              </p:ext>
            </p:extLst>
          </p:nvPr>
        </p:nvGraphicFramePr>
        <p:xfrm>
          <a:off x="753872" y="2264501"/>
          <a:ext cx="5380597" cy="3817566"/>
        </p:xfrm>
        <a:graphic>
          <a:graphicData uri="http://schemas.openxmlformats.org/drawingml/2006/table">
            <a:tbl>
              <a:tblPr firstRow="1" firstCol="1" bandRow="1">
                <a:tableStyleId>{5C22544A-7EE6-4342-B048-85BDC9FD1C3A}</a:tableStyleId>
              </a:tblPr>
              <a:tblGrid>
                <a:gridCol w="1706869">
                  <a:extLst>
                    <a:ext uri="{9D8B030D-6E8A-4147-A177-3AD203B41FA5}">
                      <a16:colId xmlns:a16="http://schemas.microsoft.com/office/drawing/2014/main" val="417613230"/>
                    </a:ext>
                  </a:extLst>
                </a:gridCol>
                <a:gridCol w="1725123">
                  <a:extLst>
                    <a:ext uri="{9D8B030D-6E8A-4147-A177-3AD203B41FA5}">
                      <a16:colId xmlns:a16="http://schemas.microsoft.com/office/drawing/2014/main" val="1769407485"/>
                    </a:ext>
                  </a:extLst>
                </a:gridCol>
                <a:gridCol w="1948605">
                  <a:extLst>
                    <a:ext uri="{9D8B030D-6E8A-4147-A177-3AD203B41FA5}">
                      <a16:colId xmlns:a16="http://schemas.microsoft.com/office/drawing/2014/main" val="1166943331"/>
                    </a:ext>
                  </a:extLst>
                </a:gridCol>
              </a:tblGrid>
              <a:tr h="424174">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Localities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Sample types</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Insecticide residues detected</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3056571667"/>
                  </a:ext>
                </a:extLst>
              </a:tr>
              <a:tr h="424174">
                <a:tc rowSpan="2">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Gueleba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Soil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Heptachlor, Deltamethrin, DDT</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1571992378"/>
                  </a:ext>
                </a:extLst>
              </a:tr>
              <a:tr h="212087">
                <a:tc vMerge="1">
                  <a:txBody>
                    <a:bodyPr/>
                    <a:lstStyle/>
                    <a:p>
                      <a:endParaRPr lang="en-US"/>
                    </a:p>
                  </a:txBody>
                  <a:tcPr/>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Water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Heptachlor, DDT</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3799349261"/>
                  </a:ext>
                </a:extLst>
              </a:tr>
              <a:tr h="424174">
                <a:tc rowSpan="2">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Kenieroba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Soil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Heptachlor, Deltamethrin, DDT</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4287526243"/>
                  </a:ext>
                </a:extLst>
              </a:tr>
              <a:tr h="212087">
                <a:tc vMerge="1">
                  <a:txBody>
                    <a:bodyPr/>
                    <a:lstStyle/>
                    <a:p>
                      <a:endParaRPr lang="en-US"/>
                    </a:p>
                  </a:txBody>
                  <a:tcPr/>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Water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Heptachlor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496982042"/>
                  </a:ext>
                </a:extLst>
              </a:tr>
              <a:tr h="212087">
                <a:tc rowSpan="2">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Dangassa</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Soil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solidFill>
                            <a:srgbClr val="FF0000"/>
                          </a:solidFill>
                          <a:effectLst/>
                          <a:latin typeface="Arial" panose="020B0604020202020204" pitchFamily="34" charset="0"/>
                          <a:cs typeface="Arial" panose="020B0604020202020204" pitchFamily="34" charset="0"/>
                        </a:rPr>
                        <a:t>None</a:t>
                      </a:r>
                      <a:endParaRPr lang="en-US" sz="13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1645634042"/>
                  </a:ext>
                </a:extLst>
              </a:tr>
              <a:tr h="212087">
                <a:tc vMerge="1">
                  <a:txBody>
                    <a:bodyPr/>
                    <a:lstStyle/>
                    <a:p>
                      <a:endParaRPr lang="en-US"/>
                    </a:p>
                  </a:txBody>
                  <a:tcPr/>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Water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solidFill>
                            <a:srgbClr val="FF0000"/>
                          </a:solidFill>
                          <a:effectLst/>
                          <a:latin typeface="Arial" panose="020B0604020202020204" pitchFamily="34" charset="0"/>
                          <a:cs typeface="Arial" panose="020B0604020202020204" pitchFamily="34" charset="0"/>
                        </a:rPr>
                        <a:t>None</a:t>
                      </a:r>
                      <a:endParaRPr lang="en-US" sz="13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1366338032"/>
                  </a:ext>
                </a:extLst>
              </a:tr>
              <a:tr h="212087">
                <a:tc rowSpan="2">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Niaganabougou</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Soil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Heptachlor, Deltamethrin</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249902969"/>
                  </a:ext>
                </a:extLst>
              </a:tr>
              <a:tr h="212087">
                <a:tc vMerge="1">
                  <a:txBody>
                    <a:bodyPr/>
                    <a:lstStyle/>
                    <a:p>
                      <a:endParaRPr lang="en-US"/>
                    </a:p>
                  </a:txBody>
                  <a:tcPr/>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Water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solidFill>
                            <a:srgbClr val="FF0000"/>
                          </a:solidFill>
                          <a:effectLst/>
                          <a:latin typeface="Arial" panose="020B0604020202020204" pitchFamily="34" charset="0"/>
                          <a:cs typeface="Arial" panose="020B0604020202020204" pitchFamily="34" charset="0"/>
                        </a:rPr>
                        <a:t>None</a:t>
                      </a:r>
                      <a:endParaRPr lang="en-US" sz="13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1121180235"/>
                  </a:ext>
                </a:extLst>
              </a:tr>
              <a:tr h="212087">
                <a:tc rowSpan="2">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Bancoumana</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Soil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Deltamethrin, DDT</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15000990"/>
                  </a:ext>
                </a:extLst>
              </a:tr>
              <a:tr h="212087">
                <a:tc vMerge="1">
                  <a:txBody>
                    <a:bodyPr/>
                    <a:lstStyle/>
                    <a:p>
                      <a:endParaRPr lang="en-US"/>
                    </a:p>
                  </a:txBody>
                  <a:tcPr/>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Water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solidFill>
                            <a:srgbClr val="FF0000"/>
                          </a:solidFill>
                          <a:effectLst/>
                          <a:latin typeface="Arial" panose="020B0604020202020204" pitchFamily="34" charset="0"/>
                          <a:cs typeface="Arial" panose="020B0604020202020204" pitchFamily="34" charset="0"/>
                        </a:rPr>
                        <a:t>None</a:t>
                      </a:r>
                      <a:endParaRPr lang="en-US" sz="13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3501674182"/>
                  </a:ext>
                </a:extLst>
              </a:tr>
              <a:tr h="212087">
                <a:tc rowSpan="2">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Makono</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Soil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Heptachlor, Deltamethrin</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748623798"/>
                  </a:ext>
                </a:extLst>
              </a:tr>
              <a:tr h="212087">
                <a:tc vMerge="1">
                  <a:txBody>
                    <a:bodyPr/>
                    <a:lstStyle/>
                    <a:p>
                      <a:endParaRPr lang="en-US"/>
                    </a:p>
                  </a:txBody>
                  <a:tcPr/>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Water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solidFill>
                            <a:srgbClr val="FF0000"/>
                          </a:solidFill>
                          <a:effectLst/>
                          <a:latin typeface="Arial" panose="020B0604020202020204" pitchFamily="34" charset="0"/>
                          <a:cs typeface="Arial" panose="020B0604020202020204" pitchFamily="34" charset="0"/>
                        </a:rPr>
                        <a:t>None</a:t>
                      </a:r>
                      <a:endParaRPr lang="en-US" sz="13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1575846833"/>
                  </a:ext>
                </a:extLst>
              </a:tr>
              <a:tr h="212087">
                <a:tc rowSpan="2">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Goungoundjou</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a:effectLst/>
                          <a:latin typeface="Arial" panose="020B0604020202020204" pitchFamily="34" charset="0"/>
                          <a:cs typeface="Arial" panose="020B0604020202020204" pitchFamily="34" charset="0"/>
                        </a:rPr>
                        <a:t>Soil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Heptachlor</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1497726005"/>
                  </a:ext>
                </a:extLst>
              </a:tr>
              <a:tr h="212087">
                <a:tc vMerge="1">
                  <a:txBody>
                    <a:bodyPr/>
                    <a:lstStyle/>
                    <a:p>
                      <a:endParaRPr lang="en-US"/>
                    </a:p>
                  </a:txBody>
                  <a:tcPr/>
                </a:tc>
                <a:tc>
                  <a:txBody>
                    <a:bodyPr/>
                    <a:lstStyle/>
                    <a:p>
                      <a:pPr marL="0" marR="0" algn="just">
                        <a:spcBef>
                          <a:spcPts val="0"/>
                        </a:spcBef>
                        <a:spcAft>
                          <a:spcPts val="0"/>
                        </a:spcAft>
                      </a:pPr>
                      <a:r>
                        <a:rPr lang="en-US" sz="1300" dirty="0">
                          <a:effectLst/>
                          <a:latin typeface="Arial" panose="020B0604020202020204" pitchFamily="34" charset="0"/>
                          <a:cs typeface="Arial" panose="020B0604020202020204" pitchFamily="34" charset="0"/>
                        </a:rPr>
                        <a:t>Water </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tc>
                  <a:txBody>
                    <a:bodyPr/>
                    <a:lstStyle/>
                    <a:p>
                      <a:pPr marL="0" marR="0" algn="just">
                        <a:spcBef>
                          <a:spcPts val="0"/>
                        </a:spcBef>
                        <a:spcAft>
                          <a:spcPts val="0"/>
                        </a:spcAft>
                      </a:pPr>
                      <a:r>
                        <a:rPr lang="en-US" sz="1300" dirty="0">
                          <a:solidFill>
                            <a:srgbClr val="FF0000"/>
                          </a:solidFill>
                          <a:effectLst/>
                          <a:latin typeface="Arial" panose="020B0604020202020204" pitchFamily="34" charset="0"/>
                          <a:cs typeface="Arial" panose="020B0604020202020204" pitchFamily="34" charset="0"/>
                        </a:rPr>
                        <a:t>None</a:t>
                      </a:r>
                      <a:endParaRPr lang="en-US" sz="13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52139" marR="52139" marT="0" marB="0"/>
                </a:tc>
                <a:extLst>
                  <a:ext uri="{0D108BD9-81ED-4DB2-BD59-A6C34878D82A}">
                    <a16:rowId xmlns:a16="http://schemas.microsoft.com/office/drawing/2014/main" val="4024243535"/>
                  </a:ext>
                </a:extLst>
              </a:tr>
            </a:tbl>
          </a:graphicData>
        </a:graphic>
      </p:graphicFrame>
      <p:pic>
        <p:nvPicPr>
          <p:cNvPr id="6" name="Content Placeholder 26">
            <a:extLst>
              <a:ext uri="{FF2B5EF4-FFF2-40B4-BE49-F238E27FC236}">
                <a16:creationId xmlns:a16="http://schemas.microsoft.com/office/drawing/2014/main" id="{C37DB78B-8011-173C-E64F-B035F734D215}"/>
              </a:ext>
            </a:extLst>
          </p:cNvPr>
          <p:cNvPicPr>
            <a:picLocks noGrp="1" noChangeAspect="1"/>
          </p:cNvPicPr>
          <p:nvPr>
            <p:ph sz="half" idx="2"/>
          </p:nvPr>
        </p:nvPicPr>
        <p:blipFill>
          <a:blip r:embed="rId2"/>
          <a:stretch>
            <a:fillRect/>
          </a:stretch>
        </p:blipFill>
        <p:spPr>
          <a:xfrm>
            <a:off x="6517254" y="2264502"/>
            <a:ext cx="5181600" cy="3817569"/>
          </a:xfrm>
          <a:prstGeom prst="rect">
            <a:avLst/>
          </a:prstGeom>
          <a:ln>
            <a:solidFill>
              <a:schemeClr val="tx1"/>
            </a:solidFill>
          </a:ln>
        </p:spPr>
      </p:pic>
      <p:sp>
        <p:nvSpPr>
          <p:cNvPr id="8" name="Text Placeholder 4">
            <a:extLst>
              <a:ext uri="{FF2B5EF4-FFF2-40B4-BE49-F238E27FC236}">
                <a16:creationId xmlns:a16="http://schemas.microsoft.com/office/drawing/2014/main" id="{AB7B7F4B-D77D-C188-DBFC-51EB391ADA93}"/>
              </a:ext>
            </a:extLst>
          </p:cNvPr>
          <p:cNvSpPr txBox="1">
            <a:spLocks/>
          </p:cNvSpPr>
          <p:nvPr/>
        </p:nvSpPr>
        <p:spPr>
          <a:xfrm>
            <a:off x="771124" y="1690494"/>
            <a:ext cx="5380596" cy="49266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rial" panose="020B0604020202020204" pitchFamily="34" charset="0"/>
                <a:cs typeface="Arial" panose="020B0604020202020204" pitchFamily="34" charset="0"/>
              </a:rPr>
              <a:t>Table</a:t>
            </a:r>
            <a:r>
              <a:rPr lang="en-US" sz="1600" dirty="0">
                <a:latin typeface="Arial" panose="020B0604020202020204" pitchFamily="34" charset="0"/>
                <a:cs typeface="Arial" panose="020B0604020202020204" pitchFamily="34" charset="0"/>
              </a:rPr>
              <a:t>. Detection of insecticide residues in </a:t>
            </a:r>
            <a:r>
              <a:rPr lang="en-US" sz="1600" i="1" dirty="0">
                <a:latin typeface="Arial" panose="020B0604020202020204" pitchFamily="34" charset="0"/>
                <a:cs typeface="Arial" panose="020B0604020202020204" pitchFamily="34" charset="0"/>
              </a:rPr>
              <a:t>An. gambiae </a:t>
            </a:r>
            <a:r>
              <a:rPr lang="en-US" sz="1600" i="1" dirty="0" err="1">
                <a:latin typeface="Arial" panose="020B0604020202020204" pitchFamily="34" charset="0"/>
                <a:cs typeface="Arial" panose="020B0604020202020204" pitchFamily="34" charset="0"/>
              </a:rPr>
              <a:t>s.l.</a:t>
            </a: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larval habitats during the dry season </a:t>
            </a:r>
          </a:p>
        </p:txBody>
      </p:sp>
      <p:sp>
        <p:nvSpPr>
          <p:cNvPr id="9" name="Title 1">
            <a:extLst>
              <a:ext uri="{FF2B5EF4-FFF2-40B4-BE49-F238E27FC236}">
                <a16:creationId xmlns:a16="http://schemas.microsoft.com/office/drawing/2014/main" id="{849EC033-6792-10CB-1449-2650BA8A5705}"/>
              </a:ext>
            </a:extLst>
          </p:cNvPr>
          <p:cNvSpPr>
            <a:spLocks noGrp="1"/>
          </p:cNvSpPr>
          <p:nvPr>
            <p:ph type="title"/>
          </p:nvPr>
        </p:nvSpPr>
        <p:spPr>
          <a:xfrm>
            <a:off x="457200" y="307272"/>
            <a:ext cx="11131420" cy="800945"/>
          </a:xfrm>
        </p:spPr>
        <p:txBody>
          <a:bodyPr>
            <a:noAutofit/>
          </a:bodyPr>
          <a:lstStyle/>
          <a:p>
            <a:pPr algn="ctr"/>
            <a:r>
              <a:rPr lang="en-US" sz="2800" b="1" dirty="0">
                <a:latin typeface="Arial" panose="020B0604020202020204" pitchFamily="34" charset="0"/>
                <a:cs typeface="Arial" panose="020B0604020202020204" pitchFamily="34" charset="0"/>
              </a:rPr>
              <a:t>WP1: </a:t>
            </a:r>
            <a:r>
              <a:rPr lang="en-GB" sz="2800" i="1" dirty="0">
                <a:effectLst/>
                <a:latin typeface="Arial" panose="020B0604020202020204" pitchFamily="34" charset="0"/>
                <a:ea typeface="Times New Roman" panose="02020603050405020304" pitchFamily="18" charset="0"/>
              </a:rPr>
              <a:t>Reduction of malaria vector densities associated with River beds during long dry seasons in </a:t>
            </a:r>
            <a:r>
              <a:rPr lang="en-GB" sz="2800" i="1" dirty="0">
                <a:solidFill>
                  <a:srgbClr val="FF0000"/>
                </a:solidFill>
                <a:effectLst/>
                <a:latin typeface="Arial" panose="020B0604020202020204" pitchFamily="34" charset="0"/>
                <a:ea typeface="Times New Roman" panose="02020603050405020304" pitchFamily="18" charset="0"/>
              </a:rPr>
              <a:t>Sahel region of Mali</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70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03EF-B4CF-31D3-0FED-103F8FFB9CB5}"/>
              </a:ext>
            </a:extLst>
          </p:cNvPr>
          <p:cNvSpPr>
            <a:spLocks noGrp="1"/>
          </p:cNvSpPr>
          <p:nvPr>
            <p:ph type="title"/>
          </p:nvPr>
        </p:nvSpPr>
        <p:spPr/>
        <p:txBody>
          <a:bodyPr>
            <a:normAutofit/>
          </a:bodyPr>
          <a:lstStyle/>
          <a:p>
            <a:r>
              <a:rPr lang="en-US" sz="3600" b="1" dirty="0">
                <a:solidFill>
                  <a:srgbClr val="002060"/>
                </a:solidFill>
                <a:latin typeface="Arial" panose="020B0604020202020204" pitchFamily="34" charset="0"/>
                <a:ea typeface="+mn-ea"/>
                <a:cs typeface="Arial" panose="020B0604020202020204" pitchFamily="34" charset="0"/>
              </a:rPr>
              <a:t>Conclusion</a:t>
            </a:r>
          </a:p>
        </p:txBody>
      </p:sp>
      <p:sp>
        <p:nvSpPr>
          <p:cNvPr id="3" name="Content Placeholder 2">
            <a:extLst>
              <a:ext uri="{FF2B5EF4-FFF2-40B4-BE49-F238E27FC236}">
                <a16:creationId xmlns:a16="http://schemas.microsoft.com/office/drawing/2014/main" id="{9EAE5557-A6F5-E804-F31F-DC16D77BFE61}"/>
              </a:ext>
            </a:extLst>
          </p:cNvPr>
          <p:cNvSpPr>
            <a:spLocks noGrp="1"/>
          </p:cNvSpPr>
          <p:nvPr>
            <p:ph idx="1"/>
          </p:nvPr>
        </p:nvSpPr>
        <p:spPr/>
        <p:txBody>
          <a:bodyPr>
            <a:normAutofit/>
          </a:bodyPr>
          <a:lstStyle/>
          <a:p>
            <a:pPr>
              <a:spcBef>
                <a:spcPts val="3000"/>
              </a:spcBef>
            </a:pPr>
            <a:r>
              <a:rPr lang="en-US" sz="2400" dirty="0">
                <a:solidFill>
                  <a:srgbClr val="002060"/>
                </a:solidFill>
                <a:latin typeface="Arial" panose="020B0604020202020204" pitchFamily="34" charset="0"/>
                <a:cs typeface="Arial" panose="020B0604020202020204" pitchFamily="34" charset="0"/>
              </a:rPr>
              <a:t>Two types: brick pits and water pools</a:t>
            </a:r>
          </a:p>
          <a:p>
            <a:pPr>
              <a:spcBef>
                <a:spcPts val="3000"/>
              </a:spcBef>
            </a:pPr>
            <a:r>
              <a:rPr lang="en-US" sz="2400" dirty="0">
                <a:solidFill>
                  <a:srgbClr val="002060"/>
                </a:solidFill>
                <a:latin typeface="Arial" panose="020B0604020202020204" pitchFamily="34" charset="0"/>
                <a:cs typeface="Arial" panose="020B0604020202020204" pitchFamily="34" charset="0"/>
              </a:rPr>
              <a:t>Larval control and swarm killing reduced up to 60% the mosquitoes densities in human dwellings</a:t>
            </a:r>
          </a:p>
          <a:p>
            <a:pPr>
              <a:spcBef>
                <a:spcPts val="3000"/>
              </a:spcBef>
            </a:pPr>
            <a:r>
              <a:rPr lang="en-US" sz="2400" dirty="0">
                <a:solidFill>
                  <a:srgbClr val="002060"/>
                </a:solidFill>
                <a:latin typeface="Arial" panose="020B0604020202020204" pitchFamily="34" charset="0"/>
                <a:cs typeface="Arial" panose="020B0604020202020204" pitchFamily="34" charset="0"/>
              </a:rPr>
              <a:t> Pesticide residues were found in both larval habitats water and soil</a:t>
            </a:r>
          </a:p>
          <a:p>
            <a:pPr>
              <a:spcBef>
                <a:spcPts val="3000"/>
              </a:spcBef>
            </a:pPr>
            <a:r>
              <a:rPr lang="en-US" sz="2400" dirty="0">
                <a:solidFill>
                  <a:srgbClr val="002060"/>
                </a:solidFill>
                <a:latin typeface="Arial" panose="020B0604020202020204" pitchFamily="34" charset="0"/>
                <a:cs typeface="Arial" panose="020B0604020202020204" pitchFamily="34" charset="0"/>
              </a:rPr>
              <a:t>Anopheline mosquito population were highly resistant to both </a:t>
            </a:r>
            <a:r>
              <a:rPr lang="en-US" sz="2400" dirty="0" err="1">
                <a:solidFill>
                  <a:srgbClr val="002060"/>
                </a:solidFill>
                <a:latin typeface="Arial" panose="020B0604020202020204" pitchFamily="34" charset="0"/>
                <a:cs typeface="Arial" panose="020B0604020202020204" pitchFamily="34" charset="0"/>
              </a:rPr>
              <a:t>pyretroids</a:t>
            </a:r>
            <a:r>
              <a:rPr lang="en-US" sz="2400" dirty="0">
                <a:solidFill>
                  <a:srgbClr val="002060"/>
                </a:solidFill>
                <a:latin typeface="Arial" panose="020B0604020202020204" pitchFamily="34" charset="0"/>
                <a:cs typeface="Arial" panose="020B0604020202020204" pitchFamily="34" charset="0"/>
              </a:rPr>
              <a:t> and Carbamates.</a:t>
            </a:r>
            <a:endParaRPr lang="en-US" sz="2400" dirty="0">
              <a:solidFill>
                <a:srgbClr val="002060"/>
              </a:solidFill>
            </a:endParaRPr>
          </a:p>
        </p:txBody>
      </p:sp>
    </p:spTree>
    <p:extLst>
      <p:ext uri="{BB962C8B-B14F-4D97-AF65-F5344CB8AC3E}">
        <p14:creationId xmlns:p14="http://schemas.microsoft.com/office/powerpoint/2010/main" val="1350481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38200" y="2688161"/>
            <a:ext cx="3974432" cy="3488801"/>
          </a:xfrm>
        </p:spPr>
        <p:txBody>
          <a:bodyPr>
            <a:normAutofit fontScale="92500"/>
          </a:bodyPr>
          <a:lstStyle/>
          <a:p>
            <a:r>
              <a:rPr lang="en-US" sz="2400" dirty="0">
                <a:latin typeface="Arial" panose="020B0604020202020204" pitchFamily="34" charset="0"/>
                <a:cs typeface="Arial" panose="020B0604020202020204" pitchFamily="34" charset="0"/>
              </a:rPr>
              <a:t>The study was conducted in urban settings of </a:t>
            </a:r>
            <a:r>
              <a:rPr lang="en-US" sz="2400" dirty="0">
                <a:solidFill>
                  <a:schemeClr val="accent1"/>
                </a:solidFill>
                <a:latin typeface="Arial" panose="020B0604020202020204" pitchFamily="34" charset="0"/>
                <a:cs typeface="Arial" panose="020B0604020202020204" pitchFamily="34" charset="0"/>
              </a:rPr>
              <a:t>Cotonou</a:t>
            </a:r>
            <a:r>
              <a:rPr lang="en-US" sz="2400" dirty="0">
                <a:latin typeface="Arial" panose="020B0604020202020204" pitchFamily="34" charset="0"/>
                <a:cs typeface="Arial" panose="020B0604020202020204" pitchFamily="34" charset="0"/>
              </a:rPr>
              <a:t>, </a:t>
            </a:r>
            <a:r>
              <a:rPr lang="en-US" sz="2400" dirty="0">
                <a:solidFill>
                  <a:schemeClr val="accent1"/>
                </a:solidFill>
                <a:latin typeface="Arial" panose="020B0604020202020204" pitchFamily="34" charset="0"/>
                <a:cs typeface="Arial" panose="020B0604020202020204" pitchFamily="34" charset="0"/>
              </a:rPr>
              <a:t>Abomey-</a:t>
            </a:r>
            <a:r>
              <a:rPr lang="en-US" sz="2400" dirty="0" err="1">
                <a:solidFill>
                  <a:schemeClr val="accent1"/>
                </a:solidFill>
                <a:latin typeface="Arial" panose="020B0604020202020204" pitchFamily="34" charset="0"/>
                <a:cs typeface="Arial" panose="020B0604020202020204" pitchFamily="34" charset="0"/>
              </a:rPr>
              <a:t>Calavi</a:t>
            </a:r>
            <a:r>
              <a:rPr lang="en-US" sz="2400" dirty="0">
                <a:solidFill>
                  <a:schemeClr val="accent1"/>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n-US" sz="2400" dirty="0" err="1">
                <a:solidFill>
                  <a:schemeClr val="accent1"/>
                </a:solidFill>
                <a:latin typeface="Arial" panose="020B0604020202020204" pitchFamily="34" charset="0"/>
                <a:cs typeface="Arial" panose="020B0604020202020204" pitchFamily="34" charset="0"/>
              </a:rPr>
              <a:t>Ouidah</a:t>
            </a:r>
            <a:r>
              <a:rPr lang="en-US" sz="2400" dirty="0">
                <a:latin typeface="Arial" panose="020B0604020202020204" pitchFamily="34" charset="0"/>
                <a:cs typeface="Arial" panose="020B0604020202020204" pitchFamily="34" charset="0"/>
              </a:rPr>
              <a:t> where vegetable cropping is important: </a:t>
            </a:r>
          </a:p>
          <a:p>
            <a:pPr marL="628650" lvl="1" indent="-171450"/>
            <a:r>
              <a:rPr lang="en-US" sz="2200" dirty="0">
                <a:latin typeface="Arial" panose="020B0604020202020204" pitchFamily="34" charset="0"/>
                <a:cs typeface="Arial" panose="020B0604020202020204" pitchFamily="34" charset="0"/>
              </a:rPr>
              <a:t>3 control sites free of synthetic pesticides before experimentation</a:t>
            </a:r>
          </a:p>
          <a:p>
            <a:pPr marL="628650" lvl="1" indent="-171450"/>
            <a:r>
              <a:rPr lang="en-US" sz="2200" dirty="0">
                <a:latin typeface="Arial" panose="020B0604020202020204" pitchFamily="34" charset="0"/>
                <a:cs typeface="Arial" panose="020B0604020202020204" pitchFamily="34" charset="0"/>
              </a:rPr>
              <a:t>3 test sites under synthetic agro-insecticides</a:t>
            </a:r>
          </a:p>
          <a:p>
            <a:endParaRPr lang="en-US" dirty="0"/>
          </a:p>
        </p:txBody>
      </p:sp>
      <p:sp>
        <p:nvSpPr>
          <p:cNvPr id="8" name="Title 1">
            <a:extLst>
              <a:ext uri="{FF2B5EF4-FFF2-40B4-BE49-F238E27FC236}">
                <a16:creationId xmlns:a16="http://schemas.microsoft.com/office/drawing/2014/main" id="{02894766-D859-4C3A-A649-F34B0366EDAA}"/>
              </a:ext>
            </a:extLst>
          </p:cNvPr>
          <p:cNvSpPr>
            <a:spLocks noGrp="1"/>
          </p:cNvSpPr>
          <p:nvPr>
            <p:ph type="title"/>
          </p:nvPr>
        </p:nvSpPr>
        <p:spPr>
          <a:xfrm>
            <a:off x="838200" y="365125"/>
            <a:ext cx="10792968" cy="1308227"/>
          </a:xfrm>
        </p:spPr>
        <p:txBody>
          <a:bodyPr>
            <a:normAutofit/>
          </a:bodyPr>
          <a:lstStyle/>
          <a:p>
            <a:r>
              <a:rPr lang="en-US" sz="2800" b="1" dirty="0">
                <a:latin typeface="Arial" panose="020B0604020202020204" pitchFamily="34" charset="0"/>
                <a:cs typeface="Arial" panose="020B0604020202020204" pitchFamily="34" charset="0"/>
              </a:rPr>
              <a:t>AIM#2 </a:t>
            </a:r>
            <a:r>
              <a:rPr lang="en-US" sz="2400" dirty="0">
                <a:latin typeface="Arial" panose="020B0604020202020204" pitchFamily="34" charset="0"/>
                <a:ea typeface="Times New Roman" panose="02020603050405020304" pitchFamily="18" charset="0"/>
              </a:rPr>
              <a:t>To reduce by more than 50% the amount of insecticide residues in soil and water (Anopheles breeding sites) compartments in vegetable production sites </a:t>
            </a:r>
            <a:r>
              <a:rPr lang="en-US" sz="2400" dirty="0">
                <a:solidFill>
                  <a:srgbClr val="FF0000"/>
                </a:solidFill>
                <a:latin typeface="Arial" panose="020B0604020202020204" pitchFamily="34" charset="0"/>
                <a:ea typeface="Times New Roman" panose="02020603050405020304" pitchFamily="18" charset="0"/>
              </a:rPr>
              <a:t>of Benin</a:t>
            </a:r>
            <a:r>
              <a:rPr lang="en-US" sz="2400" dirty="0">
                <a:latin typeface="Arial" panose="020B0604020202020204" pitchFamily="34" charset="0"/>
                <a:ea typeface="Times New Roman" panose="02020603050405020304" pitchFamily="18" charset="0"/>
              </a:rPr>
              <a:t>. </a:t>
            </a:r>
            <a:endParaRPr lang="en-US" sz="2400" dirty="0">
              <a:solidFill>
                <a:srgbClr val="FF0000"/>
              </a:solidFill>
              <a:latin typeface="Arial" panose="020B0604020202020204" pitchFamily="34" charset="0"/>
              <a:cs typeface="Arial" panose="020B0604020202020204" pitchFamily="34" charset="0"/>
            </a:endParaRPr>
          </a:p>
        </p:txBody>
      </p:sp>
      <p:pic>
        <p:nvPicPr>
          <p:cNvPr id="10" name="Espace réservé du contenu 9"/>
          <p:cNvPicPr>
            <a:picLocks noGrp="1" noChangeAspect="1"/>
          </p:cNvPicPr>
          <p:nvPr>
            <p:ph sz="half" idx="2"/>
          </p:nvPr>
        </p:nvPicPr>
        <p:blipFill>
          <a:blip r:embed="rId2"/>
          <a:stretch>
            <a:fillRect/>
          </a:stretch>
        </p:blipFill>
        <p:spPr>
          <a:xfrm>
            <a:off x="4978894" y="1673352"/>
            <a:ext cx="6763810" cy="4353636"/>
          </a:xfrm>
          <a:prstGeom prst="rect">
            <a:avLst/>
          </a:prstGeom>
        </p:spPr>
      </p:pic>
      <p:sp>
        <p:nvSpPr>
          <p:cNvPr id="6" name="Titre 1">
            <a:extLst>
              <a:ext uri="{FF2B5EF4-FFF2-40B4-BE49-F238E27FC236}">
                <a16:creationId xmlns:a16="http://schemas.microsoft.com/office/drawing/2014/main" id="{1E7EAB35-EB0F-4E97-9F6C-BAA750F8F06F}"/>
              </a:ext>
            </a:extLst>
          </p:cNvPr>
          <p:cNvSpPr txBox="1">
            <a:spLocks/>
          </p:cNvSpPr>
          <p:nvPr/>
        </p:nvSpPr>
        <p:spPr>
          <a:xfrm>
            <a:off x="1200150" y="1752732"/>
            <a:ext cx="2085975" cy="428024"/>
          </a:xfrm>
          <a:prstGeom prst="rect">
            <a:avLst/>
          </a:prstGeom>
        </p:spPr>
        <p:style>
          <a:lnRef idx="2">
            <a:schemeClr val="dk1"/>
          </a:lnRef>
          <a:fillRef idx="1003">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fr-FR" sz="2400" b="1" dirty="0" err="1">
                <a:solidFill>
                  <a:schemeClr val="accent1"/>
                </a:solidFill>
                <a:latin typeface="Arial" pitchFamily="34" charset="0"/>
                <a:cs typeface="Arial" pitchFamily="34" charset="0"/>
              </a:rPr>
              <a:t>Study</a:t>
            </a:r>
            <a:r>
              <a:rPr lang="fr-FR" sz="2400" b="1" dirty="0">
                <a:solidFill>
                  <a:schemeClr val="accent1"/>
                </a:solidFill>
                <a:latin typeface="Arial" pitchFamily="34" charset="0"/>
                <a:cs typeface="Arial" pitchFamily="34" charset="0"/>
              </a:rPr>
              <a:t> sites</a:t>
            </a:r>
            <a:endParaRPr lang="fr-FR" sz="2400" dirty="0">
              <a:solidFill>
                <a:schemeClr val="accent1"/>
              </a:solidFill>
            </a:endParaRPr>
          </a:p>
        </p:txBody>
      </p:sp>
    </p:spTree>
    <p:extLst>
      <p:ext uri="{BB962C8B-B14F-4D97-AF65-F5344CB8AC3E}">
        <p14:creationId xmlns:p14="http://schemas.microsoft.com/office/powerpoint/2010/main" val="2490627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71055" y="2052321"/>
            <a:ext cx="6147304" cy="4633290"/>
          </a:xfrm>
        </p:spPr>
        <p:txBody>
          <a:bodyPr>
            <a:normAutofit fontScale="92500" lnSpcReduction="10000"/>
          </a:bodyPr>
          <a:lstStyle/>
          <a:p>
            <a:pPr>
              <a:lnSpc>
                <a:spcPct val="100000"/>
              </a:lnSpc>
            </a:pPr>
            <a:r>
              <a:rPr lang="en-US" sz="2000" dirty="0">
                <a:latin typeface="Arial" panose="020B0604020202020204" pitchFamily="34" charset="0"/>
                <a:cs typeface="Arial" panose="020B0604020202020204" pitchFamily="34" charset="0"/>
              </a:rPr>
              <a:t>Tillage, land preparation and fertilization</a:t>
            </a:r>
          </a:p>
          <a:p>
            <a:pPr>
              <a:lnSpc>
                <a:spcPct val="100000"/>
              </a:lnSpc>
            </a:pPr>
            <a:r>
              <a:rPr lang="en-US" sz="2000" dirty="0">
                <a:latin typeface="Arial" panose="020B0604020202020204" pitchFamily="34" charset="0"/>
                <a:cs typeface="Arial" panose="020B0604020202020204" pitchFamily="34" charset="0"/>
              </a:rPr>
              <a:t>Transplanting of healthy &amp; uniform seedling  </a:t>
            </a:r>
          </a:p>
          <a:p>
            <a:pPr>
              <a:lnSpc>
                <a:spcPct val="100000"/>
              </a:lnSpc>
            </a:pPr>
            <a:r>
              <a:rPr lang="en-US" sz="2000" b="1" dirty="0">
                <a:latin typeface="Arial" panose="020B0604020202020204" pitchFamily="34" charset="0"/>
                <a:cs typeface="Arial" panose="020B0604020202020204" pitchFamily="34" charset="0"/>
              </a:rPr>
              <a:t>Tc:</a:t>
            </a:r>
            <a:r>
              <a:rPr lang="en-US" sz="2000" dirty="0">
                <a:latin typeface="Arial" panose="020B0604020202020204" pitchFamily="34" charset="0"/>
                <a:cs typeface="Arial" panose="020B0604020202020204" pitchFamily="34" charset="0"/>
              </a:rPr>
              <a:t> Control (Farmers practices) </a:t>
            </a:r>
          </a:p>
          <a:p>
            <a:pPr>
              <a:lnSpc>
                <a:spcPct val="100000"/>
              </a:lnSpc>
            </a:pPr>
            <a:r>
              <a:rPr lang="en-US" sz="2000" b="1" dirty="0">
                <a:latin typeface="Arial" panose="020B0604020202020204" pitchFamily="34" charset="0"/>
                <a:cs typeface="Arial" panose="020B0604020202020204" pitchFamily="34" charset="0"/>
              </a:rPr>
              <a:t>T1:</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Emacot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Emamectin</a:t>
            </a:r>
            <a:r>
              <a:rPr lang="en-US" sz="2000" dirty="0">
                <a:latin typeface="Arial" panose="020B0604020202020204" pitchFamily="34" charset="0"/>
                <a:cs typeface="Arial" panose="020B0604020202020204" pitchFamily="34" charset="0"/>
              </a:rPr>
              <a:t> benzoate) @ 0.7 g/liter water at seven-day intervals.</a:t>
            </a:r>
          </a:p>
          <a:p>
            <a:pPr>
              <a:lnSpc>
                <a:spcPct val="100000"/>
              </a:lnSpc>
            </a:pPr>
            <a:r>
              <a:rPr lang="en-US" sz="2100" b="1" dirty="0">
                <a:latin typeface="Arial" panose="020B0604020202020204" pitchFamily="34" charset="0"/>
                <a:cs typeface="Arial" panose="020B0604020202020204" pitchFamily="34" charset="0"/>
              </a:rPr>
              <a:t>T2: </a:t>
            </a:r>
            <a:r>
              <a:rPr lang="en-US" sz="2100" dirty="0" err="1">
                <a:latin typeface="Arial" panose="020B0604020202020204" pitchFamily="34" charset="0"/>
                <a:cs typeface="Arial" panose="020B0604020202020204" pitchFamily="34" charset="0"/>
              </a:rPr>
              <a:t>Lambdace</a:t>
            </a:r>
            <a:r>
              <a:rPr lang="en-US" sz="2100" dirty="0">
                <a:latin typeface="Arial" panose="020B0604020202020204" pitchFamily="34" charset="0"/>
                <a:cs typeface="Arial" panose="020B0604020202020204" pitchFamily="34" charset="0"/>
              </a:rPr>
              <a:t> (Lambda-cyhalothrin + Acetamiprid) @ 2.0 ml/liter water at seven-day intervals.</a:t>
            </a:r>
          </a:p>
          <a:p>
            <a:pPr>
              <a:lnSpc>
                <a:spcPct val="100000"/>
              </a:lnSpc>
            </a:pPr>
            <a:r>
              <a:rPr lang="en-US" sz="2000" b="1" dirty="0">
                <a:latin typeface="Arial" panose="020B0604020202020204" pitchFamily="34" charset="0"/>
                <a:cs typeface="Arial" panose="020B0604020202020204" pitchFamily="34" charset="0"/>
              </a:rPr>
              <a:t>T3:</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Emacot</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Lambdace</a:t>
            </a:r>
            <a:r>
              <a:rPr lang="en-US" sz="2000" dirty="0">
                <a:latin typeface="Arial" panose="020B0604020202020204" pitchFamily="34" charset="0"/>
                <a:cs typeface="Arial" panose="020B0604020202020204" pitchFamily="34" charset="0"/>
              </a:rPr>
              <a:t> (Lambda-</a:t>
            </a:r>
            <a:r>
              <a:rPr lang="en-US" sz="2000" dirty="0" err="1">
                <a:latin typeface="Arial" panose="020B0604020202020204" pitchFamily="34" charset="0"/>
                <a:cs typeface="Arial" panose="020B0604020202020204" pitchFamily="34" charset="0"/>
              </a:rPr>
              <a:t>cyhalothrin</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Acetamiprid</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Emamectin</a:t>
            </a:r>
            <a:r>
              <a:rPr lang="en-US" sz="2000" dirty="0">
                <a:latin typeface="Arial" panose="020B0604020202020204" pitchFamily="34" charset="0"/>
                <a:cs typeface="Arial" panose="020B0604020202020204" pitchFamily="34" charset="0"/>
              </a:rPr>
              <a:t> benzoate) @ 0.35 g &amp; 1.0 ml, respectively, per /liter water at seven-day intervals.</a:t>
            </a:r>
          </a:p>
          <a:p>
            <a:pPr>
              <a:lnSpc>
                <a:spcPct val="100000"/>
              </a:lnSpc>
            </a:pPr>
            <a:r>
              <a:rPr lang="en-US" sz="2000" b="1" dirty="0">
                <a:latin typeface="Arial" panose="020B0604020202020204" pitchFamily="34" charset="0"/>
                <a:cs typeface="Arial" panose="020B0604020202020204" pitchFamily="34" charset="0"/>
              </a:rPr>
              <a:t>T4:</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Emacot</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Lambdace</a:t>
            </a:r>
            <a:r>
              <a:rPr lang="en-US" sz="2000" dirty="0">
                <a:latin typeface="Arial" panose="020B0604020202020204" pitchFamily="34" charset="0"/>
                <a:cs typeface="Arial" panose="020B0604020202020204" pitchFamily="34" charset="0"/>
              </a:rPr>
              <a:t> (Lambda-</a:t>
            </a:r>
            <a:r>
              <a:rPr lang="en-US" sz="2000" dirty="0" err="1">
                <a:latin typeface="Arial" panose="020B0604020202020204" pitchFamily="34" charset="0"/>
                <a:cs typeface="Arial" panose="020B0604020202020204" pitchFamily="34" charset="0"/>
              </a:rPr>
              <a:t>cyhalothrin</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Acetamiprid</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Emamectin</a:t>
            </a:r>
            <a:r>
              <a:rPr lang="en-US" sz="2000" dirty="0">
                <a:latin typeface="Arial" panose="020B0604020202020204" pitchFamily="34" charset="0"/>
                <a:cs typeface="Arial" panose="020B0604020202020204" pitchFamily="34" charset="0"/>
              </a:rPr>
              <a:t> benzoate) @ 0.7 g &amp; 2.0 ml/liter water alternatively at seven-day intervals. </a:t>
            </a:r>
          </a:p>
        </p:txBody>
      </p:sp>
      <p:pic>
        <p:nvPicPr>
          <p:cNvPr id="5" name="Espace réservé du contenu 4"/>
          <p:cNvPicPr>
            <a:picLocks noGrp="1" noChangeAspect="1"/>
          </p:cNvPicPr>
          <p:nvPr>
            <p:ph sz="half" idx="2"/>
          </p:nvPr>
        </p:nvPicPr>
        <p:blipFill>
          <a:blip r:embed="rId2"/>
          <a:stretch>
            <a:fillRect/>
          </a:stretch>
        </p:blipFill>
        <p:spPr>
          <a:xfrm>
            <a:off x="6618359" y="1825625"/>
            <a:ext cx="2651760" cy="1813687"/>
          </a:xfrm>
          <a:prstGeom prst="rect">
            <a:avLst/>
          </a:prstGeom>
        </p:spPr>
      </p:pic>
      <p:pic>
        <p:nvPicPr>
          <p:cNvPr id="6" name="Image 5"/>
          <p:cNvPicPr>
            <a:picLocks noChangeAspect="1"/>
          </p:cNvPicPr>
          <p:nvPr/>
        </p:nvPicPr>
        <p:blipFill>
          <a:blip r:embed="rId3"/>
          <a:stretch>
            <a:fillRect/>
          </a:stretch>
        </p:blipFill>
        <p:spPr>
          <a:xfrm>
            <a:off x="7316029" y="3719783"/>
            <a:ext cx="4497490" cy="2965828"/>
          </a:xfrm>
          <a:prstGeom prst="rect">
            <a:avLst/>
          </a:prstGeom>
        </p:spPr>
      </p:pic>
      <p:pic>
        <p:nvPicPr>
          <p:cNvPr id="7" name="Image 6"/>
          <p:cNvPicPr>
            <a:picLocks noChangeAspect="1"/>
          </p:cNvPicPr>
          <p:nvPr/>
        </p:nvPicPr>
        <p:blipFill>
          <a:blip r:embed="rId4"/>
          <a:stretch>
            <a:fillRect/>
          </a:stretch>
        </p:blipFill>
        <p:spPr>
          <a:xfrm>
            <a:off x="9403737" y="1825625"/>
            <a:ext cx="2651760" cy="1813687"/>
          </a:xfrm>
          <a:prstGeom prst="rect">
            <a:avLst/>
          </a:prstGeom>
        </p:spPr>
      </p:pic>
      <p:sp>
        <p:nvSpPr>
          <p:cNvPr id="8" name="Title 1">
            <a:extLst>
              <a:ext uri="{FF2B5EF4-FFF2-40B4-BE49-F238E27FC236}">
                <a16:creationId xmlns:a16="http://schemas.microsoft.com/office/drawing/2014/main" id="{02894766-D859-4C3A-A649-F34B0366EDAA}"/>
              </a:ext>
            </a:extLst>
          </p:cNvPr>
          <p:cNvSpPr>
            <a:spLocks noGrp="1"/>
          </p:cNvSpPr>
          <p:nvPr>
            <p:ph type="title"/>
          </p:nvPr>
        </p:nvSpPr>
        <p:spPr>
          <a:xfrm>
            <a:off x="838200" y="161925"/>
            <a:ext cx="10792968" cy="1308227"/>
          </a:xfrm>
        </p:spPr>
        <p:txBody>
          <a:bodyPr>
            <a:normAutofit/>
          </a:bodyPr>
          <a:lstStyle/>
          <a:p>
            <a:r>
              <a:rPr lang="en-US" sz="2800" b="1" dirty="0">
                <a:latin typeface="Arial" panose="020B0604020202020204" pitchFamily="34" charset="0"/>
                <a:cs typeface="Arial" panose="020B0604020202020204" pitchFamily="34" charset="0"/>
              </a:rPr>
              <a:t>AIM#2. </a:t>
            </a:r>
            <a:r>
              <a:rPr lang="en-US" sz="2400" dirty="0">
                <a:latin typeface="Arial" panose="020B0604020202020204" pitchFamily="34" charset="0"/>
                <a:ea typeface="Times New Roman" panose="02020603050405020304" pitchFamily="18" charset="0"/>
              </a:rPr>
              <a:t>To reduce by more than 50% the amount of insecticide residues in soil and water (Anopheles breeding sites) compartments in vegetable production sites </a:t>
            </a:r>
            <a:r>
              <a:rPr lang="en-US" sz="2400" dirty="0">
                <a:solidFill>
                  <a:srgbClr val="FF0000"/>
                </a:solidFill>
                <a:latin typeface="Arial" panose="020B0604020202020204" pitchFamily="34" charset="0"/>
                <a:ea typeface="Times New Roman" panose="02020603050405020304" pitchFamily="18" charset="0"/>
              </a:rPr>
              <a:t>of Benin</a:t>
            </a:r>
            <a:r>
              <a:rPr lang="en-US" sz="2400" dirty="0">
                <a:latin typeface="Arial" panose="020B0604020202020204" pitchFamily="34" charset="0"/>
                <a:ea typeface="Times New Roman" panose="02020603050405020304" pitchFamily="18"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10" name="Titre 1">
            <a:extLst>
              <a:ext uri="{FF2B5EF4-FFF2-40B4-BE49-F238E27FC236}">
                <a16:creationId xmlns:a16="http://schemas.microsoft.com/office/drawing/2014/main" id="{5C32EDDB-E2BA-4617-875D-65B06FD1C546}"/>
              </a:ext>
            </a:extLst>
          </p:cNvPr>
          <p:cNvSpPr txBox="1">
            <a:spLocks/>
          </p:cNvSpPr>
          <p:nvPr/>
        </p:nvSpPr>
        <p:spPr>
          <a:xfrm>
            <a:off x="722241" y="1466628"/>
            <a:ext cx="2928951" cy="400110"/>
          </a:xfrm>
          <a:prstGeom prst="rect">
            <a:avLst/>
          </a:prstGeom>
        </p:spPr>
        <p:style>
          <a:lnRef idx="2">
            <a:schemeClr val="dk1"/>
          </a:lnRef>
          <a:fillRef idx="1003">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fr-FR" sz="2400" b="1" dirty="0">
                <a:solidFill>
                  <a:schemeClr val="accent1"/>
                </a:solidFill>
                <a:latin typeface="Arial" pitchFamily="34" charset="0"/>
                <a:cs typeface="Arial" pitchFamily="34" charset="0"/>
              </a:rPr>
              <a:t>Design &amp; Methods</a:t>
            </a:r>
            <a:endParaRPr lang="fr-FR" sz="2400" dirty="0">
              <a:solidFill>
                <a:schemeClr val="accent1"/>
              </a:solidFill>
            </a:endParaRPr>
          </a:p>
        </p:txBody>
      </p:sp>
    </p:spTree>
    <p:extLst>
      <p:ext uri="{BB962C8B-B14F-4D97-AF65-F5344CB8AC3E}">
        <p14:creationId xmlns:p14="http://schemas.microsoft.com/office/powerpoint/2010/main" val="93353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p:cNvPicPr>
            <a:picLocks noGrp="1" noChangeAspect="1"/>
          </p:cNvPicPr>
          <p:nvPr>
            <p:ph sz="half" idx="2"/>
          </p:nvPr>
        </p:nvPicPr>
        <p:blipFill>
          <a:blip r:embed="rId2"/>
          <a:stretch>
            <a:fillRect/>
          </a:stretch>
        </p:blipFill>
        <p:spPr>
          <a:xfrm>
            <a:off x="6771607" y="2771227"/>
            <a:ext cx="4796696" cy="3295210"/>
          </a:xfrm>
          <a:prstGeom prst="rect">
            <a:avLst/>
          </a:prstGeom>
        </p:spPr>
      </p:pic>
      <p:sp>
        <p:nvSpPr>
          <p:cNvPr id="5" name="Title 1">
            <a:extLst>
              <a:ext uri="{FF2B5EF4-FFF2-40B4-BE49-F238E27FC236}">
                <a16:creationId xmlns:a16="http://schemas.microsoft.com/office/drawing/2014/main" id="{02894766-D859-4C3A-A649-F34B0366EDAA}"/>
              </a:ext>
            </a:extLst>
          </p:cNvPr>
          <p:cNvSpPr>
            <a:spLocks noGrp="1"/>
          </p:cNvSpPr>
          <p:nvPr>
            <p:ph type="title"/>
          </p:nvPr>
        </p:nvSpPr>
        <p:spPr>
          <a:xfrm>
            <a:off x="838200" y="161925"/>
            <a:ext cx="10792968" cy="1308227"/>
          </a:xfrm>
        </p:spPr>
        <p:txBody>
          <a:bodyPr>
            <a:normAutofit/>
          </a:bodyPr>
          <a:lstStyle/>
          <a:p>
            <a:r>
              <a:rPr lang="en-US" sz="2800" b="1" dirty="0">
                <a:latin typeface="Arial" panose="020B0604020202020204" pitchFamily="34" charset="0"/>
                <a:cs typeface="Arial" panose="020B0604020202020204" pitchFamily="34" charset="0"/>
              </a:rPr>
              <a:t>AIM#2. </a:t>
            </a:r>
            <a:r>
              <a:rPr lang="en-US" sz="2400" dirty="0">
                <a:latin typeface="Arial" panose="020B0604020202020204" pitchFamily="34" charset="0"/>
                <a:ea typeface="Times New Roman" panose="02020603050405020304" pitchFamily="18" charset="0"/>
              </a:rPr>
              <a:t>To reduce by more than 50% the amount of insecticide residues in soil and water (Anopheles breeding sites) compartments in vegetable production sites </a:t>
            </a:r>
            <a:r>
              <a:rPr lang="en-US" sz="2400" dirty="0">
                <a:solidFill>
                  <a:srgbClr val="FF0000"/>
                </a:solidFill>
                <a:latin typeface="Arial" panose="020B0604020202020204" pitchFamily="34" charset="0"/>
                <a:ea typeface="Times New Roman" panose="02020603050405020304" pitchFamily="18" charset="0"/>
              </a:rPr>
              <a:t>of Benin</a:t>
            </a:r>
            <a:r>
              <a:rPr lang="en-US" sz="2400" dirty="0">
                <a:latin typeface="Arial" panose="020B0604020202020204" pitchFamily="34" charset="0"/>
                <a:ea typeface="Times New Roman" panose="02020603050405020304" pitchFamily="18"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TextBox 23">
            <a:extLst>
              <a:ext uri="{FF2B5EF4-FFF2-40B4-BE49-F238E27FC236}">
                <a16:creationId xmlns:a16="http://schemas.microsoft.com/office/drawing/2014/main" id="{F9988842-85D6-4AA4-BE93-0DF81D6B4E03}"/>
              </a:ext>
            </a:extLst>
          </p:cNvPr>
          <p:cNvSpPr txBox="1"/>
          <p:nvPr/>
        </p:nvSpPr>
        <p:spPr>
          <a:xfrm>
            <a:off x="7138914" y="6166229"/>
            <a:ext cx="5246813"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The </a:t>
            </a:r>
            <a:r>
              <a:rPr lang="en-GB" sz="2000" dirty="0" err="1">
                <a:latin typeface="Arial" panose="020B0604020202020204" pitchFamily="34" charset="0"/>
                <a:cs typeface="Arial" panose="020B0604020202020204" pitchFamily="34" charset="0"/>
              </a:rPr>
              <a:t>QuEChER</a:t>
            </a:r>
            <a:r>
              <a:rPr lang="en-GB" sz="2000" dirty="0">
                <a:latin typeface="Arial" panose="020B0604020202020204" pitchFamily="34" charset="0"/>
                <a:cs typeface="Arial" panose="020B0604020202020204" pitchFamily="34" charset="0"/>
              </a:rPr>
              <a:t> method (AOAC, 2005) and </a:t>
            </a:r>
            <a:r>
              <a:rPr lang="en-GB" sz="2000" dirty="0">
                <a:latin typeface="Times New Roman" panose="02020603050405020304" pitchFamily="18" charset="0"/>
                <a:cs typeface="Times New Roman" panose="02020603050405020304" pitchFamily="18" charset="0"/>
              </a:rPr>
              <a:t>HPLC machine (Djouaka </a:t>
            </a:r>
            <a:r>
              <a:rPr lang="en-GB" sz="2000" i="1" dirty="0">
                <a:latin typeface="Times New Roman" panose="02020603050405020304" pitchFamily="18" charset="0"/>
                <a:cs typeface="Times New Roman" panose="02020603050405020304" pitchFamily="18" charset="0"/>
              </a:rPr>
              <a:t>et al. </a:t>
            </a:r>
            <a:r>
              <a:rPr lang="en-GB" sz="2000" dirty="0">
                <a:latin typeface="Times New Roman" panose="02020603050405020304" pitchFamily="18" charset="0"/>
                <a:cs typeface="Times New Roman" panose="02020603050405020304" pitchFamily="18" charset="0"/>
              </a:rPr>
              <a:t>2018)</a:t>
            </a:r>
            <a:endParaRPr lang="en-GB"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D155B81-E1E8-4045-ABC0-B1B651DC40A0}"/>
              </a:ext>
            </a:extLst>
          </p:cNvPr>
          <p:cNvSpPr/>
          <p:nvPr/>
        </p:nvSpPr>
        <p:spPr>
          <a:xfrm>
            <a:off x="6234684" y="1796673"/>
            <a:ext cx="6151043" cy="400110"/>
          </a:xfrm>
          <a:prstGeom prst="rect">
            <a:avLst/>
          </a:prstGeom>
        </p:spPr>
        <p:txBody>
          <a:bodyPr wrap="none">
            <a:spAutoFit/>
          </a:bodyPr>
          <a:lstStyle/>
          <a:p>
            <a:r>
              <a:rPr lang="fr-FR" sz="2000" b="1" dirty="0">
                <a:solidFill>
                  <a:srgbClr val="0070C0"/>
                </a:solidFill>
                <a:latin typeface="Arial" panose="020B0604020202020204" pitchFamily="34" charset="0"/>
                <a:cs typeface="Arial" panose="020B0604020202020204" pitchFamily="34" charset="0"/>
              </a:rPr>
              <a:t>Pesticides </a:t>
            </a:r>
            <a:r>
              <a:rPr lang="en-US" sz="2000" b="1" dirty="0">
                <a:solidFill>
                  <a:srgbClr val="0070C0"/>
                </a:solidFill>
                <a:latin typeface="Arial" panose="020B0604020202020204" pitchFamily="34" charset="0"/>
                <a:cs typeface="Arial" panose="020B0604020202020204" pitchFamily="34" charset="0"/>
              </a:rPr>
              <a:t>residues</a:t>
            </a:r>
            <a:r>
              <a:rPr lang="fr-FR" sz="2000" b="1" dirty="0">
                <a:solidFill>
                  <a:srgbClr val="0070C0"/>
                </a:solidFill>
                <a:latin typeface="Arial" panose="020B0604020202020204" pitchFamily="34" charset="0"/>
                <a:cs typeface="Arial" panose="020B0604020202020204" pitchFamily="34" charset="0"/>
              </a:rPr>
              <a:t> extraction and quantification</a:t>
            </a:r>
            <a:endParaRPr lang="en-GB" sz="2000" dirty="0">
              <a:latin typeface="Arial" panose="020B0604020202020204" pitchFamily="34" charset="0"/>
              <a:cs typeface="Arial" panose="020B0604020202020204" pitchFamily="34" charset="0"/>
            </a:endParaRPr>
          </a:p>
        </p:txBody>
      </p:sp>
      <p:sp>
        <p:nvSpPr>
          <p:cNvPr id="12" name="TextBox 10">
            <a:extLst>
              <a:ext uri="{FF2B5EF4-FFF2-40B4-BE49-F238E27FC236}">
                <a16:creationId xmlns:a16="http://schemas.microsoft.com/office/drawing/2014/main" id="{A465FE8B-4ACA-46E9-ACBD-9925E9381136}"/>
              </a:ext>
            </a:extLst>
          </p:cNvPr>
          <p:cNvSpPr txBox="1"/>
          <p:nvPr/>
        </p:nvSpPr>
        <p:spPr>
          <a:xfrm>
            <a:off x="833765" y="6105598"/>
            <a:ext cx="5246813" cy="461665"/>
          </a:xfrm>
          <a:prstGeom prst="rect">
            <a:avLst/>
          </a:prstGeom>
          <a:noFill/>
        </p:spPr>
        <p:txBody>
          <a:bodyPr wrap="square" rtlCol="0">
            <a:spAutoFit/>
          </a:bodyPr>
          <a:lstStyle/>
          <a:p>
            <a:pPr marL="285750" indent="-285750">
              <a:buFont typeface="Wingdings" panose="05000000000000000000" pitchFamily="2" charset="2"/>
              <a:buChar char="ü"/>
            </a:pPr>
            <a:r>
              <a:rPr lang="en-GB" sz="2400" dirty="0">
                <a:latin typeface="Times New Roman" panose="02020603050405020304" pitchFamily="18" charset="0"/>
                <a:cs typeface="Times New Roman" panose="02020603050405020304" pitchFamily="18" charset="0"/>
              </a:rPr>
              <a:t> HPLC machine (</a:t>
            </a:r>
            <a:r>
              <a:rPr lang="en-GB" sz="2400" dirty="0" err="1">
                <a:latin typeface="Times New Roman" panose="02020603050405020304" pitchFamily="18" charset="0"/>
                <a:cs typeface="Times New Roman" panose="02020603050405020304" pitchFamily="18" charset="0"/>
              </a:rPr>
              <a:t>Djouaka</a:t>
            </a:r>
            <a:r>
              <a:rPr lang="en-GB" sz="2400" dirty="0">
                <a:latin typeface="Times New Roman" panose="02020603050405020304" pitchFamily="18" charset="0"/>
                <a:cs typeface="Times New Roman" panose="02020603050405020304" pitchFamily="18" charset="0"/>
              </a:rPr>
              <a:t> </a:t>
            </a:r>
            <a:r>
              <a:rPr lang="en-GB" sz="2400" i="1" dirty="0">
                <a:latin typeface="Times New Roman" panose="02020603050405020304" pitchFamily="18" charset="0"/>
                <a:cs typeface="Times New Roman" panose="02020603050405020304" pitchFamily="18" charset="0"/>
              </a:rPr>
              <a:t>et al. </a:t>
            </a:r>
            <a:r>
              <a:rPr lang="en-GB" sz="2400" dirty="0">
                <a:latin typeface="Times New Roman" panose="02020603050405020304" pitchFamily="18" charset="0"/>
                <a:cs typeface="Times New Roman" panose="02020603050405020304" pitchFamily="18" charset="0"/>
              </a:rPr>
              <a:t>2018)</a:t>
            </a:r>
          </a:p>
        </p:txBody>
      </p:sp>
      <p:sp>
        <p:nvSpPr>
          <p:cNvPr id="13" name="Rectangle 12">
            <a:extLst>
              <a:ext uri="{FF2B5EF4-FFF2-40B4-BE49-F238E27FC236}">
                <a16:creationId xmlns:a16="http://schemas.microsoft.com/office/drawing/2014/main" id="{ED155B81-E1E8-4045-ABC0-B1B651DC40A0}"/>
              </a:ext>
            </a:extLst>
          </p:cNvPr>
          <p:cNvSpPr/>
          <p:nvPr/>
        </p:nvSpPr>
        <p:spPr>
          <a:xfrm>
            <a:off x="704186" y="1930051"/>
            <a:ext cx="4328429" cy="400110"/>
          </a:xfrm>
          <a:prstGeom prst="rect">
            <a:avLst/>
          </a:prstGeom>
        </p:spPr>
        <p:txBody>
          <a:bodyPr wrap="square">
            <a:spAutoFit/>
          </a:bodyPr>
          <a:lstStyle/>
          <a:p>
            <a:r>
              <a:rPr lang="fr-FR" sz="2000" b="1" dirty="0" err="1">
                <a:solidFill>
                  <a:srgbClr val="0070C0"/>
                </a:solidFill>
                <a:latin typeface="Arial" panose="020B0604020202020204" pitchFamily="34" charset="0"/>
                <a:cs typeface="Arial" panose="020B0604020202020204" pitchFamily="34" charset="0"/>
              </a:rPr>
              <a:t>Agronomic</a:t>
            </a:r>
            <a:r>
              <a:rPr lang="fr-FR" sz="2000" b="1" dirty="0">
                <a:solidFill>
                  <a:srgbClr val="0070C0"/>
                </a:solidFill>
                <a:latin typeface="Arial" panose="020B0604020202020204" pitchFamily="34" charset="0"/>
                <a:cs typeface="Arial" panose="020B0604020202020204" pitchFamily="34" charset="0"/>
              </a:rPr>
              <a:t> </a:t>
            </a:r>
            <a:r>
              <a:rPr lang="fr-FR" sz="2000" b="1" dirty="0" err="1">
                <a:solidFill>
                  <a:srgbClr val="0070C0"/>
                </a:solidFill>
                <a:latin typeface="Arial" panose="020B0604020202020204" pitchFamily="34" charset="0"/>
                <a:cs typeface="Arial" panose="020B0604020202020204" pitchFamily="34" charset="0"/>
              </a:rPr>
              <a:t>parameters</a:t>
            </a:r>
            <a:r>
              <a:rPr lang="fr-FR" sz="2000" b="1" dirty="0">
                <a:solidFill>
                  <a:srgbClr val="0070C0"/>
                </a:solidFill>
                <a:latin typeface="Arial" panose="020B0604020202020204" pitchFamily="34" charset="0"/>
                <a:cs typeface="Arial" panose="020B0604020202020204" pitchFamily="34" charset="0"/>
              </a:rPr>
              <a:t> collection</a:t>
            </a:r>
            <a:endParaRPr lang="en-GB" sz="20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98F1A03-DBFC-440D-8013-FB428FADC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543806" y="3047745"/>
            <a:ext cx="2106360" cy="2743200"/>
          </a:xfrm>
          <a:prstGeom prst="rect">
            <a:avLst/>
          </a:prstGeom>
        </p:spPr>
      </p:pic>
      <p:pic>
        <p:nvPicPr>
          <p:cNvPr id="19" name="Picture 18">
            <a:extLst>
              <a:ext uri="{FF2B5EF4-FFF2-40B4-BE49-F238E27FC236}">
                <a16:creationId xmlns:a16="http://schemas.microsoft.com/office/drawing/2014/main" id="{2A7B54DC-D287-4839-810C-6FFAE2CE3D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486534" y="3047745"/>
            <a:ext cx="2117645" cy="2743200"/>
          </a:xfrm>
          <a:prstGeom prst="rect">
            <a:avLst/>
          </a:prstGeom>
        </p:spPr>
      </p:pic>
      <p:pic>
        <p:nvPicPr>
          <p:cNvPr id="21" name="Content Placeholder 20">
            <a:extLst>
              <a:ext uri="{FF2B5EF4-FFF2-40B4-BE49-F238E27FC236}">
                <a16:creationId xmlns:a16="http://schemas.microsoft.com/office/drawing/2014/main" id="{99DC8CD8-9E85-4F38-A3BF-519F7C3B7468}"/>
              </a:ext>
            </a:extLst>
          </p:cNvPr>
          <p:cNvPicPr>
            <a:picLocks noGrp="1" noChangeAspect="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349152" y="3047745"/>
            <a:ext cx="2137382" cy="2743200"/>
          </a:xfrm>
          <a:prstGeom prst="rect">
            <a:avLst/>
          </a:prstGeom>
        </p:spPr>
      </p:pic>
      <p:sp>
        <p:nvSpPr>
          <p:cNvPr id="22" name="Titre 1">
            <a:extLst>
              <a:ext uri="{FF2B5EF4-FFF2-40B4-BE49-F238E27FC236}">
                <a16:creationId xmlns:a16="http://schemas.microsoft.com/office/drawing/2014/main" id="{775E4722-BDD6-4A75-ADEB-D4D60329DEA0}"/>
              </a:ext>
            </a:extLst>
          </p:cNvPr>
          <p:cNvSpPr txBox="1">
            <a:spLocks/>
          </p:cNvSpPr>
          <p:nvPr/>
        </p:nvSpPr>
        <p:spPr>
          <a:xfrm>
            <a:off x="722241" y="1466628"/>
            <a:ext cx="2928951" cy="400110"/>
          </a:xfrm>
          <a:prstGeom prst="rect">
            <a:avLst/>
          </a:prstGeom>
        </p:spPr>
        <p:style>
          <a:lnRef idx="2">
            <a:schemeClr val="dk1"/>
          </a:lnRef>
          <a:fillRef idx="1003">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fr-FR" sz="2400" b="1" dirty="0">
                <a:solidFill>
                  <a:schemeClr val="accent1"/>
                </a:solidFill>
                <a:latin typeface="Arial" pitchFamily="34" charset="0"/>
                <a:cs typeface="Arial" pitchFamily="34" charset="0"/>
              </a:rPr>
              <a:t>Design &amp; Methods</a:t>
            </a:r>
            <a:endParaRPr lang="fr-FR" sz="2400" dirty="0">
              <a:solidFill>
                <a:schemeClr val="accent1"/>
              </a:solidFill>
            </a:endParaRPr>
          </a:p>
        </p:txBody>
      </p:sp>
    </p:spTree>
    <p:extLst>
      <p:ext uri="{BB962C8B-B14F-4D97-AF65-F5344CB8AC3E}">
        <p14:creationId xmlns:p14="http://schemas.microsoft.com/office/powerpoint/2010/main" val="264509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894766-D859-4C3A-A649-F34B0366EDAA}"/>
              </a:ext>
            </a:extLst>
          </p:cNvPr>
          <p:cNvSpPr>
            <a:spLocks noGrp="1"/>
          </p:cNvSpPr>
          <p:nvPr>
            <p:ph type="title"/>
          </p:nvPr>
        </p:nvSpPr>
        <p:spPr>
          <a:xfrm>
            <a:off x="838200" y="161925"/>
            <a:ext cx="10792968" cy="1308227"/>
          </a:xfrm>
        </p:spPr>
        <p:txBody>
          <a:bodyPr>
            <a:normAutofit/>
          </a:bodyPr>
          <a:lstStyle/>
          <a:p>
            <a:r>
              <a:rPr lang="en-US" sz="2800" b="1" dirty="0">
                <a:latin typeface="Arial" panose="020B0604020202020204" pitchFamily="34" charset="0"/>
                <a:cs typeface="Arial" panose="020B0604020202020204" pitchFamily="34" charset="0"/>
              </a:rPr>
              <a:t>AIM#2. </a:t>
            </a:r>
            <a:r>
              <a:rPr lang="en-US" sz="2400" dirty="0">
                <a:latin typeface="Arial" panose="020B0604020202020204" pitchFamily="34" charset="0"/>
                <a:ea typeface="Times New Roman" panose="02020603050405020304" pitchFamily="18" charset="0"/>
              </a:rPr>
              <a:t>To reduce by more than 50% the amount of insecticide residues in soil and water (Anopheles breeding sites) compartments in vegetable production sites </a:t>
            </a:r>
            <a:r>
              <a:rPr lang="en-US" sz="2400" dirty="0">
                <a:solidFill>
                  <a:srgbClr val="FF0000"/>
                </a:solidFill>
                <a:latin typeface="Arial" panose="020B0604020202020204" pitchFamily="34" charset="0"/>
                <a:ea typeface="Times New Roman" panose="02020603050405020304" pitchFamily="18" charset="0"/>
              </a:rPr>
              <a:t>of Benin</a:t>
            </a:r>
            <a:r>
              <a:rPr lang="en-US" sz="2400" dirty="0">
                <a:latin typeface="Arial" panose="020B0604020202020204" pitchFamily="34" charset="0"/>
                <a:ea typeface="Times New Roman" panose="02020603050405020304" pitchFamily="18"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16" name="Titre 1">
            <a:extLst>
              <a:ext uri="{FF2B5EF4-FFF2-40B4-BE49-F238E27FC236}">
                <a16:creationId xmlns:a16="http://schemas.microsoft.com/office/drawing/2014/main" id="{45D21DFD-14D1-43D5-B006-117EC7358220}"/>
              </a:ext>
            </a:extLst>
          </p:cNvPr>
          <p:cNvSpPr txBox="1">
            <a:spLocks/>
          </p:cNvSpPr>
          <p:nvPr/>
        </p:nvSpPr>
        <p:spPr>
          <a:xfrm>
            <a:off x="688035" y="1884069"/>
            <a:ext cx="5283200" cy="354269"/>
          </a:xfrm>
          <a:prstGeom prst="rect">
            <a:avLst/>
          </a:prstGeom>
        </p:spPr>
        <p:style>
          <a:lnRef idx="2">
            <a:schemeClr val="dk1"/>
          </a:lnRef>
          <a:fillRef idx="1003">
            <a:schemeClr val="lt1"/>
          </a:fillRef>
          <a:effectRef idx="0">
            <a:schemeClr val="dk1"/>
          </a:effectRef>
          <a:fontRef idx="minor">
            <a:schemeClr val="dk1"/>
          </a:fontRef>
        </p:style>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2000" b="1" dirty="0">
                <a:solidFill>
                  <a:schemeClr val="accent1"/>
                </a:solidFill>
                <a:latin typeface="Arial" pitchFamily="34" charset="0"/>
                <a:cs typeface="Arial" pitchFamily="34" charset="0"/>
              </a:rPr>
              <a:t>RESULTS: </a:t>
            </a:r>
            <a:r>
              <a:rPr lang="en-US" sz="2000" b="1" dirty="0">
                <a:solidFill>
                  <a:schemeClr val="accent1"/>
                </a:solidFill>
                <a:latin typeface="Arial" pitchFamily="34" charset="0"/>
                <a:cs typeface="Arial" pitchFamily="34" charset="0"/>
              </a:rPr>
              <a:t>agronomic</a:t>
            </a:r>
            <a:r>
              <a:rPr lang="fr-FR" sz="2000" b="1" dirty="0">
                <a:solidFill>
                  <a:schemeClr val="accent1"/>
                </a:solidFill>
                <a:latin typeface="Arial" pitchFamily="34" charset="0"/>
                <a:cs typeface="Arial" pitchFamily="34" charset="0"/>
              </a:rPr>
              <a:t> </a:t>
            </a:r>
            <a:r>
              <a:rPr lang="en-US" sz="2000" b="1" dirty="0">
                <a:solidFill>
                  <a:schemeClr val="accent1"/>
                </a:solidFill>
                <a:latin typeface="Arial" pitchFamily="34" charset="0"/>
                <a:cs typeface="Arial" pitchFamily="34" charset="0"/>
              </a:rPr>
              <a:t>parameters</a:t>
            </a:r>
            <a:endParaRPr lang="en-US" sz="2000" dirty="0">
              <a:solidFill>
                <a:schemeClr val="accent1"/>
              </a:solidFill>
            </a:endParaRPr>
          </a:p>
        </p:txBody>
      </p:sp>
      <p:graphicFrame>
        <p:nvGraphicFramePr>
          <p:cNvPr id="17" name="Chart 16">
            <a:extLst>
              <a:ext uri="{FF2B5EF4-FFF2-40B4-BE49-F238E27FC236}">
                <a16:creationId xmlns:a16="http://schemas.microsoft.com/office/drawing/2014/main" id="{5701E9EF-5D19-4758-ADC5-AE20DDEF7582}"/>
              </a:ext>
            </a:extLst>
          </p:cNvPr>
          <p:cNvGraphicFramePr>
            <a:graphicFrameLocks/>
          </p:cNvGraphicFramePr>
          <p:nvPr>
            <p:extLst>
              <p:ext uri="{D42A27DB-BD31-4B8C-83A1-F6EECF244321}">
                <p14:modId xmlns:p14="http://schemas.microsoft.com/office/powerpoint/2010/main" val="543763837"/>
              </p:ext>
            </p:extLst>
          </p:nvPr>
        </p:nvGraphicFramePr>
        <p:xfrm>
          <a:off x="609600" y="2960715"/>
          <a:ext cx="3484064" cy="21951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CDEDD869-94EF-479F-BFA2-3863389A177E}"/>
              </a:ext>
            </a:extLst>
          </p:cNvPr>
          <p:cNvGraphicFramePr>
            <a:graphicFrameLocks/>
          </p:cNvGraphicFramePr>
          <p:nvPr>
            <p:extLst>
              <p:ext uri="{D42A27DB-BD31-4B8C-83A1-F6EECF244321}">
                <p14:modId xmlns:p14="http://schemas.microsoft.com/office/powerpoint/2010/main" val="4140324476"/>
              </p:ext>
            </p:extLst>
          </p:nvPr>
        </p:nvGraphicFramePr>
        <p:xfrm>
          <a:off x="4498852" y="2962620"/>
          <a:ext cx="3484064" cy="21951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9280CBDC-5644-4166-84F6-E85DBF397FAE}"/>
              </a:ext>
            </a:extLst>
          </p:cNvPr>
          <p:cNvGraphicFramePr>
            <a:graphicFrameLocks/>
          </p:cNvGraphicFramePr>
          <p:nvPr>
            <p:extLst>
              <p:ext uri="{D42A27DB-BD31-4B8C-83A1-F6EECF244321}">
                <p14:modId xmlns:p14="http://schemas.microsoft.com/office/powerpoint/2010/main" val="1873363506"/>
              </p:ext>
            </p:extLst>
          </p:nvPr>
        </p:nvGraphicFramePr>
        <p:xfrm>
          <a:off x="8522212" y="2960715"/>
          <a:ext cx="3484064" cy="2195103"/>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Rounded Corners 19">
            <a:extLst>
              <a:ext uri="{FF2B5EF4-FFF2-40B4-BE49-F238E27FC236}">
                <a16:creationId xmlns:a16="http://schemas.microsoft.com/office/drawing/2014/main" id="{97473655-ABA2-410F-8FB6-A507F9499F94}"/>
              </a:ext>
            </a:extLst>
          </p:cNvPr>
          <p:cNvSpPr/>
          <p:nvPr/>
        </p:nvSpPr>
        <p:spPr>
          <a:xfrm>
            <a:off x="1941154" y="5571640"/>
            <a:ext cx="8060163" cy="7485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a:solidFill>
                  <a:srgbClr val="FF0000"/>
                </a:solidFill>
                <a:latin typeface="Times New Roman" panose="02020603050405020304" pitchFamily="18" charset="0"/>
                <a:cs typeface="Times New Roman" panose="02020603050405020304" pitchFamily="18" charset="0"/>
              </a:rPr>
              <a:t>Conclusion</a:t>
            </a:r>
            <a:r>
              <a:rPr lang="en-US" dirty="0">
                <a:solidFill>
                  <a:srgbClr val="FF0000"/>
                </a:solidFill>
                <a:latin typeface="Times New Roman" panose="02020603050405020304" pitchFamily="18" charset="0"/>
                <a:cs typeface="Times New Roman" panose="02020603050405020304" pitchFamily="18" charset="0"/>
              </a:rPr>
              <a:t>: T3= T1/</a:t>
            </a:r>
            <a:r>
              <a:rPr lang="en-US" dirty="0">
                <a:solidFill>
                  <a:schemeClr val="tx1"/>
                </a:solidFill>
                <a:latin typeface="Times New Roman" panose="02020603050405020304" pitchFamily="18" charset="0"/>
                <a:cs typeface="Times New Roman" panose="02020603050405020304" pitchFamily="18" charset="0"/>
              </a:rPr>
              <a:t>2</a:t>
            </a:r>
            <a:r>
              <a:rPr lang="en-US" dirty="0">
                <a:solidFill>
                  <a:srgbClr val="FF0000"/>
                </a:solidFill>
                <a:latin typeface="Times New Roman" panose="02020603050405020304" pitchFamily="18" charset="0"/>
                <a:cs typeface="Times New Roman" panose="02020603050405020304" pitchFamily="18" charset="0"/>
              </a:rPr>
              <a:t> + T2/</a:t>
            </a:r>
            <a:r>
              <a:rPr lang="en-US" dirty="0">
                <a:solidFill>
                  <a:schemeClr val="tx1"/>
                </a:solidFill>
                <a:latin typeface="Times New Roman" panose="02020603050405020304" pitchFamily="18" charset="0"/>
                <a:cs typeface="Times New Roman" panose="02020603050405020304" pitchFamily="18" charset="0"/>
              </a:rPr>
              <a:t>2 presented the low insect pressure and the best yield.</a:t>
            </a:r>
            <a:r>
              <a:rPr lang="en-US"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7883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69E89982-B41B-44F3-9570-EE475B2296D6}"/>
              </a:ext>
            </a:extLst>
          </p:cNvPr>
          <p:cNvSpPr>
            <a:spLocks noGrp="1"/>
          </p:cNvSpPr>
          <p:nvPr>
            <p:ph type="title"/>
          </p:nvPr>
        </p:nvSpPr>
        <p:spPr>
          <a:xfrm>
            <a:off x="653953" y="1418009"/>
            <a:ext cx="5737392" cy="458553"/>
          </a:xfrm>
        </p:spPr>
        <p:style>
          <a:lnRef idx="2">
            <a:schemeClr val="dk1"/>
          </a:lnRef>
          <a:fillRef idx="1003">
            <a:schemeClr val="lt1"/>
          </a:fillRef>
          <a:effectRef idx="0">
            <a:schemeClr val="dk1"/>
          </a:effectRef>
          <a:fontRef idx="minor">
            <a:schemeClr val="dk1"/>
          </a:fontRef>
        </p:style>
        <p:txBody>
          <a:bodyPr>
            <a:normAutofit fontScale="90000"/>
          </a:bodyPr>
          <a:lstStyle/>
          <a:p>
            <a:br>
              <a:rPr lang="en-US" sz="2000" b="1" dirty="0">
                <a:solidFill>
                  <a:schemeClr val="accent1"/>
                </a:solidFill>
                <a:latin typeface="Arial" pitchFamily="34" charset="0"/>
                <a:cs typeface="Arial" pitchFamily="34" charset="0"/>
              </a:rPr>
            </a:br>
            <a:r>
              <a:rPr lang="en-US" sz="2000" b="1" dirty="0">
                <a:solidFill>
                  <a:schemeClr val="accent1"/>
                </a:solidFill>
                <a:latin typeface="Arial" pitchFamily="34" charset="0"/>
                <a:cs typeface="Arial" pitchFamily="34" charset="0"/>
              </a:rPr>
              <a:t>RESULTS: Pesticide residue analysis</a:t>
            </a:r>
            <a:br>
              <a:rPr lang="en-US" sz="2000" b="1" dirty="0">
                <a:solidFill>
                  <a:schemeClr val="accent1"/>
                </a:solidFill>
                <a:latin typeface="Arial" pitchFamily="34" charset="0"/>
                <a:cs typeface="Arial" pitchFamily="34" charset="0"/>
              </a:rPr>
            </a:br>
            <a:r>
              <a:rPr lang="en-US" sz="2000" b="1" dirty="0">
                <a:solidFill>
                  <a:schemeClr val="accent1"/>
                </a:solidFill>
                <a:latin typeface="Arial" pitchFamily="34" charset="0"/>
                <a:cs typeface="Arial" pitchFamily="34" charset="0"/>
              </a:rPr>
              <a:t> </a:t>
            </a:r>
            <a:endParaRPr lang="en-US" sz="2000" dirty="0">
              <a:solidFill>
                <a:schemeClr val="accent1"/>
              </a:solidFill>
            </a:endParaRPr>
          </a:p>
        </p:txBody>
      </p:sp>
      <p:graphicFrame>
        <p:nvGraphicFramePr>
          <p:cNvPr id="20" name="Chart 19">
            <a:extLst>
              <a:ext uri="{FF2B5EF4-FFF2-40B4-BE49-F238E27FC236}">
                <a16:creationId xmlns:a16="http://schemas.microsoft.com/office/drawing/2014/main" id="{A41F8EBC-3590-4BC9-8406-B0359A665BD1}"/>
              </a:ext>
            </a:extLst>
          </p:cNvPr>
          <p:cNvGraphicFramePr>
            <a:graphicFrameLocks/>
          </p:cNvGraphicFramePr>
          <p:nvPr>
            <p:extLst>
              <p:ext uri="{D42A27DB-BD31-4B8C-83A1-F6EECF244321}">
                <p14:modId xmlns:p14="http://schemas.microsoft.com/office/powerpoint/2010/main" val="575237350"/>
              </p:ext>
            </p:extLst>
          </p:nvPr>
        </p:nvGraphicFramePr>
        <p:xfrm>
          <a:off x="8174411" y="2008620"/>
          <a:ext cx="3724870" cy="2377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E65D1BC2-0856-44AE-A567-A5EF139B1974}"/>
              </a:ext>
            </a:extLst>
          </p:cNvPr>
          <p:cNvGraphicFramePr>
            <a:graphicFrameLocks/>
          </p:cNvGraphicFramePr>
          <p:nvPr>
            <p:extLst>
              <p:ext uri="{D42A27DB-BD31-4B8C-83A1-F6EECF244321}">
                <p14:modId xmlns:p14="http://schemas.microsoft.com/office/powerpoint/2010/main" val="2285894093"/>
              </p:ext>
            </p:extLst>
          </p:nvPr>
        </p:nvGraphicFramePr>
        <p:xfrm>
          <a:off x="8161433" y="4578699"/>
          <a:ext cx="3737848" cy="2206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715B0C2F-9541-4A2A-93EE-A3628B287450}"/>
              </a:ext>
            </a:extLst>
          </p:cNvPr>
          <p:cNvGraphicFramePr>
            <a:graphicFrameLocks/>
          </p:cNvGraphicFramePr>
          <p:nvPr>
            <p:extLst>
              <p:ext uri="{D42A27DB-BD31-4B8C-83A1-F6EECF244321}">
                <p14:modId xmlns:p14="http://schemas.microsoft.com/office/powerpoint/2010/main" val="3080281512"/>
              </p:ext>
            </p:extLst>
          </p:nvPr>
        </p:nvGraphicFramePr>
        <p:xfrm>
          <a:off x="295564" y="2068699"/>
          <a:ext cx="3724870" cy="23774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A7086204-DF9E-4852-9CB0-E9B07A6C9F14}"/>
              </a:ext>
            </a:extLst>
          </p:cNvPr>
          <p:cNvGraphicFramePr>
            <a:graphicFrameLocks/>
          </p:cNvGraphicFramePr>
          <p:nvPr>
            <p:extLst>
              <p:ext uri="{D42A27DB-BD31-4B8C-83A1-F6EECF244321}">
                <p14:modId xmlns:p14="http://schemas.microsoft.com/office/powerpoint/2010/main" val="573226887"/>
              </p:ext>
            </p:extLst>
          </p:nvPr>
        </p:nvGraphicFramePr>
        <p:xfrm>
          <a:off x="292719" y="4578700"/>
          <a:ext cx="3737848" cy="22066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a:extLst>
              <a:ext uri="{FF2B5EF4-FFF2-40B4-BE49-F238E27FC236}">
                <a16:creationId xmlns:a16="http://schemas.microsoft.com/office/drawing/2014/main" id="{2DF8A37A-4F53-4DE8-A4D2-AD3F030466D9}"/>
              </a:ext>
            </a:extLst>
          </p:cNvPr>
          <p:cNvGraphicFramePr>
            <a:graphicFrameLocks/>
          </p:cNvGraphicFramePr>
          <p:nvPr>
            <p:extLst>
              <p:ext uri="{D42A27DB-BD31-4B8C-83A1-F6EECF244321}">
                <p14:modId xmlns:p14="http://schemas.microsoft.com/office/powerpoint/2010/main" val="2820492905"/>
              </p:ext>
            </p:extLst>
          </p:nvPr>
        </p:nvGraphicFramePr>
        <p:xfrm>
          <a:off x="4159433" y="2056321"/>
          <a:ext cx="3724870" cy="23774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a:extLst>
              <a:ext uri="{FF2B5EF4-FFF2-40B4-BE49-F238E27FC236}">
                <a16:creationId xmlns:a16="http://schemas.microsoft.com/office/drawing/2014/main" id="{B820E062-0BD1-4F2F-846D-DFEBB760D5AE}"/>
              </a:ext>
            </a:extLst>
          </p:cNvPr>
          <p:cNvGraphicFramePr>
            <a:graphicFrameLocks/>
          </p:cNvGraphicFramePr>
          <p:nvPr>
            <p:extLst>
              <p:ext uri="{D42A27DB-BD31-4B8C-83A1-F6EECF244321}">
                <p14:modId xmlns:p14="http://schemas.microsoft.com/office/powerpoint/2010/main" val="1692377261"/>
              </p:ext>
            </p:extLst>
          </p:nvPr>
        </p:nvGraphicFramePr>
        <p:xfrm>
          <a:off x="4177905" y="4578699"/>
          <a:ext cx="3724870" cy="2206673"/>
        </p:xfrm>
        <a:graphic>
          <a:graphicData uri="http://schemas.openxmlformats.org/drawingml/2006/chart">
            <c:chart xmlns:c="http://schemas.openxmlformats.org/drawingml/2006/chart" xmlns:r="http://schemas.openxmlformats.org/officeDocument/2006/relationships" r:id="rId7"/>
          </a:graphicData>
        </a:graphic>
      </p:graphicFrame>
      <p:sp>
        <p:nvSpPr>
          <p:cNvPr id="12" name="Title 1">
            <a:extLst>
              <a:ext uri="{FF2B5EF4-FFF2-40B4-BE49-F238E27FC236}">
                <a16:creationId xmlns:a16="http://schemas.microsoft.com/office/drawing/2014/main" id="{D4A5BDFF-B330-4BD2-BEE4-305727841FD5}"/>
              </a:ext>
            </a:extLst>
          </p:cNvPr>
          <p:cNvSpPr txBox="1">
            <a:spLocks/>
          </p:cNvSpPr>
          <p:nvPr/>
        </p:nvSpPr>
        <p:spPr>
          <a:xfrm>
            <a:off x="501442" y="191642"/>
            <a:ext cx="11437462" cy="791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AIM#2. </a:t>
            </a:r>
            <a:r>
              <a:rPr lang="en-US" sz="2200" dirty="0">
                <a:latin typeface="Arial" panose="020B0604020202020204" pitchFamily="34" charset="0"/>
                <a:ea typeface="Times New Roman" panose="02020603050405020304" pitchFamily="18" charset="0"/>
              </a:rPr>
              <a:t>To reduce by more than 50% the amount of insecticide residues in soil and water (Anopheles breeding sites) compartments in vegetable production sites </a:t>
            </a:r>
            <a:r>
              <a:rPr lang="en-US" sz="2200" dirty="0">
                <a:solidFill>
                  <a:srgbClr val="FF0000"/>
                </a:solidFill>
                <a:latin typeface="Arial" panose="020B0604020202020204" pitchFamily="34" charset="0"/>
                <a:ea typeface="Times New Roman" panose="02020603050405020304" pitchFamily="18" charset="0"/>
              </a:rPr>
              <a:t>of Benin</a:t>
            </a:r>
            <a:r>
              <a:rPr lang="en-US" sz="2200" dirty="0">
                <a:latin typeface="Arial" panose="020B0604020202020204" pitchFamily="34" charset="0"/>
                <a:ea typeface="Times New Roman" panose="02020603050405020304" pitchFamily="18" charset="0"/>
              </a:rPr>
              <a:t>. </a:t>
            </a:r>
            <a:endParaRPr lang="en-US" sz="2200" dirty="0">
              <a:solidFill>
                <a:srgbClr val="FF000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D1939697-B1AE-42E4-87C4-6C275B59733E}"/>
              </a:ext>
            </a:extLst>
          </p:cNvPr>
          <p:cNvSpPr/>
          <p:nvPr/>
        </p:nvSpPr>
        <p:spPr>
          <a:xfrm>
            <a:off x="11178432" y="1330351"/>
            <a:ext cx="1009854" cy="36068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900" dirty="0">
                <a:latin typeface="Times New Roman" panose="02020603050405020304" pitchFamily="18" charset="0"/>
                <a:cs typeface="Times New Roman" panose="02020603050405020304" pitchFamily="18" charset="0"/>
              </a:rPr>
              <a:t>MRLs = </a:t>
            </a:r>
            <a:r>
              <a:rPr lang="en-US" sz="900" b="1" dirty="0">
                <a:latin typeface="Times New Roman" panose="02020603050405020304" pitchFamily="18" charset="0"/>
                <a:cs typeface="Times New Roman" panose="02020603050405020304" pitchFamily="18" charset="0"/>
              </a:rPr>
              <a:t>0.02 µg/ml</a:t>
            </a:r>
          </a:p>
        </p:txBody>
      </p:sp>
      <p:sp>
        <p:nvSpPr>
          <p:cNvPr id="4" name="Rectangle: Rounded Corners 3">
            <a:extLst>
              <a:ext uri="{FF2B5EF4-FFF2-40B4-BE49-F238E27FC236}">
                <a16:creationId xmlns:a16="http://schemas.microsoft.com/office/drawing/2014/main" id="{5F6F0B3C-6351-4E3D-8259-E57549281663}"/>
              </a:ext>
            </a:extLst>
          </p:cNvPr>
          <p:cNvSpPr/>
          <p:nvPr/>
        </p:nvSpPr>
        <p:spPr>
          <a:xfrm>
            <a:off x="6506847" y="1117228"/>
            <a:ext cx="4857750" cy="748513"/>
          </a:xfrm>
          <a:custGeom>
            <a:avLst/>
            <a:gdLst>
              <a:gd name="connsiteX0" fmla="*/ 0 w 4857750"/>
              <a:gd name="connsiteY0" fmla="*/ 124755 h 748513"/>
              <a:gd name="connsiteX1" fmla="*/ 124755 w 4857750"/>
              <a:gd name="connsiteY1" fmla="*/ 0 h 748513"/>
              <a:gd name="connsiteX2" fmla="*/ 792950 w 4857750"/>
              <a:gd name="connsiteY2" fmla="*/ 0 h 748513"/>
              <a:gd name="connsiteX3" fmla="*/ 1415062 w 4857750"/>
              <a:gd name="connsiteY3" fmla="*/ 0 h 748513"/>
              <a:gd name="connsiteX4" fmla="*/ 1898927 w 4857750"/>
              <a:gd name="connsiteY4" fmla="*/ 0 h 748513"/>
              <a:gd name="connsiteX5" fmla="*/ 2428875 w 4857750"/>
              <a:gd name="connsiteY5" fmla="*/ 0 h 748513"/>
              <a:gd name="connsiteX6" fmla="*/ 3050987 w 4857750"/>
              <a:gd name="connsiteY6" fmla="*/ 0 h 748513"/>
              <a:gd name="connsiteX7" fmla="*/ 3627017 w 4857750"/>
              <a:gd name="connsiteY7" fmla="*/ 0 h 748513"/>
              <a:gd name="connsiteX8" fmla="*/ 4203047 w 4857750"/>
              <a:gd name="connsiteY8" fmla="*/ 0 h 748513"/>
              <a:gd name="connsiteX9" fmla="*/ 4732995 w 4857750"/>
              <a:gd name="connsiteY9" fmla="*/ 0 h 748513"/>
              <a:gd name="connsiteX10" fmla="*/ 4857750 w 4857750"/>
              <a:gd name="connsiteY10" fmla="*/ 124755 h 748513"/>
              <a:gd name="connsiteX11" fmla="*/ 4857750 w 4857750"/>
              <a:gd name="connsiteY11" fmla="*/ 623758 h 748513"/>
              <a:gd name="connsiteX12" fmla="*/ 4732995 w 4857750"/>
              <a:gd name="connsiteY12" fmla="*/ 748513 h 748513"/>
              <a:gd name="connsiteX13" fmla="*/ 4249130 w 4857750"/>
              <a:gd name="connsiteY13" fmla="*/ 748513 h 748513"/>
              <a:gd name="connsiteX14" fmla="*/ 3719182 w 4857750"/>
              <a:gd name="connsiteY14" fmla="*/ 748513 h 748513"/>
              <a:gd name="connsiteX15" fmla="*/ 3281399 w 4857750"/>
              <a:gd name="connsiteY15" fmla="*/ 748513 h 748513"/>
              <a:gd name="connsiteX16" fmla="*/ 2843617 w 4857750"/>
              <a:gd name="connsiteY16" fmla="*/ 748513 h 748513"/>
              <a:gd name="connsiteX17" fmla="*/ 2221504 w 4857750"/>
              <a:gd name="connsiteY17" fmla="*/ 748513 h 748513"/>
              <a:gd name="connsiteX18" fmla="*/ 1645474 w 4857750"/>
              <a:gd name="connsiteY18" fmla="*/ 748513 h 748513"/>
              <a:gd name="connsiteX19" fmla="*/ 1069444 w 4857750"/>
              <a:gd name="connsiteY19" fmla="*/ 748513 h 748513"/>
              <a:gd name="connsiteX20" fmla="*/ 631661 w 4857750"/>
              <a:gd name="connsiteY20" fmla="*/ 748513 h 748513"/>
              <a:gd name="connsiteX21" fmla="*/ 124755 w 4857750"/>
              <a:gd name="connsiteY21" fmla="*/ 748513 h 748513"/>
              <a:gd name="connsiteX22" fmla="*/ 0 w 4857750"/>
              <a:gd name="connsiteY22" fmla="*/ 623758 h 748513"/>
              <a:gd name="connsiteX23" fmla="*/ 0 w 4857750"/>
              <a:gd name="connsiteY23" fmla="*/ 124755 h 74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0" h="748513" extrusionOk="0">
                <a:moveTo>
                  <a:pt x="0" y="124755"/>
                </a:moveTo>
                <a:cubicBezTo>
                  <a:pt x="-6418" y="73419"/>
                  <a:pt x="53656" y="4501"/>
                  <a:pt x="124755" y="0"/>
                </a:cubicBezTo>
                <a:cubicBezTo>
                  <a:pt x="427360" y="-13132"/>
                  <a:pt x="631877" y="32588"/>
                  <a:pt x="792950" y="0"/>
                </a:cubicBezTo>
                <a:cubicBezTo>
                  <a:pt x="954023" y="-32588"/>
                  <a:pt x="1218383" y="59964"/>
                  <a:pt x="1415062" y="0"/>
                </a:cubicBezTo>
                <a:cubicBezTo>
                  <a:pt x="1611741" y="-59964"/>
                  <a:pt x="1765122" y="57940"/>
                  <a:pt x="1898927" y="0"/>
                </a:cubicBezTo>
                <a:cubicBezTo>
                  <a:pt x="2032732" y="-57940"/>
                  <a:pt x="2260797" y="3621"/>
                  <a:pt x="2428875" y="0"/>
                </a:cubicBezTo>
                <a:cubicBezTo>
                  <a:pt x="2596953" y="-3621"/>
                  <a:pt x="2800946" y="46715"/>
                  <a:pt x="3050987" y="0"/>
                </a:cubicBezTo>
                <a:cubicBezTo>
                  <a:pt x="3301028" y="-46715"/>
                  <a:pt x="3390177" y="30312"/>
                  <a:pt x="3627017" y="0"/>
                </a:cubicBezTo>
                <a:cubicBezTo>
                  <a:pt x="3863857" y="-30312"/>
                  <a:pt x="4020703" y="34380"/>
                  <a:pt x="4203047" y="0"/>
                </a:cubicBezTo>
                <a:cubicBezTo>
                  <a:pt x="4385391" y="-34380"/>
                  <a:pt x="4472811" y="6599"/>
                  <a:pt x="4732995" y="0"/>
                </a:cubicBezTo>
                <a:cubicBezTo>
                  <a:pt x="4815599" y="-14890"/>
                  <a:pt x="4849443" y="66361"/>
                  <a:pt x="4857750" y="124755"/>
                </a:cubicBezTo>
                <a:cubicBezTo>
                  <a:pt x="4909963" y="371149"/>
                  <a:pt x="4826928" y="479551"/>
                  <a:pt x="4857750" y="623758"/>
                </a:cubicBezTo>
                <a:cubicBezTo>
                  <a:pt x="4860182" y="687287"/>
                  <a:pt x="4799911" y="756054"/>
                  <a:pt x="4732995" y="748513"/>
                </a:cubicBezTo>
                <a:cubicBezTo>
                  <a:pt x="4520851" y="757266"/>
                  <a:pt x="4452667" y="748102"/>
                  <a:pt x="4249130" y="748513"/>
                </a:cubicBezTo>
                <a:cubicBezTo>
                  <a:pt x="4045594" y="748924"/>
                  <a:pt x="3968798" y="707073"/>
                  <a:pt x="3719182" y="748513"/>
                </a:cubicBezTo>
                <a:cubicBezTo>
                  <a:pt x="3469566" y="789953"/>
                  <a:pt x="3419471" y="728315"/>
                  <a:pt x="3281399" y="748513"/>
                </a:cubicBezTo>
                <a:cubicBezTo>
                  <a:pt x="3143327" y="768711"/>
                  <a:pt x="3001260" y="718096"/>
                  <a:pt x="2843617" y="748513"/>
                </a:cubicBezTo>
                <a:cubicBezTo>
                  <a:pt x="2685974" y="778930"/>
                  <a:pt x="2531830" y="709335"/>
                  <a:pt x="2221504" y="748513"/>
                </a:cubicBezTo>
                <a:cubicBezTo>
                  <a:pt x="1911178" y="787691"/>
                  <a:pt x="1770797" y="683700"/>
                  <a:pt x="1645474" y="748513"/>
                </a:cubicBezTo>
                <a:cubicBezTo>
                  <a:pt x="1520151" y="813326"/>
                  <a:pt x="1245420" y="713219"/>
                  <a:pt x="1069444" y="748513"/>
                </a:cubicBezTo>
                <a:cubicBezTo>
                  <a:pt x="893468" y="783807"/>
                  <a:pt x="755514" y="737174"/>
                  <a:pt x="631661" y="748513"/>
                </a:cubicBezTo>
                <a:cubicBezTo>
                  <a:pt x="507808" y="759852"/>
                  <a:pt x="372038" y="703491"/>
                  <a:pt x="124755" y="748513"/>
                </a:cubicBezTo>
                <a:cubicBezTo>
                  <a:pt x="50498" y="749863"/>
                  <a:pt x="16" y="700357"/>
                  <a:pt x="0" y="623758"/>
                </a:cubicBezTo>
                <a:cubicBezTo>
                  <a:pt x="-18997" y="437520"/>
                  <a:pt x="9945" y="325527"/>
                  <a:pt x="0" y="124755"/>
                </a:cubicBezTo>
                <a:close/>
              </a:path>
            </a:pathLst>
          </a:custGeom>
          <a:noFill/>
          <a:ln w="28575">
            <a:solidFill>
              <a:schemeClr val="tx2">
                <a:lumMod val="20000"/>
                <a:lumOff val="80000"/>
              </a:schemeClr>
            </a:solidFill>
            <a:extLst>
              <a:ext uri="{C807C97D-BFC1-408E-A445-0C87EB9F89A2}">
                <ask:lineSketchStyleProps xmlns:ask="http://schemas.microsoft.com/office/drawing/2018/sketchyshapes" sd="6253319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FF0000"/>
                </a:solidFill>
                <a:latin typeface="Arial" panose="020B0604020202020204" pitchFamily="34" charset="0"/>
                <a:cs typeface="Arial" panose="020B0604020202020204" pitchFamily="34" charset="0"/>
              </a:rPr>
              <a:t>Emamectin</a:t>
            </a:r>
            <a:r>
              <a:rPr lang="en-US" dirty="0">
                <a:solidFill>
                  <a:srgbClr val="FF0000"/>
                </a:solidFill>
                <a:latin typeface="Arial" panose="020B0604020202020204" pitchFamily="34" charset="0"/>
                <a:cs typeface="Arial" panose="020B0604020202020204" pitchFamily="34" charset="0"/>
              </a:rPr>
              <a:t> Benzoate residues found is over than the maximum residues level (MRLs)</a:t>
            </a:r>
          </a:p>
        </p:txBody>
      </p:sp>
    </p:spTree>
    <p:extLst>
      <p:ext uri="{BB962C8B-B14F-4D97-AF65-F5344CB8AC3E}">
        <p14:creationId xmlns:p14="http://schemas.microsoft.com/office/powerpoint/2010/main" val="111889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4FF6C12-9955-410F-8CD7-34F76C173115}"/>
              </a:ext>
            </a:extLst>
          </p:cNvPr>
          <p:cNvGraphicFramePr>
            <a:graphicFrameLocks/>
          </p:cNvGraphicFramePr>
          <p:nvPr>
            <p:extLst>
              <p:ext uri="{D42A27DB-BD31-4B8C-83A1-F6EECF244321}">
                <p14:modId xmlns:p14="http://schemas.microsoft.com/office/powerpoint/2010/main" val="1556538619"/>
              </p:ext>
            </p:extLst>
          </p:nvPr>
        </p:nvGraphicFramePr>
        <p:xfrm>
          <a:off x="231203" y="2376148"/>
          <a:ext cx="3700621" cy="21420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F6FDA239-4DCB-4A85-A3A4-DA356DE3845C}"/>
              </a:ext>
            </a:extLst>
          </p:cNvPr>
          <p:cNvGraphicFramePr>
            <a:graphicFrameLocks/>
          </p:cNvGraphicFramePr>
          <p:nvPr>
            <p:extLst>
              <p:ext uri="{D42A27DB-BD31-4B8C-83A1-F6EECF244321}">
                <p14:modId xmlns:p14="http://schemas.microsoft.com/office/powerpoint/2010/main" val="498734833"/>
              </p:ext>
            </p:extLst>
          </p:nvPr>
        </p:nvGraphicFramePr>
        <p:xfrm>
          <a:off x="231203" y="4609374"/>
          <a:ext cx="3700620" cy="19813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90A42D7-0672-44EA-84DE-7CE226D933C4}"/>
              </a:ext>
            </a:extLst>
          </p:cNvPr>
          <p:cNvGraphicFramePr>
            <a:graphicFrameLocks/>
          </p:cNvGraphicFramePr>
          <p:nvPr>
            <p:extLst>
              <p:ext uri="{D42A27DB-BD31-4B8C-83A1-F6EECF244321}">
                <p14:modId xmlns:p14="http://schemas.microsoft.com/office/powerpoint/2010/main" val="2033772513"/>
              </p:ext>
            </p:extLst>
          </p:nvPr>
        </p:nvGraphicFramePr>
        <p:xfrm>
          <a:off x="4178667" y="2383727"/>
          <a:ext cx="3700621" cy="21420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C65D318-0712-4938-BCEE-7C7B14D28450}"/>
              </a:ext>
            </a:extLst>
          </p:cNvPr>
          <p:cNvGraphicFramePr>
            <a:graphicFrameLocks/>
          </p:cNvGraphicFramePr>
          <p:nvPr>
            <p:extLst>
              <p:ext uri="{D42A27DB-BD31-4B8C-83A1-F6EECF244321}">
                <p14:modId xmlns:p14="http://schemas.microsoft.com/office/powerpoint/2010/main" val="3247988494"/>
              </p:ext>
            </p:extLst>
          </p:nvPr>
        </p:nvGraphicFramePr>
        <p:xfrm>
          <a:off x="4161626" y="4609373"/>
          <a:ext cx="3717661" cy="19813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85B76C8B-2177-4BAB-9775-4CCCEF6AB472}"/>
              </a:ext>
            </a:extLst>
          </p:cNvPr>
          <p:cNvGraphicFramePr>
            <a:graphicFrameLocks/>
          </p:cNvGraphicFramePr>
          <p:nvPr>
            <p:extLst>
              <p:ext uri="{D42A27DB-BD31-4B8C-83A1-F6EECF244321}">
                <p14:modId xmlns:p14="http://schemas.microsoft.com/office/powerpoint/2010/main" val="1302289865"/>
              </p:ext>
            </p:extLst>
          </p:nvPr>
        </p:nvGraphicFramePr>
        <p:xfrm>
          <a:off x="8168903" y="2375965"/>
          <a:ext cx="3700621" cy="21420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10A3A5EB-2668-4131-B047-4500795DCA48}"/>
              </a:ext>
            </a:extLst>
          </p:cNvPr>
          <p:cNvGraphicFramePr>
            <a:graphicFrameLocks/>
          </p:cNvGraphicFramePr>
          <p:nvPr>
            <p:extLst>
              <p:ext uri="{D42A27DB-BD31-4B8C-83A1-F6EECF244321}">
                <p14:modId xmlns:p14="http://schemas.microsoft.com/office/powerpoint/2010/main" val="257164997"/>
              </p:ext>
            </p:extLst>
          </p:nvPr>
        </p:nvGraphicFramePr>
        <p:xfrm>
          <a:off x="8151864" y="4609374"/>
          <a:ext cx="3717661" cy="1981345"/>
        </p:xfrm>
        <a:graphic>
          <a:graphicData uri="http://schemas.openxmlformats.org/drawingml/2006/chart">
            <c:chart xmlns:c="http://schemas.openxmlformats.org/drawingml/2006/chart" xmlns:r="http://schemas.openxmlformats.org/officeDocument/2006/relationships" r:id="rId7"/>
          </a:graphicData>
        </a:graphic>
      </p:graphicFrame>
      <p:sp>
        <p:nvSpPr>
          <p:cNvPr id="15" name="Title 1">
            <a:extLst>
              <a:ext uri="{FF2B5EF4-FFF2-40B4-BE49-F238E27FC236}">
                <a16:creationId xmlns:a16="http://schemas.microsoft.com/office/drawing/2014/main" id="{885D199F-65A4-42B8-84FE-2919636E2031}"/>
              </a:ext>
            </a:extLst>
          </p:cNvPr>
          <p:cNvSpPr txBox="1">
            <a:spLocks/>
          </p:cNvSpPr>
          <p:nvPr/>
        </p:nvSpPr>
        <p:spPr>
          <a:xfrm>
            <a:off x="838200" y="161925"/>
            <a:ext cx="10792968" cy="1308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AIM#2. </a:t>
            </a:r>
            <a:r>
              <a:rPr lang="en-US" sz="2400" dirty="0">
                <a:latin typeface="Arial" panose="020B0604020202020204" pitchFamily="34" charset="0"/>
                <a:ea typeface="Times New Roman" panose="02020603050405020304" pitchFamily="18" charset="0"/>
              </a:rPr>
              <a:t>To reduce by more than 50% the amount of insecticide residues in soil and water (Anopheles breeding sites) compartments in vegetable production sites </a:t>
            </a:r>
            <a:r>
              <a:rPr lang="en-US" sz="2400" dirty="0">
                <a:solidFill>
                  <a:srgbClr val="FF0000"/>
                </a:solidFill>
                <a:latin typeface="Arial" panose="020B0604020202020204" pitchFamily="34" charset="0"/>
                <a:ea typeface="Times New Roman" panose="02020603050405020304" pitchFamily="18" charset="0"/>
              </a:rPr>
              <a:t>of Benin</a:t>
            </a:r>
            <a:r>
              <a:rPr lang="en-US" sz="2400" dirty="0">
                <a:latin typeface="Arial" panose="020B0604020202020204" pitchFamily="34" charset="0"/>
                <a:ea typeface="Times New Roman" panose="02020603050405020304" pitchFamily="18"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16" name="Titre 1">
            <a:extLst>
              <a:ext uri="{FF2B5EF4-FFF2-40B4-BE49-F238E27FC236}">
                <a16:creationId xmlns:a16="http://schemas.microsoft.com/office/drawing/2014/main" id="{61E6726A-1BA3-4950-8D58-274F51B4FC68}"/>
              </a:ext>
            </a:extLst>
          </p:cNvPr>
          <p:cNvSpPr>
            <a:spLocks noGrp="1"/>
          </p:cNvSpPr>
          <p:nvPr>
            <p:ph type="title"/>
          </p:nvPr>
        </p:nvSpPr>
        <p:spPr>
          <a:xfrm>
            <a:off x="284351" y="1570928"/>
            <a:ext cx="6910775" cy="354269"/>
          </a:xfrm>
        </p:spPr>
        <p:style>
          <a:lnRef idx="2">
            <a:schemeClr val="dk1"/>
          </a:lnRef>
          <a:fillRef idx="1003">
            <a:schemeClr val="lt1"/>
          </a:fillRef>
          <a:effectRef idx="0">
            <a:schemeClr val="dk1"/>
          </a:effectRef>
          <a:fontRef idx="minor">
            <a:schemeClr val="dk1"/>
          </a:fontRef>
        </p:style>
        <p:txBody>
          <a:bodyPr>
            <a:normAutofit fontScale="90000"/>
          </a:bodyPr>
          <a:lstStyle/>
          <a:p>
            <a:r>
              <a:rPr lang="en-US" sz="2000" b="1" dirty="0">
                <a:solidFill>
                  <a:schemeClr val="accent1"/>
                </a:solidFill>
                <a:latin typeface="Arial" pitchFamily="34" charset="0"/>
                <a:cs typeface="Arial" pitchFamily="34" charset="0"/>
              </a:rPr>
              <a:t>RESULTS: Pesticide residue analysis</a:t>
            </a:r>
            <a:endParaRPr lang="en-US" sz="2000" dirty="0">
              <a:solidFill>
                <a:schemeClr val="accent1"/>
              </a:solidFill>
            </a:endParaRPr>
          </a:p>
        </p:txBody>
      </p:sp>
      <p:sp>
        <p:nvSpPr>
          <p:cNvPr id="18" name="Oval 17">
            <a:extLst>
              <a:ext uri="{FF2B5EF4-FFF2-40B4-BE49-F238E27FC236}">
                <a16:creationId xmlns:a16="http://schemas.microsoft.com/office/drawing/2014/main" id="{4A1B381F-6CB5-4DE4-BD48-B561B30E1B13}"/>
              </a:ext>
            </a:extLst>
          </p:cNvPr>
          <p:cNvSpPr/>
          <p:nvPr/>
        </p:nvSpPr>
        <p:spPr>
          <a:xfrm>
            <a:off x="10924441" y="1550808"/>
            <a:ext cx="945084" cy="34734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900" dirty="0">
                <a:latin typeface="Times New Roman" panose="02020603050405020304" pitchFamily="18" charset="0"/>
                <a:cs typeface="Times New Roman" panose="02020603050405020304" pitchFamily="18" charset="0"/>
              </a:rPr>
              <a:t>MRLs = </a:t>
            </a:r>
            <a:r>
              <a:rPr lang="en-US" sz="900" b="1" dirty="0">
                <a:latin typeface="Times New Roman" panose="02020603050405020304" pitchFamily="18" charset="0"/>
                <a:cs typeface="Times New Roman" panose="02020603050405020304" pitchFamily="18" charset="0"/>
              </a:rPr>
              <a:t>0.7 µg/ml</a:t>
            </a:r>
          </a:p>
        </p:txBody>
      </p:sp>
      <p:sp>
        <p:nvSpPr>
          <p:cNvPr id="20" name="Rectangle: Rounded Corners 19">
            <a:extLst>
              <a:ext uri="{FF2B5EF4-FFF2-40B4-BE49-F238E27FC236}">
                <a16:creationId xmlns:a16="http://schemas.microsoft.com/office/drawing/2014/main" id="{DBA76668-2373-4BC2-B1C9-6CBFF16C8BB7}"/>
              </a:ext>
            </a:extLst>
          </p:cNvPr>
          <p:cNvSpPr/>
          <p:nvPr/>
        </p:nvSpPr>
        <p:spPr>
          <a:xfrm>
            <a:off x="7656087" y="1184080"/>
            <a:ext cx="4403515" cy="748513"/>
          </a:xfrm>
          <a:custGeom>
            <a:avLst/>
            <a:gdLst>
              <a:gd name="connsiteX0" fmla="*/ 0 w 4403515"/>
              <a:gd name="connsiteY0" fmla="*/ 124755 h 748513"/>
              <a:gd name="connsiteX1" fmla="*/ 124755 w 4403515"/>
              <a:gd name="connsiteY1" fmla="*/ 0 h 748513"/>
              <a:gd name="connsiteX2" fmla="*/ 635104 w 4403515"/>
              <a:gd name="connsiteY2" fmla="*/ 0 h 748513"/>
              <a:gd name="connsiteX3" fmla="*/ 1311614 w 4403515"/>
              <a:gd name="connsiteY3" fmla="*/ 0 h 748513"/>
              <a:gd name="connsiteX4" fmla="*/ 1780423 w 4403515"/>
              <a:gd name="connsiteY4" fmla="*/ 0 h 748513"/>
              <a:gd name="connsiteX5" fmla="*/ 2249232 w 4403515"/>
              <a:gd name="connsiteY5" fmla="*/ 0 h 748513"/>
              <a:gd name="connsiteX6" fmla="*/ 2801121 w 4403515"/>
              <a:gd name="connsiteY6" fmla="*/ 0 h 748513"/>
              <a:gd name="connsiteX7" fmla="*/ 3477630 w 4403515"/>
              <a:gd name="connsiteY7" fmla="*/ 0 h 748513"/>
              <a:gd name="connsiteX8" fmla="*/ 4278760 w 4403515"/>
              <a:gd name="connsiteY8" fmla="*/ 0 h 748513"/>
              <a:gd name="connsiteX9" fmla="*/ 4403515 w 4403515"/>
              <a:gd name="connsiteY9" fmla="*/ 124755 h 748513"/>
              <a:gd name="connsiteX10" fmla="*/ 4403515 w 4403515"/>
              <a:gd name="connsiteY10" fmla="*/ 623758 h 748513"/>
              <a:gd name="connsiteX11" fmla="*/ 4278760 w 4403515"/>
              <a:gd name="connsiteY11" fmla="*/ 748513 h 748513"/>
              <a:gd name="connsiteX12" fmla="*/ 3602251 w 4403515"/>
              <a:gd name="connsiteY12" fmla="*/ 748513 h 748513"/>
              <a:gd name="connsiteX13" fmla="*/ 2967281 w 4403515"/>
              <a:gd name="connsiteY13" fmla="*/ 748513 h 748513"/>
              <a:gd name="connsiteX14" fmla="*/ 2332312 w 4403515"/>
              <a:gd name="connsiteY14" fmla="*/ 748513 h 748513"/>
              <a:gd name="connsiteX15" fmla="*/ 1697343 w 4403515"/>
              <a:gd name="connsiteY15" fmla="*/ 748513 h 748513"/>
              <a:gd name="connsiteX16" fmla="*/ 1186993 w 4403515"/>
              <a:gd name="connsiteY16" fmla="*/ 748513 h 748513"/>
              <a:gd name="connsiteX17" fmla="*/ 124755 w 4403515"/>
              <a:gd name="connsiteY17" fmla="*/ 748513 h 748513"/>
              <a:gd name="connsiteX18" fmla="*/ 0 w 4403515"/>
              <a:gd name="connsiteY18" fmla="*/ 623758 h 748513"/>
              <a:gd name="connsiteX19" fmla="*/ 0 w 4403515"/>
              <a:gd name="connsiteY19" fmla="*/ 124755 h 74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03515" h="748513" extrusionOk="0">
                <a:moveTo>
                  <a:pt x="0" y="124755"/>
                </a:moveTo>
                <a:cubicBezTo>
                  <a:pt x="8275" y="40318"/>
                  <a:pt x="62385" y="1818"/>
                  <a:pt x="124755" y="0"/>
                </a:cubicBezTo>
                <a:cubicBezTo>
                  <a:pt x="334557" y="-7736"/>
                  <a:pt x="508060" y="12438"/>
                  <a:pt x="635104" y="0"/>
                </a:cubicBezTo>
                <a:cubicBezTo>
                  <a:pt x="762148" y="-12438"/>
                  <a:pt x="991951" y="62942"/>
                  <a:pt x="1311614" y="0"/>
                </a:cubicBezTo>
                <a:cubicBezTo>
                  <a:pt x="1631277" y="-62942"/>
                  <a:pt x="1643700" y="22483"/>
                  <a:pt x="1780423" y="0"/>
                </a:cubicBezTo>
                <a:cubicBezTo>
                  <a:pt x="1917146" y="-22483"/>
                  <a:pt x="2098793" y="23602"/>
                  <a:pt x="2249232" y="0"/>
                </a:cubicBezTo>
                <a:cubicBezTo>
                  <a:pt x="2399671" y="-23602"/>
                  <a:pt x="2641497" y="10329"/>
                  <a:pt x="2801121" y="0"/>
                </a:cubicBezTo>
                <a:cubicBezTo>
                  <a:pt x="2960745" y="-10329"/>
                  <a:pt x="3223311" y="28333"/>
                  <a:pt x="3477630" y="0"/>
                </a:cubicBezTo>
                <a:cubicBezTo>
                  <a:pt x="3731949" y="-28333"/>
                  <a:pt x="3946315" y="45106"/>
                  <a:pt x="4278760" y="0"/>
                </a:cubicBezTo>
                <a:cubicBezTo>
                  <a:pt x="4352071" y="-10059"/>
                  <a:pt x="4387604" y="50228"/>
                  <a:pt x="4403515" y="124755"/>
                </a:cubicBezTo>
                <a:cubicBezTo>
                  <a:pt x="4405627" y="229065"/>
                  <a:pt x="4383875" y="478513"/>
                  <a:pt x="4403515" y="623758"/>
                </a:cubicBezTo>
                <a:cubicBezTo>
                  <a:pt x="4396527" y="687078"/>
                  <a:pt x="4362432" y="747817"/>
                  <a:pt x="4278760" y="748513"/>
                </a:cubicBezTo>
                <a:cubicBezTo>
                  <a:pt x="3982538" y="797990"/>
                  <a:pt x="3862372" y="710413"/>
                  <a:pt x="3602251" y="748513"/>
                </a:cubicBezTo>
                <a:cubicBezTo>
                  <a:pt x="3342130" y="786613"/>
                  <a:pt x="3116832" y="707236"/>
                  <a:pt x="2967281" y="748513"/>
                </a:cubicBezTo>
                <a:cubicBezTo>
                  <a:pt x="2817730" y="789790"/>
                  <a:pt x="2631319" y="682505"/>
                  <a:pt x="2332312" y="748513"/>
                </a:cubicBezTo>
                <a:cubicBezTo>
                  <a:pt x="2033305" y="814521"/>
                  <a:pt x="1969011" y="732739"/>
                  <a:pt x="1697343" y="748513"/>
                </a:cubicBezTo>
                <a:cubicBezTo>
                  <a:pt x="1425675" y="764287"/>
                  <a:pt x="1389404" y="697454"/>
                  <a:pt x="1186993" y="748513"/>
                </a:cubicBezTo>
                <a:cubicBezTo>
                  <a:pt x="984582" y="799572"/>
                  <a:pt x="414877" y="694293"/>
                  <a:pt x="124755" y="748513"/>
                </a:cubicBezTo>
                <a:cubicBezTo>
                  <a:pt x="49844" y="747700"/>
                  <a:pt x="-231" y="679623"/>
                  <a:pt x="0" y="623758"/>
                </a:cubicBezTo>
                <a:cubicBezTo>
                  <a:pt x="-56831" y="403873"/>
                  <a:pt x="20160" y="320282"/>
                  <a:pt x="0" y="124755"/>
                </a:cubicBezTo>
                <a:close/>
              </a:path>
            </a:pathLst>
          </a:custGeom>
          <a:noFill/>
          <a:ln w="28575">
            <a:solidFill>
              <a:schemeClr val="tx2">
                <a:lumMod val="20000"/>
                <a:lumOff val="80000"/>
              </a:schemeClr>
            </a:solidFill>
            <a:extLst>
              <a:ext uri="{C807C97D-BFC1-408E-A445-0C87EB9F89A2}">
                <ask:lineSketchStyleProps xmlns:ask="http://schemas.microsoft.com/office/drawing/2018/sketchyshapes" sd="313643018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FF0000"/>
                </a:solidFill>
                <a:latin typeface="Arial" panose="020B0604020202020204" pitchFamily="34" charset="0"/>
                <a:cs typeface="Arial" panose="020B0604020202020204" pitchFamily="34" charset="0"/>
              </a:rPr>
              <a:t>Acetamiprid residues found is over than the maximum residues level (MRLs)</a:t>
            </a:r>
          </a:p>
        </p:txBody>
      </p:sp>
    </p:spTree>
    <p:extLst>
      <p:ext uri="{BB962C8B-B14F-4D97-AF65-F5344CB8AC3E}">
        <p14:creationId xmlns:p14="http://schemas.microsoft.com/office/powerpoint/2010/main" val="11806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C345710-FDF7-47D6-9527-6AAF2D592D90}"/>
              </a:ext>
            </a:extLst>
          </p:cNvPr>
          <p:cNvSpPr>
            <a:spLocks noGrp="1"/>
          </p:cNvSpPr>
          <p:nvPr>
            <p:ph idx="1"/>
          </p:nvPr>
        </p:nvSpPr>
        <p:spPr>
          <a:xfrm>
            <a:off x="8741149" y="2488365"/>
            <a:ext cx="3450851" cy="458553"/>
          </a:xfrm>
        </p:spPr>
        <p:txBody>
          <a:bodyPr>
            <a:noAutofit/>
          </a:bodyPr>
          <a:lstStyle/>
          <a:p>
            <a:pPr marL="0" marR="0" lvl="0" indent="0" algn="just">
              <a:lnSpc>
                <a:spcPct val="150000"/>
              </a:lnSpc>
              <a:spcBef>
                <a:spcPts val="0"/>
              </a:spcBef>
              <a:spcAft>
                <a:spcPts val="800"/>
              </a:spcAft>
              <a:buNone/>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Pesticides residues analysis </a:t>
            </a:r>
            <a:r>
              <a:rPr lang="en-US" sz="1400" dirty="0">
                <a:solidFill>
                  <a:srgbClr val="FF0000"/>
                </a:solidFill>
                <a:latin typeface="Times New Roman" panose="02020603050405020304" pitchFamily="18" charset="0"/>
                <a:cs typeface="Times New Roman" panose="02020603050405020304" pitchFamily="18" charset="0"/>
              </a:rPr>
              <a:t>(</a:t>
            </a:r>
            <a:r>
              <a:rPr lang="el-GR" sz="1400" b="1" dirty="0">
                <a:solidFill>
                  <a:srgbClr val="FF0000"/>
                </a:solidFill>
                <a:latin typeface="Times New Roman" panose="02020603050405020304" pitchFamily="18" charset="0"/>
                <a:cs typeface="Times New Roman" panose="02020603050405020304" pitchFamily="18" charset="0"/>
              </a:rPr>
              <a:t>λ</a:t>
            </a:r>
            <a:r>
              <a:rPr lang="en-US" sz="1400" b="1" dirty="0">
                <a:solidFill>
                  <a:srgbClr val="FF0000"/>
                </a:solidFill>
                <a:latin typeface="Times New Roman" panose="02020603050405020304" pitchFamily="18" charset="0"/>
                <a:cs typeface="Times New Roman" panose="02020603050405020304" pitchFamily="18" charset="0"/>
              </a:rPr>
              <a:t>-cyhalothrin</a:t>
            </a:r>
            <a:r>
              <a:rPr lang="en-US" sz="1400" dirty="0">
                <a:solidFill>
                  <a:srgbClr val="FF0000"/>
                </a:solidFill>
                <a:latin typeface="Times New Roman" panose="02020603050405020304" pitchFamily="18" charset="0"/>
                <a:cs typeface="Times New Roman" panose="02020603050405020304" pitchFamily="18" charset="0"/>
              </a:rPr>
              <a:t>)</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Chart 14">
            <a:extLst>
              <a:ext uri="{FF2B5EF4-FFF2-40B4-BE49-F238E27FC236}">
                <a16:creationId xmlns:a16="http://schemas.microsoft.com/office/drawing/2014/main" id="{5F967406-D2A7-49F3-B8A6-A10917005277}"/>
              </a:ext>
            </a:extLst>
          </p:cNvPr>
          <p:cNvGraphicFramePr>
            <a:graphicFrameLocks/>
          </p:cNvGraphicFramePr>
          <p:nvPr>
            <p:extLst>
              <p:ext uri="{D42A27DB-BD31-4B8C-83A1-F6EECF244321}">
                <p14:modId xmlns:p14="http://schemas.microsoft.com/office/powerpoint/2010/main" val="3995761449"/>
              </p:ext>
            </p:extLst>
          </p:nvPr>
        </p:nvGraphicFramePr>
        <p:xfrm>
          <a:off x="120072" y="1813746"/>
          <a:ext cx="4023360" cy="2377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61B7EDFF-0762-494A-8CC1-F30E60C89C1F}"/>
              </a:ext>
            </a:extLst>
          </p:cNvPr>
          <p:cNvGraphicFramePr>
            <a:graphicFrameLocks/>
          </p:cNvGraphicFramePr>
          <p:nvPr>
            <p:extLst>
              <p:ext uri="{D42A27DB-BD31-4B8C-83A1-F6EECF244321}">
                <p14:modId xmlns:p14="http://schemas.microsoft.com/office/powerpoint/2010/main" val="506968183"/>
              </p:ext>
            </p:extLst>
          </p:nvPr>
        </p:nvGraphicFramePr>
        <p:xfrm>
          <a:off x="129082" y="4437287"/>
          <a:ext cx="4023360" cy="2268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723C734C-31A3-46AE-BBF5-F7A3B93DA57D}"/>
              </a:ext>
            </a:extLst>
          </p:cNvPr>
          <p:cNvGraphicFramePr>
            <a:graphicFrameLocks/>
          </p:cNvGraphicFramePr>
          <p:nvPr>
            <p:extLst>
              <p:ext uri="{D42A27DB-BD31-4B8C-83A1-F6EECF244321}">
                <p14:modId xmlns:p14="http://schemas.microsoft.com/office/powerpoint/2010/main" val="1001341732"/>
              </p:ext>
            </p:extLst>
          </p:nvPr>
        </p:nvGraphicFramePr>
        <p:xfrm>
          <a:off x="4221017" y="1821971"/>
          <a:ext cx="3867869" cy="23774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E9C6462B-464A-4F51-B81D-44D7001A0B5D}"/>
              </a:ext>
            </a:extLst>
          </p:cNvPr>
          <p:cNvGraphicFramePr>
            <a:graphicFrameLocks/>
          </p:cNvGraphicFramePr>
          <p:nvPr>
            <p:extLst>
              <p:ext uri="{D42A27DB-BD31-4B8C-83A1-F6EECF244321}">
                <p14:modId xmlns:p14="http://schemas.microsoft.com/office/powerpoint/2010/main" val="77358572"/>
              </p:ext>
            </p:extLst>
          </p:nvPr>
        </p:nvGraphicFramePr>
        <p:xfrm>
          <a:off x="4210297" y="4433046"/>
          <a:ext cx="3878589" cy="22725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7257604E-D064-4281-ABD1-19B97084D01A}"/>
              </a:ext>
            </a:extLst>
          </p:cNvPr>
          <p:cNvGraphicFramePr>
            <a:graphicFrameLocks/>
          </p:cNvGraphicFramePr>
          <p:nvPr>
            <p:extLst>
              <p:ext uri="{D42A27DB-BD31-4B8C-83A1-F6EECF244321}">
                <p14:modId xmlns:p14="http://schemas.microsoft.com/office/powerpoint/2010/main" val="3074741968"/>
              </p:ext>
            </p:extLst>
          </p:nvPr>
        </p:nvGraphicFramePr>
        <p:xfrm>
          <a:off x="8168642" y="1813746"/>
          <a:ext cx="3675752" cy="23774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a16="http://schemas.microsoft.com/office/drawing/2014/main" id="{1A42CB29-67B8-4A6A-9883-AAC7E5799A18}"/>
              </a:ext>
            </a:extLst>
          </p:cNvPr>
          <p:cNvGraphicFramePr>
            <a:graphicFrameLocks/>
          </p:cNvGraphicFramePr>
          <p:nvPr>
            <p:extLst>
              <p:ext uri="{D42A27DB-BD31-4B8C-83A1-F6EECF244321}">
                <p14:modId xmlns:p14="http://schemas.microsoft.com/office/powerpoint/2010/main" val="64293798"/>
              </p:ext>
            </p:extLst>
          </p:nvPr>
        </p:nvGraphicFramePr>
        <p:xfrm>
          <a:off x="8184330" y="4433046"/>
          <a:ext cx="3660064" cy="2272554"/>
        </p:xfrm>
        <a:graphic>
          <a:graphicData uri="http://schemas.openxmlformats.org/drawingml/2006/chart">
            <c:chart xmlns:c="http://schemas.openxmlformats.org/drawingml/2006/chart" xmlns:r="http://schemas.openxmlformats.org/officeDocument/2006/relationships" r:id="rId7"/>
          </a:graphicData>
        </a:graphic>
      </p:graphicFrame>
      <p:sp>
        <p:nvSpPr>
          <p:cNvPr id="10" name="Title 1">
            <a:extLst>
              <a:ext uri="{FF2B5EF4-FFF2-40B4-BE49-F238E27FC236}">
                <a16:creationId xmlns:a16="http://schemas.microsoft.com/office/drawing/2014/main" id="{E7BE3CDF-28DB-492E-B474-1808146CB00A}"/>
              </a:ext>
            </a:extLst>
          </p:cNvPr>
          <p:cNvSpPr txBox="1">
            <a:spLocks/>
          </p:cNvSpPr>
          <p:nvPr/>
        </p:nvSpPr>
        <p:spPr>
          <a:xfrm>
            <a:off x="699516" y="-33531"/>
            <a:ext cx="10792968" cy="1308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Arial" panose="020B0604020202020204" pitchFamily="34" charset="0"/>
                <a:cs typeface="Arial" panose="020B0604020202020204" pitchFamily="34" charset="0"/>
              </a:rPr>
              <a:t>AIM#2. </a:t>
            </a:r>
            <a:r>
              <a:rPr lang="en-US" sz="2400">
                <a:latin typeface="Arial" panose="020B0604020202020204" pitchFamily="34" charset="0"/>
                <a:ea typeface="Times New Roman" panose="02020603050405020304" pitchFamily="18" charset="0"/>
              </a:rPr>
              <a:t>To reduce by more than 50% the amount of insecticide residues in soil and water (Anopheles breeding sites) compartments in vegetable production sites </a:t>
            </a:r>
            <a:r>
              <a:rPr lang="en-US" sz="2400">
                <a:solidFill>
                  <a:srgbClr val="FF0000"/>
                </a:solidFill>
                <a:latin typeface="Arial" panose="020B0604020202020204" pitchFamily="34" charset="0"/>
                <a:ea typeface="Times New Roman" panose="02020603050405020304" pitchFamily="18" charset="0"/>
              </a:rPr>
              <a:t>of Benin</a:t>
            </a:r>
            <a:r>
              <a:rPr lang="en-US" sz="2400">
                <a:latin typeface="Arial" panose="020B0604020202020204" pitchFamily="34" charset="0"/>
                <a:ea typeface="Times New Roman" panose="02020603050405020304" pitchFamily="18"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13" name="Titre 1">
            <a:extLst>
              <a:ext uri="{FF2B5EF4-FFF2-40B4-BE49-F238E27FC236}">
                <a16:creationId xmlns:a16="http://schemas.microsoft.com/office/drawing/2014/main" id="{0B6D1F9B-0F10-4FB4-8538-839CA46E8B46}"/>
              </a:ext>
            </a:extLst>
          </p:cNvPr>
          <p:cNvSpPr>
            <a:spLocks noGrp="1"/>
          </p:cNvSpPr>
          <p:nvPr>
            <p:ph type="title"/>
          </p:nvPr>
        </p:nvSpPr>
        <p:spPr>
          <a:xfrm>
            <a:off x="368715" y="1312445"/>
            <a:ext cx="6558557" cy="354269"/>
          </a:xfrm>
        </p:spPr>
        <p:style>
          <a:lnRef idx="2">
            <a:schemeClr val="dk1"/>
          </a:lnRef>
          <a:fillRef idx="1003">
            <a:schemeClr val="lt1"/>
          </a:fillRef>
          <a:effectRef idx="0">
            <a:schemeClr val="dk1"/>
          </a:effectRef>
          <a:fontRef idx="minor">
            <a:schemeClr val="dk1"/>
          </a:fontRef>
        </p:style>
        <p:txBody>
          <a:bodyPr>
            <a:normAutofit fontScale="90000"/>
          </a:bodyPr>
          <a:lstStyle/>
          <a:p>
            <a:r>
              <a:rPr lang="en-US" sz="2000" b="1" dirty="0">
                <a:solidFill>
                  <a:schemeClr val="accent1"/>
                </a:solidFill>
                <a:latin typeface="Arial" pitchFamily="34" charset="0"/>
                <a:cs typeface="Arial" pitchFamily="34" charset="0"/>
              </a:rPr>
              <a:t>RESULTS: Pesticide residue analysis</a:t>
            </a:r>
            <a:endParaRPr lang="fr-FR" sz="2000" dirty="0">
              <a:solidFill>
                <a:schemeClr val="accent1"/>
              </a:solidFill>
            </a:endParaRPr>
          </a:p>
        </p:txBody>
      </p:sp>
      <p:sp>
        <p:nvSpPr>
          <p:cNvPr id="14" name="Oval 13">
            <a:extLst>
              <a:ext uri="{FF2B5EF4-FFF2-40B4-BE49-F238E27FC236}">
                <a16:creationId xmlns:a16="http://schemas.microsoft.com/office/drawing/2014/main" id="{183FBA9E-C863-4B1F-AB56-1C866FDEC8C4}"/>
              </a:ext>
            </a:extLst>
          </p:cNvPr>
          <p:cNvSpPr/>
          <p:nvPr/>
        </p:nvSpPr>
        <p:spPr>
          <a:xfrm>
            <a:off x="11019942" y="1274696"/>
            <a:ext cx="945084" cy="34734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900" dirty="0">
                <a:latin typeface="Times New Roman" panose="02020603050405020304" pitchFamily="18" charset="0"/>
                <a:cs typeface="Times New Roman" panose="02020603050405020304" pitchFamily="18" charset="0"/>
              </a:rPr>
              <a:t>MRLs = </a:t>
            </a:r>
            <a:r>
              <a:rPr lang="en-US" sz="900" b="1" dirty="0">
                <a:latin typeface="Times New Roman" panose="02020603050405020304" pitchFamily="18" charset="0"/>
                <a:cs typeface="Times New Roman" panose="02020603050405020304" pitchFamily="18" charset="0"/>
              </a:rPr>
              <a:t>0.3 µg/ml</a:t>
            </a:r>
          </a:p>
        </p:txBody>
      </p:sp>
      <p:sp>
        <p:nvSpPr>
          <p:cNvPr id="17" name="Rectangle: Rounded Corners 16">
            <a:extLst>
              <a:ext uri="{FF2B5EF4-FFF2-40B4-BE49-F238E27FC236}">
                <a16:creationId xmlns:a16="http://schemas.microsoft.com/office/drawing/2014/main" id="{2D73E4A4-BEF6-4BCB-BFB5-FC17FC782593}"/>
              </a:ext>
            </a:extLst>
          </p:cNvPr>
          <p:cNvSpPr/>
          <p:nvPr/>
        </p:nvSpPr>
        <p:spPr>
          <a:xfrm>
            <a:off x="7493838" y="938189"/>
            <a:ext cx="4403515" cy="748513"/>
          </a:xfrm>
          <a:custGeom>
            <a:avLst/>
            <a:gdLst>
              <a:gd name="connsiteX0" fmla="*/ 0 w 4403515"/>
              <a:gd name="connsiteY0" fmla="*/ 124755 h 748513"/>
              <a:gd name="connsiteX1" fmla="*/ 124755 w 4403515"/>
              <a:gd name="connsiteY1" fmla="*/ 0 h 748513"/>
              <a:gd name="connsiteX2" fmla="*/ 718184 w 4403515"/>
              <a:gd name="connsiteY2" fmla="*/ 0 h 748513"/>
              <a:gd name="connsiteX3" fmla="*/ 1228533 w 4403515"/>
              <a:gd name="connsiteY3" fmla="*/ 0 h 748513"/>
              <a:gd name="connsiteX4" fmla="*/ 1905043 w 4403515"/>
              <a:gd name="connsiteY4" fmla="*/ 0 h 748513"/>
              <a:gd name="connsiteX5" fmla="*/ 2373852 w 4403515"/>
              <a:gd name="connsiteY5" fmla="*/ 0 h 748513"/>
              <a:gd name="connsiteX6" fmla="*/ 2842661 w 4403515"/>
              <a:gd name="connsiteY6" fmla="*/ 0 h 748513"/>
              <a:gd name="connsiteX7" fmla="*/ 3436090 w 4403515"/>
              <a:gd name="connsiteY7" fmla="*/ 0 h 748513"/>
              <a:gd name="connsiteX8" fmla="*/ 4278760 w 4403515"/>
              <a:gd name="connsiteY8" fmla="*/ 0 h 748513"/>
              <a:gd name="connsiteX9" fmla="*/ 4403515 w 4403515"/>
              <a:gd name="connsiteY9" fmla="*/ 124755 h 748513"/>
              <a:gd name="connsiteX10" fmla="*/ 4403515 w 4403515"/>
              <a:gd name="connsiteY10" fmla="*/ 623758 h 748513"/>
              <a:gd name="connsiteX11" fmla="*/ 4278760 w 4403515"/>
              <a:gd name="connsiteY11" fmla="*/ 748513 h 748513"/>
              <a:gd name="connsiteX12" fmla="*/ 3726871 w 4403515"/>
              <a:gd name="connsiteY12" fmla="*/ 748513 h 748513"/>
              <a:gd name="connsiteX13" fmla="*/ 3174982 w 4403515"/>
              <a:gd name="connsiteY13" fmla="*/ 748513 h 748513"/>
              <a:gd name="connsiteX14" fmla="*/ 2623092 w 4403515"/>
              <a:gd name="connsiteY14" fmla="*/ 748513 h 748513"/>
              <a:gd name="connsiteX15" fmla="*/ 1988123 w 4403515"/>
              <a:gd name="connsiteY15" fmla="*/ 748513 h 748513"/>
              <a:gd name="connsiteX16" fmla="*/ 1436234 w 4403515"/>
              <a:gd name="connsiteY16" fmla="*/ 748513 h 748513"/>
              <a:gd name="connsiteX17" fmla="*/ 801264 w 4403515"/>
              <a:gd name="connsiteY17" fmla="*/ 748513 h 748513"/>
              <a:gd name="connsiteX18" fmla="*/ 124755 w 4403515"/>
              <a:gd name="connsiteY18" fmla="*/ 748513 h 748513"/>
              <a:gd name="connsiteX19" fmla="*/ 0 w 4403515"/>
              <a:gd name="connsiteY19" fmla="*/ 623758 h 748513"/>
              <a:gd name="connsiteX20" fmla="*/ 0 w 4403515"/>
              <a:gd name="connsiteY20" fmla="*/ 124755 h 74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3515" h="748513" extrusionOk="0">
                <a:moveTo>
                  <a:pt x="0" y="124755"/>
                </a:moveTo>
                <a:cubicBezTo>
                  <a:pt x="-8449" y="43211"/>
                  <a:pt x="63553" y="-3755"/>
                  <a:pt x="124755" y="0"/>
                </a:cubicBezTo>
                <a:cubicBezTo>
                  <a:pt x="303638" y="-45504"/>
                  <a:pt x="551757" y="14257"/>
                  <a:pt x="718184" y="0"/>
                </a:cubicBezTo>
                <a:cubicBezTo>
                  <a:pt x="884611" y="-14257"/>
                  <a:pt x="1068643" y="33276"/>
                  <a:pt x="1228533" y="0"/>
                </a:cubicBezTo>
                <a:cubicBezTo>
                  <a:pt x="1388423" y="-33276"/>
                  <a:pt x="1567300" y="24997"/>
                  <a:pt x="1905043" y="0"/>
                </a:cubicBezTo>
                <a:cubicBezTo>
                  <a:pt x="2242786" y="-24997"/>
                  <a:pt x="2263895" y="15214"/>
                  <a:pt x="2373852" y="0"/>
                </a:cubicBezTo>
                <a:cubicBezTo>
                  <a:pt x="2483809" y="-15214"/>
                  <a:pt x="2718345" y="24480"/>
                  <a:pt x="2842661" y="0"/>
                </a:cubicBezTo>
                <a:cubicBezTo>
                  <a:pt x="2966977" y="-24480"/>
                  <a:pt x="3220436" y="13228"/>
                  <a:pt x="3436090" y="0"/>
                </a:cubicBezTo>
                <a:cubicBezTo>
                  <a:pt x="3651744" y="-13228"/>
                  <a:pt x="3976074" y="42302"/>
                  <a:pt x="4278760" y="0"/>
                </a:cubicBezTo>
                <a:cubicBezTo>
                  <a:pt x="4336472" y="4753"/>
                  <a:pt x="4403713" y="61613"/>
                  <a:pt x="4403515" y="124755"/>
                </a:cubicBezTo>
                <a:cubicBezTo>
                  <a:pt x="4407934" y="352912"/>
                  <a:pt x="4387186" y="416541"/>
                  <a:pt x="4403515" y="623758"/>
                </a:cubicBezTo>
                <a:cubicBezTo>
                  <a:pt x="4398764" y="705705"/>
                  <a:pt x="4349646" y="764934"/>
                  <a:pt x="4278760" y="748513"/>
                </a:cubicBezTo>
                <a:cubicBezTo>
                  <a:pt x="4129997" y="758524"/>
                  <a:pt x="3914597" y="691472"/>
                  <a:pt x="3726871" y="748513"/>
                </a:cubicBezTo>
                <a:cubicBezTo>
                  <a:pt x="3539145" y="805554"/>
                  <a:pt x="3371092" y="747737"/>
                  <a:pt x="3174982" y="748513"/>
                </a:cubicBezTo>
                <a:cubicBezTo>
                  <a:pt x="2978872" y="749289"/>
                  <a:pt x="2883507" y="721230"/>
                  <a:pt x="2623092" y="748513"/>
                </a:cubicBezTo>
                <a:cubicBezTo>
                  <a:pt x="2362677" y="775796"/>
                  <a:pt x="2228022" y="710949"/>
                  <a:pt x="1988123" y="748513"/>
                </a:cubicBezTo>
                <a:cubicBezTo>
                  <a:pt x="1748224" y="786077"/>
                  <a:pt x="1710077" y="683915"/>
                  <a:pt x="1436234" y="748513"/>
                </a:cubicBezTo>
                <a:cubicBezTo>
                  <a:pt x="1162391" y="813111"/>
                  <a:pt x="1033109" y="678051"/>
                  <a:pt x="801264" y="748513"/>
                </a:cubicBezTo>
                <a:cubicBezTo>
                  <a:pt x="569419" y="818975"/>
                  <a:pt x="313962" y="745537"/>
                  <a:pt x="124755" y="748513"/>
                </a:cubicBezTo>
                <a:cubicBezTo>
                  <a:pt x="59070" y="763388"/>
                  <a:pt x="7920" y="689810"/>
                  <a:pt x="0" y="623758"/>
                </a:cubicBezTo>
                <a:cubicBezTo>
                  <a:pt x="-40489" y="436819"/>
                  <a:pt x="19404" y="356942"/>
                  <a:pt x="0" y="124755"/>
                </a:cubicBezTo>
                <a:close/>
              </a:path>
            </a:pathLst>
          </a:custGeom>
          <a:noFill/>
          <a:ln w="38100">
            <a:solidFill>
              <a:schemeClr val="tx2">
                <a:lumMod val="20000"/>
                <a:lumOff val="80000"/>
              </a:schemeClr>
            </a:solidFill>
            <a:extLst>
              <a:ext uri="{C807C97D-BFC1-408E-A445-0C87EB9F89A2}">
                <ask:lineSketchStyleProps xmlns:ask="http://schemas.microsoft.com/office/drawing/2018/sketchyshapes" sd="226373330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800" b="1" dirty="0">
                <a:solidFill>
                  <a:srgbClr val="FF0000"/>
                </a:solidFill>
                <a:latin typeface="Times New Roman" panose="02020603050405020304" pitchFamily="18" charset="0"/>
                <a:cs typeface="Times New Roman" panose="02020603050405020304" pitchFamily="18" charset="0"/>
              </a:rPr>
              <a:t>λ</a:t>
            </a:r>
            <a:r>
              <a:rPr lang="en-US" sz="1800" b="1" dirty="0">
                <a:solidFill>
                  <a:srgbClr val="FF0000"/>
                </a:solidFill>
                <a:latin typeface="Times New Roman" panose="02020603050405020304" pitchFamily="18" charset="0"/>
                <a:cs typeface="Times New Roman" panose="02020603050405020304" pitchFamily="18" charset="0"/>
              </a:rPr>
              <a:t>-cyhalothrin </a:t>
            </a:r>
            <a:r>
              <a:rPr lang="en-US" dirty="0">
                <a:solidFill>
                  <a:srgbClr val="FF0000"/>
                </a:solidFill>
                <a:latin typeface="Times New Roman" panose="02020603050405020304" pitchFamily="18" charset="0"/>
                <a:cs typeface="Times New Roman" panose="02020603050405020304" pitchFamily="18" charset="0"/>
              </a:rPr>
              <a:t>residues found is over than the maximum residues level (MRLs)</a:t>
            </a:r>
          </a:p>
        </p:txBody>
      </p:sp>
    </p:spTree>
    <p:extLst>
      <p:ext uri="{BB962C8B-B14F-4D97-AF65-F5344CB8AC3E}">
        <p14:creationId xmlns:p14="http://schemas.microsoft.com/office/powerpoint/2010/main" val="1780448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A7CDE9A-A3ED-4923-A23D-F7AB45FA07FF}"/>
              </a:ext>
            </a:extLst>
          </p:cNvPr>
          <p:cNvSpPr>
            <a:spLocks noGrp="1"/>
          </p:cNvSpPr>
          <p:nvPr>
            <p:ph idx="1"/>
          </p:nvPr>
        </p:nvSpPr>
        <p:spPr>
          <a:xfrm>
            <a:off x="602980" y="1213675"/>
            <a:ext cx="4546990" cy="770965"/>
          </a:xfrm>
        </p:spPr>
        <p:txBody>
          <a:bodyPr>
            <a:noAutofit/>
          </a:bodyPr>
          <a:lstStyle/>
          <a:p>
            <a:pPr marL="0" marR="0" lvl="0" indent="0" algn="just">
              <a:lnSpc>
                <a:spcPct val="150000"/>
              </a:lnSpc>
              <a:spcBef>
                <a:spcPts val="0"/>
              </a:spcBef>
              <a:spcAft>
                <a:spcPts val="800"/>
              </a:spcAft>
              <a:buNone/>
            </a:pPr>
            <a:r>
              <a:rPr lang="en-U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Agronomic parameters</a:t>
            </a:r>
            <a:endParaRPr lang="en-US"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84FFCE4-7B3D-4C32-9701-638D5C868FBA}"/>
              </a:ext>
            </a:extLst>
          </p:cNvPr>
          <p:cNvSpPr txBox="1">
            <a:spLocks/>
          </p:cNvSpPr>
          <p:nvPr/>
        </p:nvSpPr>
        <p:spPr>
          <a:xfrm>
            <a:off x="6427326" y="1213676"/>
            <a:ext cx="5161693" cy="7709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spcAft>
                <a:spcPts val="800"/>
              </a:spcAft>
              <a:buFont typeface="Arial" panose="020B0604020202020204" pitchFamily="34" charset="0"/>
              <a:buNone/>
            </a:pP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Pesticides residues analysis</a:t>
            </a:r>
            <a:endParaRPr lang="en-US"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9AC832C-FCAC-4A3B-A9B7-14FA18882234}"/>
              </a:ext>
            </a:extLst>
          </p:cNvPr>
          <p:cNvSpPr txBox="1"/>
          <p:nvPr/>
        </p:nvSpPr>
        <p:spPr>
          <a:xfrm>
            <a:off x="5356044" y="1422231"/>
            <a:ext cx="654423" cy="769441"/>
          </a:xfrm>
          <a:prstGeom prst="rect">
            <a:avLst/>
          </a:prstGeom>
          <a:noFill/>
        </p:spPr>
        <p:txBody>
          <a:bodyPr wrap="square" rtlCol="0">
            <a:spAutoFit/>
          </a:bodyPr>
          <a:lstStyle/>
          <a:p>
            <a:r>
              <a:rPr lang="en-US" sz="4400" b="1" dirty="0">
                <a:solidFill>
                  <a:srgbClr val="92D05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1F7160A9-692E-435A-BE60-25C364A6F524}"/>
              </a:ext>
            </a:extLst>
          </p:cNvPr>
          <p:cNvSpPr txBox="1"/>
          <p:nvPr/>
        </p:nvSpPr>
        <p:spPr>
          <a:xfrm>
            <a:off x="354686" y="2039834"/>
            <a:ext cx="5349584" cy="1256306"/>
          </a:xfrm>
          <a:prstGeom prst="rect">
            <a:avLst/>
          </a:prstGeom>
          <a:noFill/>
        </p:spPr>
        <p:txBody>
          <a:bodyPr wrap="square" rtlCol="0">
            <a:spAutoFit/>
          </a:bodyPr>
          <a:lstStyle/>
          <a:p>
            <a:pPr>
              <a:lnSpc>
                <a:spcPct val="107000"/>
              </a:lnSpc>
              <a:spcAft>
                <a:spcPts val="800"/>
              </a:spcAft>
            </a:pPr>
            <a:r>
              <a:rPr lang="en-US"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T3: Emacot/2 + Lambdace/2 (Lambda-cyhalothrin + Acetamiprid + </a:t>
            </a:r>
            <a:r>
              <a:rPr lang="en-US" sz="1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Emamectin</a:t>
            </a:r>
            <a:r>
              <a:rPr lang="en-US"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benzoate) @ 0.35 g &amp; 1.0 ml, respectively, per /liter water at seven-day intervals.</a:t>
            </a:r>
          </a:p>
        </p:txBody>
      </p:sp>
      <p:sp>
        <p:nvSpPr>
          <p:cNvPr id="8" name="TextBox 7">
            <a:extLst>
              <a:ext uri="{FF2B5EF4-FFF2-40B4-BE49-F238E27FC236}">
                <a16:creationId xmlns:a16="http://schemas.microsoft.com/office/drawing/2014/main" id="{918DE8C8-7B30-47B9-93FF-BA35CA107CE3}"/>
              </a:ext>
            </a:extLst>
          </p:cNvPr>
          <p:cNvSpPr txBox="1"/>
          <p:nvPr/>
        </p:nvSpPr>
        <p:spPr>
          <a:xfrm>
            <a:off x="6366293" y="1991880"/>
            <a:ext cx="5222725" cy="1256306"/>
          </a:xfrm>
          <a:prstGeom prst="rect">
            <a:avLst/>
          </a:prstGeom>
          <a:noFill/>
        </p:spPr>
        <p:txBody>
          <a:bodyPr wrap="square" rtlCol="0">
            <a:spAutoFit/>
          </a:bodyPr>
          <a:lstStyle/>
          <a:p>
            <a:pPr>
              <a:lnSpc>
                <a:spcPct val="107000"/>
              </a:lnSpc>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T4: Emacot/Lambdace (Lambda-cyhalothrin + Acetamiprid + </a:t>
            </a:r>
            <a:r>
              <a:rPr lang="en-US" sz="1800" dirty="0" err="1">
                <a:effectLst/>
                <a:latin typeface="Arial" panose="020B0604020202020204" pitchFamily="34" charset="0"/>
                <a:ea typeface="Calibri" panose="020F0502020204030204" pitchFamily="34" charset="0"/>
                <a:cs typeface="Arial" panose="020B0604020202020204" pitchFamily="34" charset="0"/>
              </a:rPr>
              <a:t>Emamectin</a:t>
            </a:r>
            <a:r>
              <a:rPr lang="en-US" sz="1800" dirty="0">
                <a:effectLst/>
                <a:latin typeface="Arial" panose="020B0604020202020204" pitchFamily="34" charset="0"/>
                <a:ea typeface="Calibri" panose="020F0502020204030204" pitchFamily="34" charset="0"/>
                <a:cs typeface="Arial" panose="020B0604020202020204" pitchFamily="34" charset="0"/>
              </a:rPr>
              <a:t> benzoate) @ 0.7 g &amp; 2.0 ml/liter water alternatively at seven-day intervals.</a:t>
            </a:r>
          </a:p>
        </p:txBody>
      </p:sp>
      <p:sp>
        <p:nvSpPr>
          <p:cNvPr id="10" name="Cloud 9">
            <a:extLst>
              <a:ext uri="{FF2B5EF4-FFF2-40B4-BE49-F238E27FC236}">
                <a16:creationId xmlns:a16="http://schemas.microsoft.com/office/drawing/2014/main" id="{07BFDAF7-5F4C-4DC2-9CAA-22724C30C123}"/>
              </a:ext>
            </a:extLst>
          </p:cNvPr>
          <p:cNvSpPr/>
          <p:nvPr/>
        </p:nvSpPr>
        <p:spPr>
          <a:xfrm>
            <a:off x="8042657" y="3533113"/>
            <a:ext cx="2142564" cy="1219200"/>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cs typeface="Arial" panose="020B0604020202020204" pitchFamily="34" charset="0"/>
              </a:rPr>
              <a:t>Low</a:t>
            </a:r>
            <a:r>
              <a:rPr lang="en-US" dirty="0">
                <a:solidFill>
                  <a:srgbClr val="002060"/>
                </a:solidFill>
                <a:latin typeface="Arial" panose="020B0604020202020204" pitchFamily="34" charset="0"/>
                <a:cs typeface="Arial" panose="020B0604020202020204" pitchFamily="34" charset="0"/>
              </a:rPr>
              <a:t> pesticides residues</a:t>
            </a:r>
          </a:p>
        </p:txBody>
      </p:sp>
      <p:sp>
        <p:nvSpPr>
          <p:cNvPr id="11" name="Cloud 10">
            <a:extLst>
              <a:ext uri="{FF2B5EF4-FFF2-40B4-BE49-F238E27FC236}">
                <a16:creationId xmlns:a16="http://schemas.microsoft.com/office/drawing/2014/main" id="{E0E6F28B-3AEF-4D06-81F4-0BE9487C6BE0}"/>
              </a:ext>
            </a:extLst>
          </p:cNvPr>
          <p:cNvSpPr/>
          <p:nvPr/>
        </p:nvSpPr>
        <p:spPr>
          <a:xfrm>
            <a:off x="526867" y="3372693"/>
            <a:ext cx="2142564" cy="1219200"/>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cs typeface="Arial" panose="020B0604020202020204" pitchFamily="34" charset="0"/>
              </a:rPr>
              <a:t>Low </a:t>
            </a:r>
          </a:p>
          <a:p>
            <a:pPr algn="ctr"/>
            <a:r>
              <a:rPr lang="en-US" dirty="0">
                <a:solidFill>
                  <a:srgbClr val="002060"/>
                </a:solidFill>
                <a:latin typeface="Arial" panose="020B0604020202020204" pitchFamily="34" charset="0"/>
                <a:cs typeface="Arial" panose="020B0604020202020204" pitchFamily="34" charset="0"/>
              </a:rPr>
              <a:t>insect pressure</a:t>
            </a:r>
          </a:p>
        </p:txBody>
      </p:sp>
      <p:sp>
        <p:nvSpPr>
          <p:cNvPr id="12" name="Cloud 11">
            <a:extLst>
              <a:ext uri="{FF2B5EF4-FFF2-40B4-BE49-F238E27FC236}">
                <a16:creationId xmlns:a16="http://schemas.microsoft.com/office/drawing/2014/main" id="{03C96DA2-8E38-44AB-AB30-55BF86FA9D31}"/>
              </a:ext>
            </a:extLst>
          </p:cNvPr>
          <p:cNvSpPr/>
          <p:nvPr/>
        </p:nvSpPr>
        <p:spPr>
          <a:xfrm>
            <a:off x="4284762" y="3533113"/>
            <a:ext cx="2142564" cy="1219200"/>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High</a:t>
            </a:r>
            <a:r>
              <a:rPr lang="en-US" dirty="0">
                <a:solidFill>
                  <a:schemeClr val="tx1"/>
                </a:solidFill>
                <a:latin typeface="Arial" panose="020B0604020202020204" pitchFamily="34" charset="0"/>
                <a:cs typeface="Arial" panose="020B0604020202020204" pitchFamily="34" charset="0"/>
              </a:rPr>
              <a:t> production yield</a:t>
            </a:r>
          </a:p>
        </p:txBody>
      </p:sp>
      <p:sp>
        <p:nvSpPr>
          <p:cNvPr id="13" name="Left Brace 12">
            <a:extLst>
              <a:ext uri="{FF2B5EF4-FFF2-40B4-BE49-F238E27FC236}">
                <a16:creationId xmlns:a16="http://schemas.microsoft.com/office/drawing/2014/main" id="{5AAD100E-2AF1-4C82-B318-68452F48C17F}"/>
              </a:ext>
            </a:extLst>
          </p:cNvPr>
          <p:cNvSpPr/>
          <p:nvPr/>
        </p:nvSpPr>
        <p:spPr>
          <a:xfrm rot="16200000">
            <a:off x="5093906" y="194618"/>
            <a:ext cx="966803" cy="10100876"/>
          </a:xfrm>
          <a:prstGeom prst="leftBrace">
            <a:avLst>
              <a:gd name="adj1" fmla="val 8333"/>
              <a:gd name="adj2" fmla="val 50000"/>
            </a:avLst>
          </a:prstGeom>
          <a:solidFill>
            <a:schemeClr val="accent2">
              <a:lumMod val="20000"/>
              <a:lumOff val="80000"/>
            </a:schemeClr>
          </a:solid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C19F6D4E-249A-42AB-9066-188BF67C21EC}"/>
              </a:ext>
            </a:extLst>
          </p:cNvPr>
          <p:cNvSpPr/>
          <p:nvPr/>
        </p:nvSpPr>
        <p:spPr>
          <a:xfrm>
            <a:off x="4137793" y="5665899"/>
            <a:ext cx="2868706" cy="6544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panose="020B0604020202020204" pitchFamily="34" charset="0"/>
                <a:cs typeface="Arial" panose="020B0604020202020204" pitchFamily="34" charset="0"/>
              </a:rPr>
              <a:t>Famer´s practices</a:t>
            </a:r>
          </a:p>
        </p:txBody>
      </p:sp>
      <p:sp>
        <p:nvSpPr>
          <p:cNvPr id="9" name="Title 8">
            <a:extLst>
              <a:ext uri="{FF2B5EF4-FFF2-40B4-BE49-F238E27FC236}">
                <a16:creationId xmlns:a16="http://schemas.microsoft.com/office/drawing/2014/main" id="{B03DEECF-3F24-895B-EC54-1FDD317C2188}"/>
              </a:ext>
            </a:extLst>
          </p:cNvPr>
          <p:cNvSpPr>
            <a:spLocks noGrp="1"/>
          </p:cNvSpPr>
          <p:nvPr>
            <p:ph type="title"/>
          </p:nvPr>
        </p:nvSpPr>
        <p:spPr>
          <a:xfrm>
            <a:off x="838200" y="365126"/>
            <a:ext cx="10515600" cy="636246"/>
          </a:xfrm>
        </p:spPr>
        <p:txBody>
          <a:bodyPr>
            <a:normAutofit/>
          </a:bodyPr>
          <a:lstStyle/>
          <a:p>
            <a:r>
              <a:rPr lang="en-US" sz="3600" b="1" dirty="0">
                <a:solidFill>
                  <a:srgbClr val="002060"/>
                </a:solidFill>
                <a:latin typeface="Arial" panose="020B0604020202020204" pitchFamily="34" charset="0"/>
                <a:ea typeface="+mn-ea"/>
                <a:cs typeface="Arial" panose="020B0604020202020204" pitchFamily="34" charset="0"/>
              </a:rPr>
              <a:t>Conclusion</a:t>
            </a:r>
          </a:p>
        </p:txBody>
      </p:sp>
    </p:spTree>
    <p:extLst>
      <p:ext uri="{BB962C8B-B14F-4D97-AF65-F5344CB8AC3E}">
        <p14:creationId xmlns:p14="http://schemas.microsoft.com/office/powerpoint/2010/main" val="301653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084B-BC38-44AE-99C8-8CE744667615}"/>
              </a:ext>
            </a:extLst>
          </p:cNvPr>
          <p:cNvSpPr>
            <a:spLocks noGrp="1"/>
          </p:cNvSpPr>
          <p:nvPr>
            <p:ph type="title"/>
          </p:nvPr>
        </p:nvSpPr>
        <p:spPr>
          <a:xfrm>
            <a:off x="838200" y="365126"/>
            <a:ext cx="10515600" cy="624776"/>
          </a:xfrm>
        </p:spPr>
        <p:txBody>
          <a:bodyPr>
            <a:norm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E7B55283-21CB-40E1-ACCB-CD90828D17D3}"/>
              </a:ext>
            </a:extLst>
          </p:cNvPr>
          <p:cNvSpPr>
            <a:spLocks noGrp="1"/>
          </p:cNvSpPr>
          <p:nvPr>
            <p:ph idx="1"/>
          </p:nvPr>
        </p:nvSpPr>
        <p:spPr>
          <a:xfrm>
            <a:off x="838199" y="1115737"/>
            <a:ext cx="10973499" cy="5377138"/>
          </a:xfrm>
        </p:spPr>
        <p:txBody>
          <a:bodyPr>
            <a:normAutofit fontScale="92500" lnSpcReduction="10000"/>
          </a:bodyPr>
          <a:lstStyle/>
          <a:p>
            <a:pPr>
              <a:spcBef>
                <a:spcPts val="3000"/>
              </a:spcBef>
            </a:pPr>
            <a:r>
              <a:rPr lang="en-US" sz="2400" dirty="0">
                <a:latin typeface="Arial" panose="020B0604020202020204" pitchFamily="34" charset="0"/>
                <a:cs typeface="Arial" panose="020B0604020202020204" pitchFamily="34" charset="0"/>
              </a:rPr>
              <a:t>ITNS/LLINS, IRS, and </a:t>
            </a:r>
            <a:r>
              <a:rPr lang="en-US" sz="2400" dirty="0" err="1">
                <a:latin typeface="Arial" panose="020B0604020202020204" pitchFamily="34" charset="0"/>
                <a:cs typeface="Arial" panose="020B0604020202020204" pitchFamily="34" charset="0"/>
              </a:rPr>
              <a:t>larviciding</a:t>
            </a:r>
            <a:r>
              <a:rPr lang="en-US" sz="2400" dirty="0">
                <a:latin typeface="Arial" panose="020B0604020202020204" pitchFamily="34" charset="0"/>
                <a:cs typeface="Arial" panose="020B0604020202020204" pitchFamily="34" charset="0"/>
              </a:rPr>
              <a:t> have significantly contributed to reducing malaria incidences in several African settings </a:t>
            </a:r>
          </a:p>
          <a:p>
            <a:pPr>
              <a:spcBef>
                <a:spcPts val="3000"/>
              </a:spcBef>
            </a:pPr>
            <a:r>
              <a:rPr lang="en-US" sz="2400" dirty="0">
                <a:latin typeface="Arial" panose="020B0604020202020204" pitchFamily="34" charset="0"/>
                <a:cs typeface="Arial" panose="020B0604020202020204" pitchFamily="34" charset="0"/>
              </a:rPr>
              <a:t>However, malaria persists and has resurged in some West African settings.</a:t>
            </a:r>
          </a:p>
          <a:p>
            <a:pPr>
              <a:spcBef>
                <a:spcPts val="3000"/>
              </a:spcBef>
            </a:pPr>
            <a:r>
              <a:rPr lang="en-US" sz="2400" dirty="0">
                <a:latin typeface="Arial" panose="020B0604020202020204" pitchFamily="34" charset="0"/>
                <a:cs typeface="Arial" panose="020B0604020202020204" pitchFamily="34" charset="0"/>
              </a:rPr>
              <a:t>Contributors to this residual malaria include:  </a:t>
            </a:r>
          </a:p>
          <a:p>
            <a:pPr lvl="1">
              <a:spcBef>
                <a:spcPts val="1800"/>
              </a:spcBef>
            </a:pPr>
            <a:r>
              <a:rPr lang="en-US" sz="2000" dirty="0">
                <a:latin typeface="Arial" panose="020B0604020202020204" pitchFamily="34" charset="0"/>
                <a:cs typeface="Arial" panose="020B0604020202020204" pitchFamily="34" charset="0"/>
              </a:rPr>
              <a:t>Intense rice  production and flooded rice fields maintaining mosquito breeding sites during prolonged dried seasons </a:t>
            </a:r>
          </a:p>
          <a:p>
            <a:pPr lvl="1">
              <a:spcBef>
                <a:spcPts val="1800"/>
              </a:spcBef>
            </a:pPr>
            <a:r>
              <a:rPr lang="en-US" sz="2000" dirty="0">
                <a:latin typeface="Arial" panose="020B0604020202020204" pitchFamily="34" charset="0"/>
                <a:cs typeface="Arial" panose="020B0604020202020204" pitchFamily="34" charset="0"/>
              </a:rPr>
              <a:t> Pesticide misuse and overuse in agriculture which further spread insecticide resistance.</a:t>
            </a:r>
          </a:p>
          <a:p>
            <a:pPr lvl="1">
              <a:spcBef>
                <a:spcPts val="1800"/>
              </a:spcBef>
            </a:pPr>
            <a:r>
              <a:rPr lang="en-US" sz="2000" dirty="0">
                <a:latin typeface="Arial" panose="020B0604020202020204" pitchFamily="34" charset="0"/>
                <a:cs typeface="Arial" panose="020B0604020202020204" pitchFamily="34" charset="0"/>
              </a:rPr>
              <a:t>Natural environmental conditions such as riverbeds identified as hotspots for larvae of malaria vectors during the dry season.</a:t>
            </a:r>
          </a:p>
          <a:p>
            <a:pPr lvl="1">
              <a:spcBef>
                <a:spcPts val="1800"/>
              </a:spcBef>
            </a:pPr>
            <a:r>
              <a:rPr lang="en-US" sz="2000" dirty="0">
                <a:latin typeface="Arial" panose="020B0604020202020204" pitchFamily="34" charset="0"/>
                <a:cs typeface="Arial" panose="020B0604020202020204" pitchFamily="34" charset="0"/>
              </a:rPr>
              <a:t>Low presence of insecticide residues in LLINs which is likely to reduce the efficacy of treated nets and increase insecticide resistance selection in malaria vectors.</a:t>
            </a:r>
          </a:p>
          <a:p>
            <a:pPr lvl="1">
              <a:spcBef>
                <a:spcPts val="1800"/>
              </a:spcBef>
            </a:pPr>
            <a:r>
              <a:rPr lang="en-US" sz="2000" dirty="0">
                <a:latin typeface="Arial" panose="020B0604020202020204" pitchFamily="34" charset="0"/>
                <a:cs typeface="Arial" panose="020B0604020202020204" pitchFamily="34" charset="0"/>
              </a:rPr>
              <a:t>Poor quality of WASH facilities which further contributes to increased transmission risk of water and vector-borne diseases.</a:t>
            </a:r>
            <a:endParaRPr lang="en-US" sz="2000" dirty="0"/>
          </a:p>
        </p:txBody>
      </p:sp>
    </p:spTree>
    <p:extLst>
      <p:ext uri="{BB962C8B-B14F-4D97-AF65-F5344CB8AC3E}">
        <p14:creationId xmlns:p14="http://schemas.microsoft.com/office/powerpoint/2010/main" val="766894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CB8A-711D-42D8-AEB2-7806D690A8C4}"/>
              </a:ext>
            </a:extLst>
          </p:cNvPr>
          <p:cNvSpPr>
            <a:spLocks noGrp="1"/>
          </p:cNvSpPr>
          <p:nvPr>
            <p:ph type="title"/>
          </p:nvPr>
        </p:nvSpPr>
        <p:spPr>
          <a:xfrm>
            <a:off x="838200" y="503147"/>
            <a:ext cx="10515600" cy="943558"/>
          </a:xfrm>
        </p:spPr>
        <p:txBody>
          <a:bodyPr>
            <a:normAutofit fontScale="90000"/>
          </a:bodyPr>
          <a:lstStyle/>
          <a:p>
            <a:br>
              <a:rPr lang="en-US" sz="3100" b="1" i="1" dirty="0">
                <a:latin typeface="Arial" panose="020B0604020202020204" pitchFamily="34" charset="0"/>
                <a:cs typeface="Arial" panose="020B0604020202020204" pitchFamily="34" charset="0"/>
              </a:rPr>
            </a:br>
            <a:r>
              <a:rPr lang="en-US" sz="3600" b="1" i="1" dirty="0">
                <a:latin typeface="Arial" panose="020B0604020202020204" pitchFamily="34" charset="0"/>
                <a:cs typeface="Arial" panose="020B0604020202020204" pitchFamily="34" charset="0"/>
              </a:rPr>
              <a:t>Challenges faced during the project implementation and lessons learned</a:t>
            </a:r>
            <a:br>
              <a:rPr lang="en-US" sz="4400" b="1"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21D881ED-DAF8-49D7-A21C-1E44E5FA59F2}"/>
              </a:ext>
            </a:extLst>
          </p:cNvPr>
          <p:cNvSpPr>
            <a:spLocks noGrp="1"/>
          </p:cNvSpPr>
          <p:nvPr>
            <p:ph idx="1"/>
          </p:nvPr>
        </p:nvSpPr>
        <p:spPr>
          <a:xfrm>
            <a:off x="838200" y="1947982"/>
            <a:ext cx="10515600" cy="2962035"/>
          </a:xfrm>
        </p:spPr>
        <p:txBody>
          <a:bodyPr>
            <a:normAutofit fontScale="92500" lnSpcReduction="20000"/>
          </a:bodyPr>
          <a:lstStyle/>
          <a:p>
            <a:pPr>
              <a:lnSpc>
                <a:spcPct val="110000"/>
              </a:lnSpc>
              <a:spcBef>
                <a:spcPts val="2400"/>
              </a:spcBef>
              <a:buFontTx/>
              <a:buChar char="-"/>
            </a:pPr>
            <a:r>
              <a:rPr lang="en-US" sz="2400" dirty="0">
                <a:latin typeface="Arial" panose="020B0604020202020204" pitchFamily="34" charset="0"/>
                <a:cs typeface="Arial" panose="020B0604020202020204" pitchFamily="34" charset="0"/>
              </a:rPr>
              <a:t>How to maintain the multisectoral advisory task force working after the end of the project? </a:t>
            </a:r>
          </a:p>
          <a:p>
            <a:pPr>
              <a:lnSpc>
                <a:spcPct val="110000"/>
              </a:lnSpc>
              <a:spcBef>
                <a:spcPts val="2400"/>
              </a:spcBef>
              <a:buFontTx/>
              <a:buChar char="-"/>
            </a:pPr>
            <a:r>
              <a:rPr lang="en-US" sz="2400" dirty="0">
                <a:latin typeface="Arial" panose="020B0604020202020204" pitchFamily="34" charset="0"/>
                <a:cs typeface="Arial" panose="020B0604020202020204" pitchFamily="34" charset="0"/>
              </a:rPr>
              <a:t>How to map the success of MSA interventions to a given MSA pillars</a:t>
            </a:r>
          </a:p>
          <a:p>
            <a:pPr>
              <a:lnSpc>
                <a:spcPct val="110000"/>
              </a:lnSpc>
              <a:spcBef>
                <a:spcPts val="2400"/>
              </a:spcBef>
              <a:buFontTx/>
              <a:buChar char="-"/>
            </a:pPr>
            <a:r>
              <a:rPr lang="en-US" sz="2400" dirty="0">
                <a:latin typeface="Arial" panose="020B0604020202020204" pitchFamily="34" charset="0"/>
                <a:cs typeface="Arial" panose="020B0604020202020204" pitchFamily="34" charset="0"/>
              </a:rPr>
              <a:t>Difficulties in synchronizing programs of different stakeholders</a:t>
            </a:r>
          </a:p>
          <a:p>
            <a:pPr>
              <a:lnSpc>
                <a:spcPct val="110000"/>
              </a:lnSpc>
              <a:spcBef>
                <a:spcPts val="2400"/>
              </a:spcBef>
              <a:buFontTx/>
              <a:buChar char="-"/>
            </a:pPr>
            <a:r>
              <a:rPr lang="en-US" sz="2400" dirty="0">
                <a:latin typeface="Arial" panose="020B0604020202020204" pitchFamily="34" charset="0"/>
                <a:cs typeface="Arial" panose="020B0604020202020204" pitchFamily="34" charset="0"/>
              </a:rPr>
              <a:t>How to ensure research results are taken up into policies, especially in the case of cross-sectoral policies.</a:t>
            </a:r>
          </a:p>
          <a:p>
            <a:endParaRPr lang="en-US" dirty="0"/>
          </a:p>
        </p:txBody>
      </p:sp>
    </p:spTree>
    <p:extLst>
      <p:ext uri="{BB962C8B-B14F-4D97-AF65-F5344CB8AC3E}">
        <p14:creationId xmlns:p14="http://schemas.microsoft.com/office/powerpoint/2010/main" val="3255912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7FB81E-7577-A687-F6C4-34E179E65DBD}"/>
              </a:ext>
            </a:extLst>
          </p:cNvPr>
          <p:cNvSpPr/>
          <p:nvPr/>
        </p:nvSpPr>
        <p:spPr>
          <a:xfrm>
            <a:off x="1873662" y="2967335"/>
            <a:ext cx="844468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 for your attention</a:t>
            </a:r>
          </a:p>
        </p:txBody>
      </p:sp>
    </p:spTree>
    <p:extLst>
      <p:ext uri="{BB962C8B-B14F-4D97-AF65-F5344CB8AC3E}">
        <p14:creationId xmlns:p14="http://schemas.microsoft.com/office/powerpoint/2010/main" val="357389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46912-6FFA-481B-AC0B-081650F7DC07}"/>
              </a:ext>
            </a:extLst>
          </p:cNvPr>
          <p:cNvSpPr/>
          <p:nvPr/>
        </p:nvSpPr>
        <p:spPr>
          <a:xfrm>
            <a:off x="-323850" y="-876300"/>
            <a:ext cx="12515850" cy="90288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AA57BD9F-AE55-4E7E-871C-08DC52154EAB}"/>
              </a:ext>
            </a:extLst>
          </p:cNvPr>
          <p:cNvGrpSpPr/>
          <p:nvPr/>
        </p:nvGrpSpPr>
        <p:grpSpPr>
          <a:xfrm>
            <a:off x="87920" y="6016813"/>
            <a:ext cx="455184" cy="816262"/>
            <a:chOff x="-1382234" y="12822864"/>
            <a:chExt cx="776178" cy="1047519"/>
          </a:xfrm>
          <a:solidFill>
            <a:schemeClr val="accent4">
              <a:lumMod val="40000"/>
              <a:lumOff val="60000"/>
            </a:schemeClr>
          </a:solidFill>
        </p:grpSpPr>
        <p:sp>
          <p:nvSpPr>
            <p:cNvPr id="4" name="Flèche droite 70">
              <a:extLst>
                <a:ext uri="{FF2B5EF4-FFF2-40B4-BE49-F238E27FC236}">
                  <a16:creationId xmlns:a16="http://schemas.microsoft.com/office/drawing/2014/main" id="{14219946-5A6D-4ECC-8787-327AC60B2367}"/>
                </a:ext>
              </a:extLst>
            </p:cNvPr>
            <p:cNvSpPr/>
            <p:nvPr/>
          </p:nvSpPr>
          <p:spPr>
            <a:xfrm rot="16200000">
              <a:off x="-1459899" y="13016540"/>
              <a:ext cx="931508" cy="776178"/>
            </a:xfrm>
            <a:prstGeom prst="rightArrow">
              <a:avLst/>
            </a:prstGeom>
            <a:grp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FF0000"/>
                  </a:solidFill>
                </a:ln>
                <a:latin typeface="Times New Roman" panose="02020603050405020304" pitchFamily="18" charset="0"/>
                <a:cs typeface="Times New Roman" panose="02020603050405020304" pitchFamily="18" charset="0"/>
              </a:endParaRPr>
            </a:p>
          </p:txBody>
        </p:sp>
        <p:sp>
          <p:nvSpPr>
            <p:cNvPr id="5" name="ZoneTexte 71">
              <a:extLst>
                <a:ext uri="{FF2B5EF4-FFF2-40B4-BE49-F238E27FC236}">
                  <a16:creationId xmlns:a16="http://schemas.microsoft.com/office/drawing/2014/main" id="{D7E0FAA7-EDBB-45CD-8310-1E7902D6048D}"/>
                </a:ext>
              </a:extLst>
            </p:cNvPr>
            <p:cNvSpPr txBox="1"/>
            <p:nvPr/>
          </p:nvSpPr>
          <p:spPr>
            <a:xfrm rot="16200000">
              <a:off x="-1525411" y="13136695"/>
              <a:ext cx="1047517" cy="419855"/>
            </a:xfrm>
            <a:prstGeom prst="rect">
              <a:avLst/>
            </a:prstGeom>
            <a:noFill/>
          </p:spPr>
          <p:txBody>
            <a:bodyPr wrap="square" rtlCol="0">
              <a:spAutoFit/>
            </a:bodyPr>
            <a:lstStyle/>
            <a:p>
              <a:r>
                <a:rPr lang="fr-FR" sz="1000" b="1" dirty="0" err="1">
                  <a:latin typeface="Times New Roman" panose="02020603050405020304" pitchFamily="18" charset="0"/>
                  <a:cs typeface="Times New Roman" panose="02020603050405020304" pitchFamily="18" charset="0"/>
                </a:rPr>
                <a:t>Problems</a:t>
              </a:r>
              <a:endParaRPr lang="fr-FR" sz="1000" b="1" dirty="0">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F489DF78-8AEA-46EC-995E-F75F42E2C150}"/>
              </a:ext>
            </a:extLst>
          </p:cNvPr>
          <p:cNvGrpSpPr/>
          <p:nvPr/>
        </p:nvGrpSpPr>
        <p:grpSpPr>
          <a:xfrm>
            <a:off x="145244" y="5115125"/>
            <a:ext cx="409601" cy="940133"/>
            <a:chOff x="-1648047" y="10451655"/>
            <a:chExt cx="935666" cy="1175523"/>
          </a:xfrm>
        </p:grpSpPr>
        <p:sp>
          <p:nvSpPr>
            <p:cNvPr id="7" name="Flèche droite 72">
              <a:extLst>
                <a:ext uri="{FF2B5EF4-FFF2-40B4-BE49-F238E27FC236}">
                  <a16:creationId xmlns:a16="http://schemas.microsoft.com/office/drawing/2014/main" id="{621DEEFC-7B34-4195-8CB0-7941A1A316DA}"/>
                </a:ext>
              </a:extLst>
            </p:cNvPr>
            <p:cNvSpPr/>
            <p:nvPr/>
          </p:nvSpPr>
          <p:spPr>
            <a:xfrm rot="16200000">
              <a:off x="-1661692" y="10677867"/>
              <a:ext cx="962956" cy="935666"/>
            </a:xfrm>
            <a:prstGeom prst="rightArrow">
              <a:avLst/>
            </a:prstGeom>
            <a:solidFill>
              <a:srgbClr val="00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FF0000"/>
                  </a:solidFill>
                </a:ln>
                <a:latin typeface="Times New Roman" panose="02020603050405020304" pitchFamily="18" charset="0"/>
                <a:cs typeface="Times New Roman" panose="02020603050405020304" pitchFamily="18" charset="0"/>
              </a:endParaRPr>
            </a:p>
          </p:txBody>
        </p:sp>
        <p:sp>
          <p:nvSpPr>
            <p:cNvPr id="8" name="ZoneTexte 73">
              <a:extLst>
                <a:ext uri="{FF2B5EF4-FFF2-40B4-BE49-F238E27FC236}">
                  <a16:creationId xmlns:a16="http://schemas.microsoft.com/office/drawing/2014/main" id="{1AAD07FB-E2A5-422A-89EB-54E9584240D1}"/>
                </a:ext>
              </a:extLst>
            </p:cNvPr>
            <p:cNvSpPr txBox="1"/>
            <p:nvPr/>
          </p:nvSpPr>
          <p:spPr>
            <a:xfrm rot="16200000">
              <a:off x="-1766520" y="10752799"/>
              <a:ext cx="1164740" cy="562451"/>
            </a:xfrm>
            <a:prstGeom prst="rect">
              <a:avLst/>
            </a:prstGeom>
            <a:noFill/>
            <a:ln>
              <a:noFill/>
            </a:ln>
          </p:spPr>
          <p:txBody>
            <a:bodyPr wrap="square" rtlCol="0">
              <a:spAutoFit/>
            </a:bodyPr>
            <a:lstStyle/>
            <a:p>
              <a:r>
                <a:rPr lang="fr-FR" sz="1000" b="1" dirty="0">
                  <a:latin typeface="Times New Roman" panose="02020603050405020304" pitchFamily="18" charset="0"/>
                  <a:cs typeface="Times New Roman" panose="02020603050405020304" pitchFamily="18" charset="0"/>
                </a:rPr>
                <a:t>Objectives</a:t>
              </a:r>
            </a:p>
          </p:txBody>
        </p:sp>
      </p:grpSp>
      <p:grpSp>
        <p:nvGrpSpPr>
          <p:cNvPr id="9" name="Group 8">
            <a:extLst>
              <a:ext uri="{FF2B5EF4-FFF2-40B4-BE49-F238E27FC236}">
                <a16:creationId xmlns:a16="http://schemas.microsoft.com/office/drawing/2014/main" id="{D0ECF148-0B28-4623-9D4B-2EB515CDD186}"/>
              </a:ext>
            </a:extLst>
          </p:cNvPr>
          <p:cNvGrpSpPr/>
          <p:nvPr/>
        </p:nvGrpSpPr>
        <p:grpSpPr>
          <a:xfrm>
            <a:off x="145245" y="3449655"/>
            <a:ext cx="455182" cy="1187699"/>
            <a:chOff x="-1851679" y="6659631"/>
            <a:chExt cx="1309420" cy="1187699"/>
          </a:xfrm>
        </p:grpSpPr>
        <p:sp>
          <p:nvSpPr>
            <p:cNvPr id="10" name="Flèche droite 74">
              <a:extLst>
                <a:ext uri="{FF2B5EF4-FFF2-40B4-BE49-F238E27FC236}">
                  <a16:creationId xmlns:a16="http://schemas.microsoft.com/office/drawing/2014/main" id="{E4AC534B-065D-4862-A02C-C0D6DA1CEA64}"/>
                </a:ext>
              </a:extLst>
            </p:cNvPr>
            <p:cNvSpPr/>
            <p:nvPr/>
          </p:nvSpPr>
          <p:spPr>
            <a:xfrm rot="16200000">
              <a:off x="-1753353" y="6561305"/>
              <a:ext cx="1112767" cy="1309420"/>
            </a:xfrm>
            <a:prstGeom prst="rightArrow">
              <a:avLst>
                <a:gd name="adj1" fmla="val 50000"/>
                <a:gd name="adj2" fmla="val 50000"/>
              </a:avLst>
            </a:prstGeom>
            <a:solidFill>
              <a:schemeClr val="accent4">
                <a:lumMod val="40000"/>
                <a:lumOff val="6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FF0000"/>
                  </a:solidFill>
                </a:ln>
                <a:latin typeface="Times New Roman" panose="02020603050405020304" pitchFamily="18" charset="0"/>
                <a:cs typeface="Times New Roman" panose="02020603050405020304" pitchFamily="18" charset="0"/>
              </a:endParaRPr>
            </a:p>
          </p:txBody>
        </p:sp>
        <p:sp>
          <p:nvSpPr>
            <p:cNvPr id="11" name="ZoneTexte 75">
              <a:extLst>
                <a:ext uri="{FF2B5EF4-FFF2-40B4-BE49-F238E27FC236}">
                  <a16:creationId xmlns:a16="http://schemas.microsoft.com/office/drawing/2014/main" id="{95CEF20C-A1DC-4922-979D-8DA7E25853BE}"/>
                </a:ext>
              </a:extLst>
            </p:cNvPr>
            <p:cNvSpPr txBox="1"/>
            <p:nvPr/>
          </p:nvSpPr>
          <p:spPr>
            <a:xfrm rot="16200000">
              <a:off x="-1762473" y="7003475"/>
              <a:ext cx="1075234" cy="612475"/>
            </a:xfrm>
            <a:prstGeom prst="rect">
              <a:avLst/>
            </a:prstGeom>
            <a:noFill/>
          </p:spPr>
          <p:txBody>
            <a:bodyPr wrap="square" rtlCol="0">
              <a:spAutoFit/>
            </a:bodyPr>
            <a:lstStyle/>
            <a:p>
              <a:r>
                <a:rPr lang="fr-FR" sz="1000" b="1">
                  <a:latin typeface="Times New Roman" panose="02020603050405020304" pitchFamily="18" charset="0"/>
                  <a:cs typeface="Times New Roman" panose="02020603050405020304" pitchFamily="18" charset="0"/>
                </a:rPr>
                <a:t>W/Package</a:t>
              </a:r>
            </a:p>
          </p:txBody>
        </p:sp>
      </p:grpSp>
      <p:grpSp>
        <p:nvGrpSpPr>
          <p:cNvPr id="12" name="Group 11">
            <a:extLst>
              <a:ext uri="{FF2B5EF4-FFF2-40B4-BE49-F238E27FC236}">
                <a16:creationId xmlns:a16="http://schemas.microsoft.com/office/drawing/2014/main" id="{2052D642-7403-457F-993B-6B22000D7F25}"/>
              </a:ext>
            </a:extLst>
          </p:cNvPr>
          <p:cNvGrpSpPr/>
          <p:nvPr/>
        </p:nvGrpSpPr>
        <p:grpSpPr>
          <a:xfrm>
            <a:off x="142917" y="545494"/>
            <a:ext cx="564517" cy="863575"/>
            <a:chOff x="-49074" y="2314037"/>
            <a:chExt cx="1108027" cy="1140516"/>
          </a:xfrm>
        </p:grpSpPr>
        <p:sp>
          <p:nvSpPr>
            <p:cNvPr id="13" name="Flèche droite 78">
              <a:extLst>
                <a:ext uri="{FF2B5EF4-FFF2-40B4-BE49-F238E27FC236}">
                  <a16:creationId xmlns:a16="http://schemas.microsoft.com/office/drawing/2014/main" id="{B7081327-4A84-48C9-ABFA-B202B9C93C74}"/>
                </a:ext>
              </a:extLst>
            </p:cNvPr>
            <p:cNvSpPr/>
            <p:nvPr/>
          </p:nvSpPr>
          <p:spPr>
            <a:xfrm rot="16200000">
              <a:off x="-34076" y="2299039"/>
              <a:ext cx="1078032" cy="1108027"/>
            </a:xfrm>
            <a:prstGeom prst="rightArrow">
              <a:avLst/>
            </a:prstGeom>
            <a:solidFill>
              <a:schemeClr val="accent4">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FF0000"/>
                  </a:solidFill>
                </a:ln>
                <a:latin typeface="Times New Roman" panose="02020603050405020304" pitchFamily="18" charset="0"/>
                <a:cs typeface="Times New Roman" panose="02020603050405020304" pitchFamily="18" charset="0"/>
              </a:endParaRPr>
            </a:p>
          </p:txBody>
        </p:sp>
        <p:sp>
          <p:nvSpPr>
            <p:cNvPr id="14" name="ZoneTexte 79">
              <a:extLst>
                <a:ext uri="{FF2B5EF4-FFF2-40B4-BE49-F238E27FC236}">
                  <a16:creationId xmlns:a16="http://schemas.microsoft.com/office/drawing/2014/main" id="{60AE98B7-A752-4B1A-9664-2C00FD1B33B5}"/>
                </a:ext>
              </a:extLst>
            </p:cNvPr>
            <p:cNvSpPr txBox="1"/>
            <p:nvPr/>
          </p:nvSpPr>
          <p:spPr>
            <a:xfrm rot="16200000">
              <a:off x="-67229" y="2615388"/>
              <a:ext cx="1078968" cy="599361"/>
            </a:xfrm>
            <a:prstGeom prst="rect">
              <a:avLst/>
            </a:prstGeom>
            <a:noFill/>
          </p:spPr>
          <p:txBody>
            <a:bodyPr wrap="square" rtlCol="0">
              <a:spAutoFit/>
            </a:bodyPr>
            <a:lstStyle/>
            <a:p>
              <a:r>
                <a:rPr lang="fr-FR" sz="1000" b="1" dirty="0" err="1">
                  <a:latin typeface="Times New Roman" panose="02020603050405020304" pitchFamily="18" charset="0"/>
                  <a:cs typeface="Times New Roman" panose="02020603050405020304" pitchFamily="18" charset="0"/>
                </a:rPr>
                <a:t>Results</a:t>
              </a:r>
              <a:endParaRPr lang="fr-FR" sz="1000" b="1" dirty="0">
                <a:latin typeface="Times New Roman" panose="02020603050405020304" pitchFamily="18" charset="0"/>
                <a:cs typeface="Times New Roman" panose="02020603050405020304" pitchFamily="18" charset="0"/>
              </a:endParaRPr>
            </a:p>
          </p:txBody>
        </p:sp>
      </p:grpSp>
      <p:sp>
        <p:nvSpPr>
          <p:cNvPr id="15" name="Flèche droite 80">
            <a:extLst>
              <a:ext uri="{FF2B5EF4-FFF2-40B4-BE49-F238E27FC236}">
                <a16:creationId xmlns:a16="http://schemas.microsoft.com/office/drawing/2014/main" id="{6AC6BCF4-08EF-44B4-9FEC-7EC9B8CAC133}"/>
              </a:ext>
            </a:extLst>
          </p:cNvPr>
          <p:cNvSpPr/>
          <p:nvPr/>
        </p:nvSpPr>
        <p:spPr>
          <a:xfrm>
            <a:off x="343046" y="-3391"/>
            <a:ext cx="1652716" cy="673409"/>
          </a:xfrm>
          <a:prstGeom prst="rightArrow">
            <a:avLst/>
          </a:prstGeom>
          <a:solidFill>
            <a:srgbClr val="00FFFF"/>
          </a:solidFill>
          <a:ln>
            <a:solidFill>
              <a:srgbClr val="868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sp>
        <p:nvSpPr>
          <p:cNvPr id="16" name="ZoneTexte 81">
            <a:extLst>
              <a:ext uri="{FF2B5EF4-FFF2-40B4-BE49-F238E27FC236}">
                <a16:creationId xmlns:a16="http://schemas.microsoft.com/office/drawing/2014/main" id="{E7878765-14F7-44E3-B1D5-B467CFEA5366}"/>
              </a:ext>
            </a:extLst>
          </p:cNvPr>
          <p:cNvSpPr txBox="1"/>
          <p:nvPr/>
        </p:nvSpPr>
        <p:spPr>
          <a:xfrm>
            <a:off x="351329" y="179424"/>
            <a:ext cx="791923" cy="246221"/>
          </a:xfrm>
          <a:prstGeom prst="rect">
            <a:avLst/>
          </a:prstGeom>
          <a:noFill/>
        </p:spPr>
        <p:txBody>
          <a:bodyPr wrap="square" rtlCol="0">
            <a:spAutoFit/>
          </a:bodyPr>
          <a:lstStyle/>
          <a:p>
            <a:r>
              <a:rPr lang="fr-FR" sz="1000" b="1">
                <a:latin typeface="Times New Roman" panose="02020603050405020304" pitchFamily="18" charset="0"/>
                <a:cs typeface="Times New Roman" panose="02020603050405020304" pitchFamily="18" charset="0"/>
              </a:rPr>
              <a:t>Impacts</a:t>
            </a:r>
          </a:p>
        </p:txBody>
      </p:sp>
      <p:sp>
        <p:nvSpPr>
          <p:cNvPr id="17" name="Rectangle 16">
            <a:extLst>
              <a:ext uri="{FF2B5EF4-FFF2-40B4-BE49-F238E27FC236}">
                <a16:creationId xmlns:a16="http://schemas.microsoft.com/office/drawing/2014/main" id="{8B693265-5975-462E-B9B2-B466821250AD}"/>
              </a:ext>
            </a:extLst>
          </p:cNvPr>
          <p:cNvSpPr/>
          <p:nvPr/>
        </p:nvSpPr>
        <p:spPr>
          <a:xfrm>
            <a:off x="741984" y="6292535"/>
            <a:ext cx="3792750" cy="449895"/>
          </a:xfrm>
          <a:prstGeom prst="rect">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High densities of Anopheles larvae in intensive rice production systems and riverbeds in the Sahel in the dry season</a:t>
            </a:r>
          </a:p>
        </p:txBody>
      </p:sp>
      <p:sp>
        <p:nvSpPr>
          <p:cNvPr id="18" name="Rectangle 17">
            <a:extLst>
              <a:ext uri="{FF2B5EF4-FFF2-40B4-BE49-F238E27FC236}">
                <a16:creationId xmlns:a16="http://schemas.microsoft.com/office/drawing/2014/main" id="{BC0A9FCD-7D65-41F8-B3BD-594753B51C52}"/>
              </a:ext>
            </a:extLst>
          </p:cNvPr>
          <p:cNvSpPr/>
          <p:nvPr/>
        </p:nvSpPr>
        <p:spPr>
          <a:xfrm>
            <a:off x="7306534" y="6319947"/>
            <a:ext cx="2095985" cy="348571"/>
          </a:xfrm>
          <a:prstGeom prst="rect">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Low effectiveness of LLINs in controlling malaria vectors</a:t>
            </a:r>
          </a:p>
        </p:txBody>
      </p:sp>
      <p:sp>
        <p:nvSpPr>
          <p:cNvPr id="19" name="Rectangle 18">
            <a:extLst>
              <a:ext uri="{FF2B5EF4-FFF2-40B4-BE49-F238E27FC236}">
                <a16:creationId xmlns:a16="http://schemas.microsoft.com/office/drawing/2014/main" id="{B9F3CD97-0D4E-4713-80E3-D15BF7E58D13}"/>
              </a:ext>
            </a:extLst>
          </p:cNvPr>
          <p:cNvSpPr/>
          <p:nvPr/>
        </p:nvSpPr>
        <p:spPr>
          <a:xfrm>
            <a:off x="9457700" y="6199471"/>
            <a:ext cx="2646381" cy="569593"/>
          </a:xfrm>
          <a:prstGeom prst="rect">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Poor water management and sanitation conditions in CSCOMs/communities leading to increased malaria transmission</a:t>
            </a:r>
          </a:p>
        </p:txBody>
      </p:sp>
      <p:sp>
        <p:nvSpPr>
          <p:cNvPr id="20" name="Rectangle 19">
            <a:extLst>
              <a:ext uri="{FF2B5EF4-FFF2-40B4-BE49-F238E27FC236}">
                <a16:creationId xmlns:a16="http://schemas.microsoft.com/office/drawing/2014/main" id="{6C044C62-F2D7-4754-9DD0-6C1E66FDC9B2}"/>
              </a:ext>
            </a:extLst>
          </p:cNvPr>
          <p:cNvSpPr/>
          <p:nvPr/>
        </p:nvSpPr>
        <p:spPr>
          <a:xfrm>
            <a:off x="4589865" y="6308737"/>
            <a:ext cx="2646381" cy="366910"/>
          </a:xfrm>
          <a:prstGeom prst="rect">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High insecticide resistance recorded in anopheles at agricultural sites</a:t>
            </a:r>
          </a:p>
        </p:txBody>
      </p:sp>
      <p:sp>
        <p:nvSpPr>
          <p:cNvPr id="21" name="Rectangle 20">
            <a:extLst>
              <a:ext uri="{FF2B5EF4-FFF2-40B4-BE49-F238E27FC236}">
                <a16:creationId xmlns:a16="http://schemas.microsoft.com/office/drawing/2014/main" id="{294BF544-2F9A-4923-9375-82A4368C13CD}"/>
              </a:ext>
            </a:extLst>
          </p:cNvPr>
          <p:cNvSpPr/>
          <p:nvPr/>
        </p:nvSpPr>
        <p:spPr>
          <a:xfrm>
            <a:off x="2808899" y="6090396"/>
            <a:ext cx="6696148" cy="159828"/>
          </a:xfrm>
          <a:prstGeom prst="rect">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Times New Roman" panose="02020603050405020304" pitchFamily="18" charset="0"/>
                <a:cs typeface="Times New Roman" panose="02020603050405020304" pitchFamily="18" charset="0"/>
              </a:rPr>
              <a:t>                           Project Investment</a:t>
            </a:r>
          </a:p>
        </p:txBody>
      </p:sp>
      <p:sp>
        <p:nvSpPr>
          <p:cNvPr id="22" name="Flèche droite 93">
            <a:extLst>
              <a:ext uri="{FF2B5EF4-FFF2-40B4-BE49-F238E27FC236}">
                <a16:creationId xmlns:a16="http://schemas.microsoft.com/office/drawing/2014/main" id="{207D6CBE-03A6-4722-BDEC-F2CB274F603F}"/>
              </a:ext>
            </a:extLst>
          </p:cNvPr>
          <p:cNvSpPr/>
          <p:nvPr/>
        </p:nvSpPr>
        <p:spPr>
          <a:xfrm rot="16200000">
            <a:off x="6360644" y="5766114"/>
            <a:ext cx="214338" cy="436523"/>
          </a:xfrm>
          <a:prstGeom prst="rightArrow">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FF0000"/>
                </a:solidFill>
              </a:ln>
              <a:latin typeface="Times New Roman" panose="02020603050405020304" pitchFamily="18" charset="0"/>
              <a:cs typeface="Times New Roman" panose="02020603050405020304" pitchFamily="18" charset="0"/>
            </a:endParaRPr>
          </a:p>
        </p:txBody>
      </p:sp>
      <p:graphicFrame>
        <p:nvGraphicFramePr>
          <p:cNvPr id="23" name="Tableau 94">
            <a:extLst>
              <a:ext uri="{FF2B5EF4-FFF2-40B4-BE49-F238E27FC236}">
                <a16:creationId xmlns:a16="http://schemas.microsoft.com/office/drawing/2014/main" id="{F6FCEC9D-74CD-4944-85FF-70E15E95D672}"/>
              </a:ext>
            </a:extLst>
          </p:cNvPr>
          <p:cNvGraphicFramePr>
            <a:graphicFrameLocks noGrp="1"/>
          </p:cNvGraphicFramePr>
          <p:nvPr>
            <p:extLst>
              <p:ext uri="{D42A27DB-BD31-4B8C-83A1-F6EECF244321}">
                <p14:modId xmlns:p14="http://schemas.microsoft.com/office/powerpoint/2010/main" val="4044013187"/>
              </p:ext>
            </p:extLst>
          </p:nvPr>
        </p:nvGraphicFramePr>
        <p:xfrm>
          <a:off x="707435" y="2579786"/>
          <a:ext cx="4767246" cy="2605404"/>
        </p:xfrm>
        <a:graphic>
          <a:graphicData uri="http://schemas.openxmlformats.org/drawingml/2006/table">
            <a:tbl>
              <a:tblPr firstRow="1" bandRow="1">
                <a:tableStyleId>{5C22544A-7EE6-4342-B048-85BDC9FD1C3A}</a:tableStyleId>
              </a:tblPr>
              <a:tblGrid>
                <a:gridCol w="4767246">
                  <a:extLst>
                    <a:ext uri="{9D8B030D-6E8A-4147-A177-3AD203B41FA5}">
                      <a16:colId xmlns:a16="http://schemas.microsoft.com/office/drawing/2014/main" val="20000"/>
                    </a:ext>
                  </a:extLst>
                </a:gridCol>
              </a:tblGrid>
              <a:tr h="1370353">
                <a:tc>
                  <a:txBody>
                    <a:bodyPr/>
                    <a:lstStyle/>
                    <a:p>
                      <a:pPr marL="0" marR="0" lvl="0" indent="0" algn="just" defTabSz="1320759" rtl="0" eaLnBrk="1" fontAlgn="auto" latinLnBrk="0" hangingPunct="1">
                        <a:lnSpc>
                          <a:spcPct val="100000"/>
                        </a:lnSpc>
                        <a:spcBef>
                          <a:spcPts val="0"/>
                        </a:spcBef>
                        <a:spcAft>
                          <a:spcPts val="0"/>
                        </a:spcAft>
                        <a:buClrTx/>
                        <a:buSzTx/>
                        <a:buFontTx/>
                        <a:buNone/>
                        <a:tabLst/>
                        <a:defRPr/>
                      </a:pPr>
                      <a:r>
                        <a:rPr lang="en-US" sz="1200" b="1" noProof="0" dirty="0">
                          <a:solidFill>
                            <a:schemeClr val="tx1"/>
                          </a:solidFill>
                        </a:rPr>
                        <a:t>Agricultural Hotspot Reduction:</a:t>
                      </a:r>
                      <a:r>
                        <a:rPr lang="en-US" sz="1200" b="0" noProof="0" dirty="0">
                          <a:solidFill>
                            <a:schemeClr val="tx1"/>
                          </a:solidFill>
                        </a:rPr>
                        <a:t> introduce AWD/IIP and ASD into selected rice production sites, assess the number of mosquito breeding sites and larval densities following identified interventions.</a:t>
                      </a:r>
                    </a:p>
                    <a:p>
                      <a:pPr marL="0" marR="0" lvl="0" indent="0" algn="just" defTabSz="1320759" rtl="0" eaLnBrk="1" fontAlgn="auto" latinLnBrk="0" hangingPunct="1">
                        <a:lnSpc>
                          <a:spcPct val="100000"/>
                        </a:lnSpc>
                        <a:spcBef>
                          <a:spcPts val="0"/>
                        </a:spcBef>
                        <a:spcAft>
                          <a:spcPts val="0"/>
                        </a:spcAft>
                        <a:buClrTx/>
                        <a:buSzTx/>
                        <a:buFontTx/>
                        <a:buNone/>
                        <a:tabLst/>
                        <a:defRPr/>
                      </a:pPr>
                      <a:r>
                        <a:rPr lang="en-US" sz="1200" b="1" noProof="0" dirty="0">
                          <a:solidFill>
                            <a:schemeClr val="tx1"/>
                          </a:solidFill>
                        </a:rPr>
                        <a:t>Reduction of environmental hotspots:</a:t>
                      </a:r>
                      <a:r>
                        <a:rPr lang="en-US" sz="1200" b="0" noProof="0" dirty="0">
                          <a:solidFill>
                            <a:schemeClr val="tx1"/>
                          </a:solidFill>
                        </a:rPr>
                        <a:t> Larvicide, destruction of breeding sites, analysis of pesticide residues in breeding sites, ASD, assessment of the number of breeding sites and larval densities after interventions.</a:t>
                      </a:r>
                    </a:p>
                  </a:txBody>
                  <a:tcPr marL="176107" marR="176107" marT="88053" marB="880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1149138">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en-US" sz="1200" b="1" noProof="0" dirty="0">
                          <a:solidFill>
                            <a:schemeClr val="tx1"/>
                          </a:solidFill>
                        </a:rPr>
                        <a:t>Rational use of </a:t>
                      </a:r>
                      <a:r>
                        <a:rPr lang="en-US" sz="1200" b="1" noProof="0" dirty="0" err="1">
                          <a:solidFill>
                            <a:schemeClr val="tx1"/>
                          </a:solidFill>
                        </a:rPr>
                        <a:t>agro</a:t>
                      </a:r>
                      <a:r>
                        <a:rPr lang="en-US" sz="1200" b="1" noProof="0" dirty="0">
                          <a:solidFill>
                            <a:schemeClr val="tx1"/>
                          </a:solidFill>
                        </a:rPr>
                        <a:t> insecticides (IR mitigation):</a:t>
                      </a:r>
                      <a:r>
                        <a:rPr lang="en-US" sz="1200" b="0" noProof="0" dirty="0">
                          <a:solidFill>
                            <a:schemeClr val="tx1"/>
                          </a:solidFill>
                        </a:rPr>
                        <a:t> mapping susceptibility profiles of agricultural pests (insects) to pesticides, identifying the best pesticide for pest treatment in selected vegetable farms, analyzing pesticide residues in soil, water and plants, sharing data with agricultural extension workers for farmers' awareness</a:t>
                      </a:r>
                    </a:p>
                  </a:txBody>
                  <a:tcPr marL="176107" marR="176107" marT="88053" marB="880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00840054"/>
                  </a:ext>
                </a:extLst>
              </a:tr>
            </a:tbl>
          </a:graphicData>
        </a:graphic>
      </p:graphicFrame>
      <p:sp>
        <p:nvSpPr>
          <p:cNvPr id="24" name="Rectangle 23">
            <a:extLst>
              <a:ext uri="{FF2B5EF4-FFF2-40B4-BE49-F238E27FC236}">
                <a16:creationId xmlns:a16="http://schemas.microsoft.com/office/drawing/2014/main" id="{FE16E1F5-A7D6-4DC1-BA1F-6311D0301640}"/>
              </a:ext>
            </a:extLst>
          </p:cNvPr>
          <p:cNvSpPr/>
          <p:nvPr/>
        </p:nvSpPr>
        <p:spPr>
          <a:xfrm>
            <a:off x="3223551" y="1640432"/>
            <a:ext cx="1482454" cy="542643"/>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Agricultural pesticide residues in breeding sites are reduced</a:t>
            </a:r>
          </a:p>
        </p:txBody>
      </p:sp>
      <p:sp>
        <p:nvSpPr>
          <p:cNvPr id="25" name="Rectangle 24">
            <a:extLst>
              <a:ext uri="{FF2B5EF4-FFF2-40B4-BE49-F238E27FC236}">
                <a16:creationId xmlns:a16="http://schemas.microsoft.com/office/drawing/2014/main" id="{B938FBB2-A1BF-4E43-A6D5-E1FA9541F0D2}"/>
              </a:ext>
            </a:extLst>
          </p:cNvPr>
          <p:cNvSpPr/>
          <p:nvPr/>
        </p:nvSpPr>
        <p:spPr>
          <a:xfrm>
            <a:off x="1004417" y="1651599"/>
            <a:ext cx="2160159" cy="531476"/>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Larval habitats and vector densities in riverbeds during the dry season are reduced</a:t>
            </a:r>
          </a:p>
        </p:txBody>
      </p:sp>
      <p:sp>
        <p:nvSpPr>
          <p:cNvPr id="26" name="Rectangle 25">
            <a:extLst>
              <a:ext uri="{FF2B5EF4-FFF2-40B4-BE49-F238E27FC236}">
                <a16:creationId xmlns:a16="http://schemas.microsoft.com/office/drawing/2014/main" id="{34536A74-EF51-4CB8-AF4F-333DCD8010A1}"/>
              </a:ext>
            </a:extLst>
          </p:cNvPr>
          <p:cNvSpPr/>
          <p:nvPr/>
        </p:nvSpPr>
        <p:spPr>
          <a:xfrm>
            <a:off x="7120103" y="1638115"/>
            <a:ext cx="2448028" cy="584069"/>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Insecticide residues in identified LLINs, for sensitization and decision-making improved effectiveness</a:t>
            </a:r>
          </a:p>
        </p:txBody>
      </p:sp>
      <p:sp>
        <p:nvSpPr>
          <p:cNvPr id="27" name="Rectangle 26">
            <a:extLst>
              <a:ext uri="{FF2B5EF4-FFF2-40B4-BE49-F238E27FC236}">
                <a16:creationId xmlns:a16="http://schemas.microsoft.com/office/drawing/2014/main" id="{FE2F0638-2B3E-4396-B5C5-962F88EC3A5B}"/>
              </a:ext>
            </a:extLst>
          </p:cNvPr>
          <p:cNvSpPr/>
          <p:nvPr/>
        </p:nvSpPr>
        <p:spPr>
          <a:xfrm>
            <a:off x="4781544" y="1643450"/>
            <a:ext cx="2263110" cy="554357"/>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Better handwashing systems in CSCOMs and communities to improve quality of health</a:t>
            </a:r>
          </a:p>
        </p:txBody>
      </p:sp>
      <p:sp>
        <p:nvSpPr>
          <p:cNvPr id="28" name="Accolade fermante 104">
            <a:extLst>
              <a:ext uri="{FF2B5EF4-FFF2-40B4-BE49-F238E27FC236}">
                <a16:creationId xmlns:a16="http://schemas.microsoft.com/office/drawing/2014/main" id="{F2D2A4FE-6E2B-4D9B-9A89-86E63F017636}"/>
              </a:ext>
            </a:extLst>
          </p:cNvPr>
          <p:cNvSpPr/>
          <p:nvPr/>
        </p:nvSpPr>
        <p:spPr>
          <a:xfrm rot="16200000">
            <a:off x="6532117" y="-3259700"/>
            <a:ext cx="108228" cy="9576844"/>
          </a:xfrm>
          <a:prstGeom prst="rightBrace">
            <a:avLst/>
          </a:prstGeom>
          <a:solidFill>
            <a:srgbClr val="00FFFF"/>
          </a:solidFill>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sp>
        <p:nvSpPr>
          <p:cNvPr id="29" name="Parenthèse ouvrante 105">
            <a:extLst>
              <a:ext uri="{FF2B5EF4-FFF2-40B4-BE49-F238E27FC236}">
                <a16:creationId xmlns:a16="http://schemas.microsoft.com/office/drawing/2014/main" id="{5177CA38-712E-4FF7-A2C8-B5CC68EBF5DC}"/>
              </a:ext>
            </a:extLst>
          </p:cNvPr>
          <p:cNvSpPr/>
          <p:nvPr/>
        </p:nvSpPr>
        <p:spPr>
          <a:xfrm rot="5400000" flipH="1">
            <a:off x="6260548" y="981379"/>
            <a:ext cx="237262" cy="8672238"/>
          </a:xfrm>
          <a:prstGeom prst="leftBracket">
            <a:avLst/>
          </a:prstGeom>
          <a:solidFill>
            <a:srgbClr val="00FFFF"/>
          </a:solidFill>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dirty="0">
              <a:latin typeface="Times New Roman" panose="02020603050405020304" pitchFamily="18" charset="0"/>
              <a:cs typeface="Times New Roman" panose="02020603050405020304" pitchFamily="18" charset="0"/>
            </a:endParaRPr>
          </a:p>
        </p:txBody>
      </p:sp>
      <p:sp>
        <p:nvSpPr>
          <p:cNvPr id="30" name="Flèche droite 106">
            <a:extLst>
              <a:ext uri="{FF2B5EF4-FFF2-40B4-BE49-F238E27FC236}">
                <a16:creationId xmlns:a16="http://schemas.microsoft.com/office/drawing/2014/main" id="{DBCE7DB6-736E-4F04-953F-F92F805C4F10}"/>
              </a:ext>
            </a:extLst>
          </p:cNvPr>
          <p:cNvSpPr/>
          <p:nvPr/>
        </p:nvSpPr>
        <p:spPr>
          <a:xfrm rot="16200000">
            <a:off x="6229596" y="4754068"/>
            <a:ext cx="427132" cy="425319"/>
          </a:xfrm>
          <a:prstGeom prst="rightArrow">
            <a:avLst/>
          </a:prstGeom>
          <a:solidFill>
            <a:srgbClr val="00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FF0000"/>
                </a:solidFill>
              </a:ln>
              <a:latin typeface="Times New Roman" panose="02020603050405020304" pitchFamily="18" charset="0"/>
              <a:cs typeface="Times New Roman" panose="02020603050405020304" pitchFamily="18" charset="0"/>
            </a:endParaRPr>
          </a:p>
        </p:txBody>
      </p:sp>
      <p:sp>
        <p:nvSpPr>
          <p:cNvPr id="31" name="Flèche vers le haut 108">
            <a:extLst>
              <a:ext uri="{FF2B5EF4-FFF2-40B4-BE49-F238E27FC236}">
                <a16:creationId xmlns:a16="http://schemas.microsoft.com/office/drawing/2014/main" id="{1CA2F38C-8794-4B26-8471-F4AF8E4DC836}"/>
              </a:ext>
            </a:extLst>
          </p:cNvPr>
          <p:cNvSpPr/>
          <p:nvPr/>
        </p:nvSpPr>
        <p:spPr>
          <a:xfrm>
            <a:off x="6067550" y="1423672"/>
            <a:ext cx="421215" cy="124328"/>
          </a:xfrm>
          <a:prstGeom prst="upArrow">
            <a:avLst/>
          </a:prstGeom>
          <a:solidFill>
            <a:srgbClr val="00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sp>
        <p:nvSpPr>
          <p:cNvPr id="32" name="Organigramme : Données 111">
            <a:extLst>
              <a:ext uri="{FF2B5EF4-FFF2-40B4-BE49-F238E27FC236}">
                <a16:creationId xmlns:a16="http://schemas.microsoft.com/office/drawing/2014/main" id="{B423907A-5132-4BE5-8F95-F340FA00FFCD}"/>
              </a:ext>
            </a:extLst>
          </p:cNvPr>
          <p:cNvSpPr/>
          <p:nvPr/>
        </p:nvSpPr>
        <p:spPr>
          <a:xfrm>
            <a:off x="1149526" y="894878"/>
            <a:ext cx="4024641" cy="531476"/>
          </a:xfrm>
          <a:prstGeom prst="flowChartInputOutput">
            <a:avLst/>
          </a:prstGeom>
          <a:solidFill>
            <a:schemeClr val="accent4">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Reducing the misuse and overuse of agricultural pesticides by farmers</a:t>
            </a:r>
          </a:p>
        </p:txBody>
      </p:sp>
      <p:sp>
        <p:nvSpPr>
          <p:cNvPr id="33" name="Organigramme : Données 112">
            <a:extLst>
              <a:ext uri="{FF2B5EF4-FFF2-40B4-BE49-F238E27FC236}">
                <a16:creationId xmlns:a16="http://schemas.microsoft.com/office/drawing/2014/main" id="{9033D419-0D5B-4A91-A2D2-C3DF26DB51EB}"/>
              </a:ext>
            </a:extLst>
          </p:cNvPr>
          <p:cNvSpPr/>
          <p:nvPr/>
        </p:nvSpPr>
        <p:spPr>
          <a:xfrm>
            <a:off x="4536263" y="885905"/>
            <a:ext cx="4132404" cy="502465"/>
          </a:xfrm>
          <a:prstGeom prst="flowChartInputOutput">
            <a:avLst/>
          </a:prstGeom>
          <a:solidFill>
            <a:schemeClr val="accent4">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Reducing mosquito densities in hot spots and improving LLIN performance</a:t>
            </a:r>
          </a:p>
        </p:txBody>
      </p:sp>
      <p:sp>
        <p:nvSpPr>
          <p:cNvPr id="34" name="Flèche droite 114">
            <a:extLst>
              <a:ext uri="{FF2B5EF4-FFF2-40B4-BE49-F238E27FC236}">
                <a16:creationId xmlns:a16="http://schemas.microsoft.com/office/drawing/2014/main" id="{9D7C52E0-3229-4F09-B208-04EBBD09BE86}"/>
              </a:ext>
            </a:extLst>
          </p:cNvPr>
          <p:cNvSpPr/>
          <p:nvPr/>
        </p:nvSpPr>
        <p:spPr>
          <a:xfrm rot="16200000">
            <a:off x="6131782" y="604065"/>
            <a:ext cx="125641" cy="455983"/>
          </a:xfrm>
          <a:prstGeom prst="rightArrow">
            <a:avLst/>
          </a:prstGeom>
          <a:solidFill>
            <a:schemeClr val="accent4">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35" name="Ellipse 115">
            <a:extLst>
              <a:ext uri="{FF2B5EF4-FFF2-40B4-BE49-F238E27FC236}">
                <a16:creationId xmlns:a16="http://schemas.microsoft.com/office/drawing/2014/main" id="{BD1BB36F-50D7-4272-A6E6-D1E41CD81AAC}"/>
              </a:ext>
            </a:extLst>
          </p:cNvPr>
          <p:cNvSpPr/>
          <p:nvPr/>
        </p:nvSpPr>
        <p:spPr>
          <a:xfrm>
            <a:off x="3630984" y="68342"/>
            <a:ext cx="4876848" cy="673409"/>
          </a:xfrm>
          <a:prstGeom prst="ellipse">
            <a:avLst/>
          </a:prstGeom>
          <a:solidFill>
            <a:srgbClr val="00FFFF"/>
          </a:solidFill>
          <a:ln>
            <a:solidFill>
              <a:srgbClr val="868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Improve malaria vector control in "hot spots", reduce malaria transmission and contribute to resistance mitigation</a:t>
            </a:r>
          </a:p>
        </p:txBody>
      </p:sp>
      <p:sp>
        <p:nvSpPr>
          <p:cNvPr id="36" name="ZoneTexte 116">
            <a:extLst>
              <a:ext uri="{FF2B5EF4-FFF2-40B4-BE49-F238E27FC236}">
                <a16:creationId xmlns:a16="http://schemas.microsoft.com/office/drawing/2014/main" id="{D9F046A1-2525-4C2E-A1AF-441162C41883}"/>
              </a:ext>
            </a:extLst>
          </p:cNvPr>
          <p:cNvSpPr txBox="1"/>
          <p:nvPr/>
        </p:nvSpPr>
        <p:spPr>
          <a:xfrm>
            <a:off x="8786957" y="227313"/>
            <a:ext cx="2781555" cy="307777"/>
          </a:xfrm>
          <a:prstGeom prst="rect">
            <a:avLst/>
          </a:prstGeom>
          <a:solidFill>
            <a:srgbClr val="FFFF00"/>
          </a:solidFill>
        </p:spPr>
        <p:txBody>
          <a:bodyPr wrap="square" rtlCol="0">
            <a:spAutoFit/>
          </a:bodyPr>
          <a:lstStyle/>
          <a:p>
            <a:r>
              <a:rPr lang="fr-FR" sz="1400" b="1" dirty="0">
                <a:solidFill>
                  <a:srgbClr val="C00000"/>
                </a:solidFill>
                <a:latin typeface="Times New Roman" panose="02020603050405020304" pitchFamily="18" charset="0"/>
                <a:cs typeface="Times New Roman" panose="02020603050405020304" pitchFamily="18" charset="0"/>
              </a:rPr>
              <a:t>Theory of Change</a:t>
            </a:r>
          </a:p>
        </p:txBody>
      </p:sp>
      <p:sp>
        <p:nvSpPr>
          <p:cNvPr id="37" name="Rectangle 36">
            <a:extLst>
              <a:ext uri="{FF2B5EF4-FFF2-40B4-BE49-F238E27FC236}">
                <a16:creationId xmlns:a16="http://schemas.microsoft.com/office/drawing/2014/main" id="{C7D49530-CD67-47A2-B12D-22049C15AC60}"/>
              </a:ext>
            </a:extLst>
          </p:cNvPr>
          <p:cNvSpPr/>
          <p:nvPr/>
        </p:nvSpPr>
        <p:spPr>
          <a:xfrm>
            <a:off x="3945708" y="5473332"/>
            <a:ext cx="2086569" cy="404308"/>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Mitigating agrochemical selection pressure</a:t>
            </a:r>
          </a:p>
        </p:txBody>
      </p:sp>
      <p:sp>
        <p:nvSpPr>
          <p:cNvPr id="38" name="Rectangle 37">
            <a:extLst>
              <a:ext uri="{FF2B5EF4-FFF2-40B4-BE49-F238E27FC236}">
                <a16:creationId xmlns:a16="http://schemas.microsoft.com/office/drawing/2014/main" id="{5154E940-A9B1-4703-845F-5F7037A5C582}"/>
              </a:ext>
            </a:extLst>
          </p:cNvPr>
          <p:cNvSpPr/>
          <p:nvPr/>
        </p:nvSpPr>
        <p:spPr>
          <a:xfrm>
            <a:off x="7561173" y="5476701"/>
            <a:ext cx="2451569" cy="387854"/>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Strengthen the existing MSA Working Group and NMCP capabilities</a:t>
            </a:r>
          </a:p>
        </p:txBody>
      </p:sp>
      <p:sp>
        <p:nvSpPr>
          <p:cNvPr id="39" name="Rectangle 38">
            <a:extLst>
              <a:ext uri="{FF2B5EF4-FFF2-40B4-BE49-F238E27FC236}">
                <a16:creationId xmlns:a16="http://schemas.microsoft.com/office/drawing/2014/main" id="{D6ECA8F8-180D-4D84-B5D7-604CF74AD8F4}"/>
              </a:ext>
            </a:extLst>
          </p:cNvPr>
          <p:cNvSpPr/>
          <p:nvPr/>
        </p:nvSpPr>
        <p:spPr>
          <a:xfrm>
            <a:off x="6068088" y="5466797"/>
            <a:ext cx="1427241" cy="387854"/>
          </a:xfrm>
          <a:prstGeom prst="rect">
            <a:avLst/>
          </a:prstGeom>
          <a:solidFill>
            <a:srgbClr val="00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Improving the effectiveness of LLINs</a:t>
            </a:r>
          </a:p>
        </p:txBody>
      </p:sp>
      <p:graphicFrame>
        <p:nvGraphicFramePr>
          <p:cNvPr id="41" name="Tableau 46">
            <a:extLst>
              <a:ext uri="{FF2B5EF4-FFF2-40B4-BE49-F238E27FC236}">
                <a16:creationId xmlns:a16="http://schemas.microsoft.com/office/drawing/2014/main" id="{6C05FAA8-76B9-47D2-8FED-16AB4954B9FD}"/>
              </a:ext>
            </a:extLst>
          </p:cNvPr>
          <p:cNvGraphicFramePr>
            <a:graphicFrameLocks noGrp="1"/>
          </p:cNvGraphicFramePr>
          <p:nvPr>
            <p:extLst>
              <p:ext uri="{D42A27DB-BD31-4B8C-83A1-F6EECF244321}">
                <p14:modId xmlns:p14="http://schemas.microsoft.com/office/powerpoint/2010/main" val="3489413078"/>
              </p:ext>
            </p:extLst>
          </p:nvPr>
        </p:nvGraphicFramePr>
        <p:xfrm>
          <a:off x="7306535" y="2551014"/>
          <a:ext cx="4797548" cy="1937172"/>
        </p:xfrm>
        <a:graphic>
          <a:graphicData uri="http://schemas.openxmlformats.org/drawingml/2006/table">
            <a:tbl>
              <a:tblPr firstRow="1" bandRow="1">
                <a:tableStyleId>{5C22544A-7EE6-4342-B048-85BDC9FD1C3A}</a:tableStyleId>
              </a:tblPr>
              <a:tblGrid>
                <a:gridCol w="4797548">
                  <a:extLst>
                    <a:ext uri="{9D8B030D-6E8A-4147-A177-3AD203B41FA5}">
                      <a16:colId xmlns:a16="http://schemas.microsoft.com/office/drawing/2014/main" val="20000"/>
                    </a:ext>
                  </a:extLst>
                </a:gridCol>
              </a:tblGrid>
              <a:tr h="94278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en-US" sz="1300" b="1" baseline="0" noProof="0" dirty="0">
                          <a:solidFill>
                            <a:schemeClr val="tx1"/>
                          </a:solidFill>
                        </a:rPr>
                        <a:t>Analysis of pesticide residues in environmental hotspots: </a:t>
                      </a:r>
                      <a:r>
                        <a:rPr lang="en-US" sz="1300" b="0" baseline="0" noProof="0" dirty="0">
                          <a:solidFill>
                            <a:schemeClr val="tx1"/>
                          </a:solidFill>
                        </a:rPr>
                        <a:t>collection of water samples in anopheles larval lodges in riverbeds, detection of pesticide residues in lodges, analysis of susceptibility of anopheles to insecticides.</a:t>
                      </a:r>
                    </a:p>
                  </a:txBody>
                  <a:tcPr marL="176107" marR="176107" marT="88053" marB="880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42780">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en-US" sz="1300" b="1" noProof="0" dirty="0">
                          <a:solidFill>
                            <a:schemeClr val="tx1"/>
                          </a:solidFill>
                        </a:rPr>
                        <a:t>Quality control of LLINs to maintain their effectiveness in the context of IRs: </a:t>
                      </a:r>
                      <a:r>
                        <a:rPr lang="en-US" sz="1300" b="0" noProof="0" dirty="0">
                          <a:solidFill>
                            <a:schemeClr val="tx1"/>
                          </a:solidFill>
                        </a:rPr>
                        <a:t>quality control of insecticide residue concentrations in LLINs for community use, sharing data with NMCPs for awareness raising and decision-making.</a:t>
                      </a:r>
                    </a:p>
                  </a:txBody>
                  <a:tcPr marL="176107" marR="176107" marT="88053" marB="880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00840054"/>
                  </a:ext>
                </a:extLst>
              </a:tr>
            </a:tbl>
          </a:graphicData>
        </a:graphic>
      </p:graphicFrame>
      <p:sp>
        <p:nvSpPr>
          <p:cNvPr id="42" name="Rectangle 41">
            <a:extLst>
              <a:ext uri="{FF2B5EF4-FFF2-40B4-BE49-F238E27FC236}">
                <a16:creationId xmlns:a16="http://schemas.microsoft.com/office/drawing/2014/main" id="{501D4753-2166-46FE-B267-C2A1A1A59C34}"/>
              </a:ext>
            </a:extLst>
          </p:cNvPr>
          <p:cNvSpPr/>
          <p:nvPr/>
        </p:nvSpPr>
        <p:spPr>
          <a:xfrm>
            <a:off x="9656051" y="1622637"/>
            <a:ext cx="2448029" cy="554357"/>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MSA b/w Agric reinforcement models. Health and Approx. Ministries are identified and national staff are empowered</a:t>
            </a:r>
          </a:p>
        </p:txBody>
      </p:sp>
      <p:grpSp>
        <p:nvGrpSpPr>
          <p:cNvPr id="43" name="Group 42">
            <a:extLst>
              <a:ext uri="{FF2B5EF4-FFF2-40B4-BE49-F238E27FC236}">
                <a16:creationId xmlns:a16="http://schemas.microsoft.com/office/drawing/2014/main" id="{88F292DF-A757-4AB4-A7F8-6B154618D1AA}"/>
              </a:ext>
            </a:extLst>
          </p:cNvPr>
          <p:cNvGrpSpPr/>
          <p:nvPr/>
        </p:nvGrpSpPr>
        <p:grpSpPr>
          <a:xfrm>
            <a:off x="161800" y="1455671"/>
            <a:ext cx="545635" cy="899647"/>
            <a:chOff x="-49073" y="2314036"/>
            <a:chExt cx="961882" cy="1078032"/>
          </a:xfrm>
          <a:solidFill>
            <a:srgbClr val="00FFFF"/>
          </a:solidFill>
        </p:grpSpPr>
        <p:sp>
          <p:nvSpPr>
            <p:cNvPr id="44" name="Flèche droite 78">
              <a:extLst>
                <a:ext uri="{FF2B5EF4-FFF2-40B4-BE49-F238E27FC236}">
                  <a16:creationId xmlns:a16="http://schemas.microsoft.com/office/drawing/2014/main" id="{11518403-C9CA-4E0B-AE4B-990A29CFE6B4}"/>
                </a:ext>
              </a:extLst>
            </p:cNvPr>
            <p:cNvSpPr/>
            <p:nvPr/>
          </p:nvSpPr>
          <p:spPr>
            <a:xfrm rot="16200000">
              <a:off x="-107148" y="2372111"/>
              <a:ext cx="1078032" cy="961882"/>
            </a:xfrm>
            <a:prstGeom prst="rightArrow">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n>
                  <a:solidFill>
                    <a:srgbClr val="FF0000"/>
                  </a:solidFill>
                </a:ln>
                <a:latin typeface="Times New Roman" panose="02020603050405020304" pitchFamily="18" charset="0"/>
                <a:cs typeface="Times New Roman" panose="02020603050405020304" pitchFamily="18" charset="0"/>
              </a:endParaRPr>
            </a:p>
          </p:txBody>
        </p:sp>
        <p:sp>
          <p:nvSpPr>
            <p:cNvPr id="45" name="ZoneTexte 79">
              <a:extLst>
                <a:ext uri="{FF2B5EF4-FFF2-40B4-BE49-F238E27FC236}">
                  <a16:creationId xmlns:a16="http://schemas.microsoft.com/office/drawing/2014/main" id="{1658547C-E1F9-4E3B-86B9-83E470AF964A}"/>
                </a:ext>
              </a:extLst>
            </p:cNvPr>
            <p:cNvSpPr txBox="1"/>
            <p:nvPr/>
          </p:nvSpPr>
          <p:spPr>
            <a:xfrm rot="16200000">
              <a:off x="-29313" y="2630226"/>
              <a:ext cx="949287" cy="434055"/>
            </a:xfrm>
            <a:prstGeom prst="rect">
              <a:avLst/>
            </a:prstGeom>
            <a:noFill/>
          </p:spPr>
          <p:txBody>
            <a:bodyPr wrap="square" rtlCol="0">
              <a:spAutoFit/>
            </a:bodyPr>
            <a:lstStyle/>
            <a:p>
              <a:r>
                <a:rPr lang="fr-FR" sz="1000" b="1" dirty="0">
                  <a:latin typeface="Times New Roman" panose="02020603050405020304" pitchFamily="18" charset="0"/>
                  <a:cs typeface="Times New Roman" panose="02020603050405020304" pitchFamily="18" charset="0"/>
                </a:rPr>
                <a:t>Outputs</a:t>
              </a:r>
            </a:p>
          </p:txBody>
        </p:sp>
      </p:grpSp>
      <p:sp>
        <p:nvSpPr>
          <p:cNvPr id="46" name="Accolade fermante 104">
            <a:extLst>
              <a:ext uri="{FF2B5EF4-FFF2-40B4-BE49-F238E27FC236}">
                <a16:creationId xmlns:a16="http://schemas.microsoft.com/office/drawing/2014/main" id="{F75E19DA-1633-4B27-8C4B-89D82D2B1BBA}"/>
              </a:ext>
            </a:extLst>
          </p:cNvPr>
          <p:cNvSpPr/>
          <p:nvPr/>
        </p:nvSpPr>
        <p:spPr>
          <a:xfrm rot="16200000">
            <a:off x="6597178" y="-2414794"/>
            <a:ext cx="164999" cy="9576844"/>
          </a:xfrm>
          <a:prstGeom prst="rightBrace">
            <a:avLst/>
          </a:prstGeom>
          <a:solidFill>
            <a:schemeClr val="accent4">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sp>
        <p:nvSpPr>
          <p:cNvPr id="47" name="Flèche vers le haut 108">
            <a:extLst>
              <a:ext uri="{FF2B5EF4-FFF2-40B4-BE49-F238E27FC236}">
                <a16:creationId xmlns:a16="http://schemas.microsoft.com/office/drawing/2014/main" id="{DFE74A84-6FB3-4B53-8C4B-569EB2D69A16}"/>
              </a:ext>
            </a:extLst>
          </p:cNvPr>
          <p:cNvSpPr/>
          <p:nvPr/>
        </p:nvSpPr>
        <p:spPr>
          <a:xfrm>
            <a:off x="6110251" y="2185348"/>
            <a:ext cx="421215" cy="179196"/>
          </a:xfrm>
          <a:prstGeom prst="upArrow">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sp>
        <p:nvSpPr>
          <p:cNvPr id="48" name="Ellipse 96">
            <a:extLst>
              <a:ext uri="{FF2B5EF4-FFF2-40B4-BE49-F238E27FC236}">
                <a16:creationId xmlns:a16="http://schemas.microsoft.com/office/drawing/2014/main" id="{71C6A5F0-2837-48E7-989E-68466C367732}"/>
              </a:ext>
            </a:extLst>
          </p:cNvPr>
          <p:cNvSpPr/>
          <p:nvPr/>
        </p:nvSpPr>
        <p:spPr>
          <a:xfrm>
            <a:off x="5542604" y="3200399"/>
            <a:ext cx="1622732" cy="1559425"/>
          </a:xfrm>
          <a:prstGeom prst="ellipse">
            <a:avLst/>
          </a:prstGeom>
          <a:solidFill>
            <a:schemeClr val="accent4">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Capacity building: </a:t>
            </a:r>
            <a:r>
              <a:rPr lang="en-US" sz="1000" dirty="0">
                <a:solidFill>
                  <a:schemeClr val="tx1"/>
                </a:solidFill>
                <a:latin typeface="Times New Roman" panose="02020603050405020304" pitchFamily="18" charset="0"/>
                <a:cs typeface="Times New Roman" panose="02020603050405020304" pitchFamily="18" charset="0"/>
              </a:rPr>
              <a:t>empowerment of stakeholders (policymakers, technicians, </a:t>
            </a:r>
            <a:r>
              <a:rPr lang="en-US" sz="1000" dirty="0" err="1">
                <a:solidFill>
                  <a:schemeClr val="tx1"/>
                </a:solidFill>
                <a:latin typeface="Times New Roman" panose="02020603050405020304" pitchFamily="18" charset="0"/>
                <a:cs typeface="Times New Roman" panose="02020603050405020304" pitchFamily="18" charset="0"/>
              </a:rPr>
              <a:t>Msc</a:t>
            </a:r>
            <a:r>
              <a:rPr lang="en-US" sz="1000" dirty="0">
                <a:solidFill>
                  <a:schemeClr val="tx1"/>
                </a:solidFill>
                <a:latin typeface="Times New Roman" panose="02020603050405020304" pitchFamily="18" charset="0"/>
                <a:cs typeface="Times New Roman" panose="02020603050405020304" pitchFamily="18" charset="0"/>
              </a:rPr>
              <a:t> students)</a:t>
            </a:r>
          </a:p>
        </p:txBody>
      </p:sp>
      <p:sp>
        <p:nvSpPr>
          <p:cNvPr id="49" name="Flèche droite 109">
            <a:extLst>
              <a:ext uri="{FF2B5EF4-FFF2-40B4-BE49-F238E27FC236}">
                <a16:creationId xmlns:a16="http://schemas.microsoft.com/office/drawing/2014/main" id="{6FB361B0-8160-4491-BF4A-F9776F94D680}"/>
              </a:ext>
            </a:extLst>
          </p:cNvPr>
          <p:cNvSpPr/>
          <p:nvPr/>
        </p:nvSpPr>
        <p:spPr>
          <a:xfrm>
            <a:off x="7047091" y="3820575"/>
            <a:ext cx="226596" cy="314617"/>
          </a:xfrm>
          <a:prstGeom prst="rightArrow">
            <a:avLst/>
          </a:prstGeom>
          <a:solidFill>
            <a:srgbClr val="00FF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sp>
        <p:nvSpPr>
          <p:cNvPr id="50" name="Flèche gauche 110">
            <a:extLst>
              <a:ext uri="{FF2B5EF4-FFF2-40B4-BE49-F238E27FC236}">
                <a16:creationId xmlns:a16="http://schemas.microsoft.com/office/drawing/2014/main" id="{97A86861-9CA8-489E-A2AD-7596ABD08977}"/>
              </a:ext>
            </a:extLst>
          </p:cNvPr>
          <p:cNvSpPr/>
          <p:nvPr/>
        </p:nvSpPr>
        <p:spPr>
          <a:xfrm>
            <a:off x="5343525" y="3820575"/>
            <a:ext cx="226596" cy="304913"/>
          </a:xfrm>
          <a:prstGeom prst="leftArrow">
            <a:avLst>
              <a:gd name="adj1" fmla="val 50000"/>
              <a:gd name="adj2" fmla="val 50000"/>
            </a:avLst>
          </a:prstGeom>
          <a:solidFill>
            <a:srgbClr val="00FFF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12C7D854-4371-4F9A-AFA6-70BA42B17804}"/>
              </a:ext>
            </a:extLst>
          </p:cNvPr>
          <p:cNvSpPr/>
          <p:nvPr/>
        </p:nvSpPr>
        <p:spPr>
          <a:xfrm>
            <a:off x="830695" y="5458065"/>
            <a:ext cx="3087036" cy="436827"/>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Reducing mosquito proliferation in riverbeds and rice fields during the dry season in the Sahel</a:t>
            </a:r>
          </a:p>
        </p:txBody>
      </p:sp>
      <p:sp>
        <p:nvSpPr>
          <p:cNvPr id="52" name="Rectangle 51">
            <a:extLst>
              <a:ext uri="{FF2B5EF4-FFF2-40B4-BE49-F238E27FC236}">
                <a16:creationId xmlns:a16="http://schemas.microsoft.com/office/drawing/2014/main" id="{7968C475-5C84-4E7D-8618-57F7B15E103F}"/>
              </a:ext>
            </a:extLst>
          </p:cNvPr>
          <p:cNvSpPr/>
          <p:nvPr/>
        </p:nvSpPr>
        <p:spPr>
          <a:xfrm>
            <a:off x="10087967" y="5472551"/>
            <a:ext cx="1992921" cy="387854"/>
          </a:xfrm>
          <a:prstGeom prst="rect">
            <a:avLst/>
          </a:prstGeom>
          <a:solidFill>
            <a:srgbClr val="00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Improving </a:t>
            </a:r>
            <a:r>
              <a:rPr lang="en-US" sz="1000" dirty="0" err="1">
                <a:solidFill>
                  <a:schemeClr val="tx1"/>
                </a:solidFill>
                <a:latin typeface="Times New Roman" panose="02020603050405020304" pitchFamily="18" charset="0"/>
                <a:cs typeface="Times New Roman" panose="02020603050405020304" pitchFamily="18" charset="0"/>
              </a:rPr>
              <a:t>WaSH</a:t>
            </a:r>
            <a:r>
              <a:rPr lang="en-US" sz="1000" dirty="0">
                <a:solidFill>
                  <a:schemeClr val="tx1"/>
                </a:solidFill>
                <a:latin typeface="Times New Roman" panose="02020603050405020304" pitchFamily="18" charset="0"/>
                <a:cs typeface="Times New Roman" panose="02020603050405020304" pitchFamily="18" charset="0"/>
              </a:rPr>
              <a:t> systems in CSCOMs</a:t>
            </a:r>
          </a:p>
        </p:txBody>
      </p:sp>
      <p:sp>
        <p:nvSpPr>
          <p:cNvPr id="55" name="Organigramme : Données 112">
            <a:extLst>
              <a:ext uri="{FF2B5EF4-FFF2-40B4-BE49-F238E27FC236}">
                <a16:creationId xmlns:a16="http://schemas.microsoft.com/office/drawing/2014/main" id="{138FEFD5-570D-4BF7-B7C6-875DB020B744}"/>
              </a:ext>
            </a:extLst>
          </p:cNvPr>
          <p:cNvSpPr/>
          <p:nvPr/>
        </p:nvSpPr>
        <p:spPr>
          <a:xfrm>
            <a:off x="7992881" y="902270"/>
            <a:ext cx="3803973" cy="499605"/>
          </a:xfrm>
          <a:prstGeom prst="flowChartInputOutput">
            <a:avLst/>
          </a:prstGeom>
          <a:solidFill>
            <a:schemeClr val="accent4">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Reduced malaria transmission and improve health systems</a:t>
            </a:r>
          </a:p>
        </p:txBody>
      </p:sp>
      <p:sp>
        <p:nvSpPr>
          <p:cNvPr id="59" name="Rectangle 58">
            <a:extLst>
              <a:ext uri="{FF2B5EF4-FFF2-40B4-BE49-F238E27FC236}">
                <a16:creationId xmlns:a16="http://schemas.microsoft.com/office/drawing/2014/main" id="{776BB0C6-08F5-4C39-B9D0-21E991E5F375}"/>
              </a:ext>
            </a:extLst>
          </p:cNvPr>
          <p:cNvSpPr/>
          <p:nvPr/>
        </p:nvSpPr>
        <p:spPr>
          <a:xfrm>
            <a:off x="7313863" y="4491611"/>
            <a:ext cx="4790217" cy="690196"/>
          </a:xfrm>
          <a:prstGeom prst="rect">
            <a:avLst/>
          </a:prstGeom>
          <a:solidFill>
            <a:schemeClr val="accent4">
              <a:lumMod val="40000"/>
              <a:lumOff val="60000"/>
            </a:schemeClr>
          </a:solidFill>
          <a:ln w="19050">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a:lnSpc>
                <a:spcPct val="107000"/>
              </a:lnSpc>
              <a:spcBef>
                <a:spcPts val="0"/>
              </a:spcBef>
              <a:spcAft>
                <a:spcPts val="800"/>
              </a:spcAft>
            </a:pPr>
            <a:r>
              <a:rPr lang="en-US" sz="13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Assessment of the state of </a:t>
            </a:r>
            <a:r>
              <a:rPr lang="en-US" sz="1300" b="1" kern="12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WaSH</a:t>
            </a:r>
            <a:r>
              <a:rPr lang="en-US" sz="13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in CSCOMs: </a:t>
            </a:r>
            <a:r>
              <a:rPr lang="en-US" sz="1300"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CAP study and direct observation to assess water management strategies, sanitary conditions of CSCOMs and the quality of workers' personal hygiene</a:t>
            </a:r>
          </a:p>
        </p:txBody>
      </p:sp>
    </p:spTree>
    <p:extLst>
      <p:ext uri="{BB962C8B-B14F-4D97-AF65-F5344CB8AC3E}">
        <p14:creationId xmlns:p14="http://schemas.microsoft.com/office/powerpoint/2010/main" val="181113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8068-447F-6F18-2B9C-1AB1EFC72AD1}"/>
              </a:ext>
            </a:extLst>
          </p:cNvPr>
          <p:cNvSpPr>
            <a:spLocks noGrp="1"/>
          </p:cNvSpPr>
          <p:nvPr>
            <p:ph type="title"/>
          </p:nvPr>
        </p:nvSpPr>
        <p:spPr>
          <a:xfrm>
            <a:off x="1020943" y="977901"/>
            <a:ext cx="3275012" cy="681487"/>
          </a:xfrm>
        </p:spPr>
        <p:txBody>
          <a:bodyPr/>
          <a:lstStyle/>
          <a:p>
            <a:r>
              <a:rPr lang="en-US" b="1" dirty="0"/>
              <a:t>Goal</a:t>
            </a:r>
          </a:p>
        </p:txBody>
      </p:sp>
      <p:sp>
        <p:nvSpPr>
          <p:cNvPr id="3" name="Picture Placeholder 2">
            <a:extLst>
              <a:ext uri="{FF2B5EF4-FFF2-40B4-BE49-F238E27FC236}">
                <a16:creationId xmlns:a16="http://schemas.microsoft.com/office/drawing/2014/main" id="{7C1D1C86-14E4-0017-914E-6E0C0ECCCCE8}"/>
              </a:ext>
            </a:extLst>
          </p:cNvPr>
          <p:cNvSpPr>
            <a:spLocks noGrp="1"/>
          </p:cNvSpPr>
          <p:nvPr>
            <p:ph type="pic" idx="1"/>
          </p:nvPr>
        </p:nvSpPr>
        <p:spPr>
          <a:xfrm>
            <a:off x="4295955" y="987425"/>
            <a:ext cx="7358332" cy="4873625"/>
          </a:xfrm>
        </p:spPr>
        <p:txBody>
          <a:bodyPr>
            <a:normAutofit fontScale="92500" lnSpcReduction="20000"/>
          </a:bodyPr>
          <a:lstStyle/>
          <a:p>
            <a:r>
              <a:rPr lang="en-US" sz="2400" b="1" i="0" u="none" strike="noStrike" cap="none" dirty="0">
                <a:solidFill>
                  <a:schemeClr val="dk1"/>
                </a:solidFill>
                <a:latin typeface="Arial"/>
                <a:ea typeface="Arial"/>
                <a:cs typeface="Arial"/>
                <a:sym typeface="Arial"/>
              </a:rPr>
              <a:t>Specific objectives include</a:t>
            </a:r>
            <a:endParaRPr lang="en-US" sz="2400" b="0" i="0" u="none" strike="noStrike" cap="none" dirty="0">
              <a:solidFill>
                <a:schemeClr val="dk1"/>
              </a:solidFill>
              <a:latin typeface="Arial"/>
              <a:ea typeface="Arial"/>
              <a:cs typeface="Arial"/>
              <a:sym typeface="Arial"/>
            </a:endParaRPr>
          </a:p>
          <a:p>
            <a:pPr marL="457200" indent="-457200">
              <a:buFont typeface="Arial" panose="020B0604020202020204" pitchFamily="34" charset="0"/>
              <a:buChar char="•"/>
            </a:pPr>
            <a:r>
              <a:rPr lang="en-US" sz="2200" i="0" u="none" strike="noStrike" cap="none" dirty="0">
                <a:solidFill>
                  <a:schemeClr val="dk1"/>
                </a:solidFill>
                <a:latin typeface="Arial"/>
                <a:ea typeface="Arial"/>
                <a:cs typeface="Arial"/>
                <a:sym typeface="Arial"/>
              </a:rPr>
              <a:t>Reducing malaria vector densities  associated with river beds during the long dry seasons in the Sahel</a:t>
            </a:r>
          </a:p>
          <a:p>
            <a:pPr marL="457200" indent="-457200">
              <a:buFont typeface="Arial" panose="020B0604020202020204" pitchFamily="34" charset="0"/>
              <a:buChar char="•"/>
            </a:pPr>
            <a:r>
              <a:rPr lang="en-US" sz="2200" i="0" u="none" strike="noStrike" cap="none" dirty="0">
                <a:solidFill>
                  <a:schemeClr val="dk1"/>
                </a:solidFill>
                <a:latin typeface="Arial"/>
                <a:ea typeface="Arial"/>
                <a:cs typeface="Arial"/>
                <a:sym typeface="Arial"/>
              </a:rPr>
              <a:t>Reducing the use of </a:t>
            </a:r>
            <a:r>
              <a:rPr lang="en-US" sz="2200" i="0" u="none" strike="noStrike" cap="none" dirty="0" err="1">
                <a:solidFill>
                  <a:schemeClr val="dk1"/>
                </a:solidFill>
                <a:latin typeface="Arial"/>
                <a:ea typeface="Arial"/>
                <a:cs typeface="Arial"/>
                <a:sym typeface="Arial"/>
              </a:rPr>
              <a:t>agro</a:t>
            </a:r>
            <a:r>
              <a:rPr lang="en-US" sz="2200" i="0" u="none" strike="noStrike" cap="none" dirty="0">
                <a:solidFill>
                  <a:schemeClr val="dk1"/>
                </a:solidFill>
                <a:latin typeface="Arial"/>
                <a:ea typeface="Arial"/>
                <a:cs typeface="Arial"/>
                <a:sym typeface="Arial"/>
              </a:rPr>
              <a:t>-pesticides to lower insecticide  resistance in malaria vectors  breeding near agricultural sites</a:t>
            </a:r>
          </a:p>
          <a:p>
            <a:pPr marL="457200" indent="-457200">
              <a:buFont typeface="Arial" panose="020B0604020202020204" pitchFamily="34" charset="0"/>
              <a:buChar char="•"/>
            </a:pPr>
            <a:r>
              <a:rPr lang="en-US" sz="2200" i="0" u="none" strike="noStrike" cap="none" dirty="0">
                <a:solidFill>
                  <a:schemeClr val="dk1"/>
                </a:solidFill>
                <a:latin typeface="Arial"/>
                <a:ea typeface="Arial"/>
                <a:cs typeface="Arial"/>
                <a:sym typeface="Arial"/>
              </a:rPr>
              <a:t>Mapping out available WASH  facilities and practices at healthcare units in selected villages</a:t>
            </a:r>
          </a:p>
          <a:p>
            <a:pPr marL="457200" indent="-457200">
              <a:buFont typeface="Arial" panose="020B0604020202020204" pitchFamily="34" charset="0"/>
              <a:buChar char="•"/>
            </a:pPr>
            <a:r>
              <a:rPr lang="en-US" sz="2200" i="0" u="none" strike="noStrike" cap="none" dirty="0">
                <a:solidFill>
                  <a:schemeClr val="dk1"/>
                </a:solidFill>
                <a:latin typeface="Arial"/>
                <a:ea typeface="Arial"/>
                <a:cs typeface="Arial"/>
                <a:sym typeface="Arial"/>
              </a:rPr>
              <a:t>Reducing malaria vector density  associated with landscape  changes, such as intense rice  production and flooded rice fields</a:t>
            </a:r>
          </a:p>
          <a:p>
            <a:pPr marL="457200" indent="-457200">
              <a:buFont typeface="Arial" panose="020B0604020202020204" pitchFamily="34" charset="0"/>
              <a:buChar char="•"/>
            </a:pPr>
            <a:r>
              <a:rPr lang="en-US" sz="2200" i="0" u="none" strike="noStrike" cap="none" dirty="0">
                <a:solidFill>
                  <a:schemeClr val="dk1"/>
                </a:solidFill>
                <a:latin typeface="Arial"/>
                <a:ea typeface="Arial"/>
                <a:cs typeface="Arial"/>
                <a:sym typeface="Arial"/>
              </a:rPr>
              <a:t>Improving the effectiveness of LLINs by checking the quality  of bio-efficacy and insecticide  residues at sales points</a:t>
            </a:r>
          </a:p>
          <a:p>
            <a:pPr marL="457200" indent="-457200">
              <a:buFont typeface="Arial" panose="020B0604020202020204" pitchFamily="34" charset="0"/>
              <a:buChar char="•"/>
            </a:pPr>
            <a:r>
              <a:rPr lang="en-US" sz="2200" i="0" u="none" strike="noStrike" cap="none" dirty="0">
                <a:solidFill>
                  <a:schemeClr val="dk1"/>
                </a:solidFill>
                <a:latin typeface="Arial"/>
                <a:ea typeface="Arial"/>
                <a:cs typeface="Arial"/>
                <a:sym typeface="Arial"/>
              </a:rPr>
              <a:t>Establishing a multisectoral  advisory task force under existing  integrated vector control (IVC)  committees of the National Malaria  Control Program in each of the  participating countries</a:t>
            </a:r>
          </a:p>
          <a:p>
            <a:pPr marL="457200" indent="-457200">
              <a:buFont typeface="Arial" panose="020B0604020202020204" pitchFamily="34" charset="0"/>
              <a:buChar char="•"/>
            </a:pPr>
            <a:endParaRPr lang="en-US" sz="2400" b="0" i="0" u="none" strike="noStrike" cap="none" dirty="0">
              <a:solidFill>
                <a:srgbClr val="000000"/>
              </a:solidFill>
              <a:latin typeface="Arial"/>
              <a:ea typeface="Arial"/>
              <a:cs typeface="Arial"/>
              <a:sym typeface="Arial"/>
            </a:endParaRPr>
          </a:p>
          <a:p>
            <a:pPr marL="457200" indent="-457200">
              <a:buFont typeface="Arial" panose="020B0604020202020204" pitchFamily="34" charset="0"/>
              <a:buChar char="•"/>
            </a:pPr>
            <a:endParaRPr lang="en-US" sz="2400" b="0" i="0" u="none" strike="noStrike" cap="none" dirty="0">
              <a:solidFill>
                <a:schemeClr val="dk1"/>
              </a:solidFill>
              <a:latin typeface="Arial"/>
              <a:ea typeface="Arial"/>
              <a:cs typeface="Arial"/>
              <a:sym typeface="Arial"/>
            </a:endParaRPr>
          </a:p>
          <a:p>
            <a:pPr marL="457200" indent="-457200">
              <a:buFont typeface="Arial" panose="020B0604020202020204" pitchFamily="34" charset="0"/>
              <a:buChar char="•"/>
            </a:pPr>
            <a:endParaRPr lang="en-US" sz="2200" b="0" i="0" u="none" strike="noStrike" cap="none" dirty="0">
              <a:solidFill>
                <a:schemeClr val="dk1"/>
              </a:solidFill>
              <a:latin typeface="Arial"/>
              <a:ea typeface="Arial"/>
              <a:cs typeface="Arial"/>
              <a:sym typeface="Arial"/>
            </a:endParaRPr>
          </a:p>
          <a:p>
            <a:pPr marL="457200" indent="-457200">
              <a:buFont typeface="Arial" panose="020B0604020202020204" pitchFamily="34" charset="0"/>
              <a:buChar char="•"/>
            </a:pPr>
            <a:endParaRPr lang="en-US" sz="3200" b="0" i="0" u="none" strike="noStrike" cap="none" dirty="0">
              <a:solidFill>
                <a:schemeClr val="dk1"/>
              </a:solidFill>
              <a:latin typeface="Arial"/>
              <a:ea typeface="Arial"/>
              <a:cs typeface="Arial"/>
              <a:sym typeface="Arial"/>
            </a:endParaRPr>
          </a:p>
          <a:p>
            <a:pPr marL="457200" indent="-457200">
              <a:buFont typeface="Arial" panose="020B0604020202020204" pitchFamily="34" charset="0"/>
              <a:buChar char="•"/>
            </a:pPr>
            <a:endParaRPr lang="en-US" sz="3200" b="0" i="0" u="none" strike="noStrike" cap="none" dirty="0">
              <a:solidFill>
                <a:schemeClr val="dk1"/>
              </a:solidFill>
              <a:latin typeface="Arial"/>
              <a:ea typeface="Arial"/>
              <a:cs typeface="Arial"/>
              <a:sym typeface="Arial"/>
            </a:endParaRPr>
          </a:p>
          <a:p>
            <a:pPr marL="457200" indent="-4572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C3EA21D7-CFC7-E1C3-8451-D263100377A6}"/>
              </a:ext>
            </a:extLst>
          </p:cNvPr>
          <p:cNvSpPr>
            <a:spLocks noGrp="1"/>
          </p:cNvSpPr>
          <p:nvPr>
            <p:ph type="body" sz="half" idx="2"/>
          </p:nvPr>
        </p:nvSpPr>
        <p:spPr>
          <a:xfrm>
            <a:off x="434110" y="1659389"/>
            <a:ext cx="3980872" cy="4510502"/>
          </a:xfrm>
        </p:spPr>
        <p:txBody>
          <a:bodyPr>
            <a:normAutofit/>
          </a:bodyPr>
          <a:lstStyle/>
          <a:p>
            <a:pPr marL="12700" marR="363855" lvl="0" indent="0" algn="l" rtl="0">
              <a:lnSpc>
                <a:spcPct val="104200"/>
              </a:lnSpc>
              <a:spcBef>
                <a:spcPts val="0"/>
              </a:spcBef>
              <a:spcAft>
                <a:spcPts val="0"/>
              </a:spcAft>
              <a:buClr>
                <a:srgbClr val="000000"/>
              </a:buClr>
              <a:buSzPts val="1600"/>
              <a:buFont typeface="Arial"/>
              <a:buNone/>
            </a:pPr>
            <a:r>
              <a:rPr lang="en-US" sz="2000" b="0" i="0" u="none" strike="noStrike" cap="none" dirty="0">
                <a:solidFill>
                  <a:schemeClr val="dk1"/>
                </a:solidFill>
                <a:latin typeface="Arial"/>
                <a:ea typeface="Arial"/>
                <a:cs typeface="Arial"/>
                <a:sym typeface="Arial"/>
              </a:rPr>
              <a:t>The broad objective of this  project is to collaboratively  work to mitigate residual  malaria by:</a:t>
            </a:r>
          </a:p>
          <a:p>
            <a:pPr marL="241300" marR="0" lvl="0" indent="-228600" algn="l" rtl="0">
              <a:lnSpc>
                <a:spcPct val="100000"/>
              </a:lnSpc>
              <a:spcBef>
                <a:spcPts val="1200"/>
              </a:spcBef>
              <a:spcAft>
                <a:spcPts val="0"/>
              </a:spcAft>
              <a:buClr>
                <a:schemeClr val="dk1"/>
              </a:buClr>
              <a:buSzPts val="1600"/>
              <a:buFont typeface="Arial"/>
              <a:buChar char="•"/>
            </a:pPr>
            <a:r>
              <a:rPr lang="en-US" sz="2000" b="0" i="0" u="none" strike="noStrike" cap="none" dirty="0">
                <a:solidFill>
                  <a:schemeClr val="dk1"/>
                </a:solidFill>
                <a:latin typeface="Arial"/>
                <a:ea typeface="Arial"/>
                <a:cs typeface="Arial"/>
                <a:sym typeface="Arial"/>
              </a:rPr>
              <a:t>Improving control of malaria</a:t>
            </a:r>
          </a:p>
          <a:p>
            <a:pPr marL="241300" marR="0" lvl="0" indent="0" algn="l" rtl="0">
              <a:lnSpc>
                <a:spcPct val="100000"/>
              </a:lnSpc>
              <a:spcBef>
                <a:spcPts val="1200"/>
              </a:spcBef>
              <a:spcAft>
                <a:spcPts val="0"/>
              </a:spcAft>
              <a:buClr>
                <a:srgbClr val="000000"/>
              </a:buClr>
              <a:buSzPts val="1600"/>
              <a:buFont typeface="Arial"/>
              <a:buNone/>
            </a:pPr>
            <a:r>
              <a:rPr lang="en-US" sz="2000" b="1" i="0" u="none" strike="noStrike" cap="none" dirty="0">
                <a:solidFill>
                  <a:schemeClr val="dk1"/>
                </a:solidFill>
                <a:latin typeface="Arial"/>
                <a:ea typeface="Arial"/>
                <a:cs typeface="Arial"/>
                <a:sym typeface="Arial"/>
              </a:rPr>
              <a:t>vectors in hotspots</a:t>
            </a:r>
            <a:endParaRPr lang="en-US" sz="2000" b="0" i="0" u="none" strike="noStrike" cap="none" dirty="0">
              <a:solidFill>
                <a:srgbClr val="000000"/>
              </a:solidFill>
              <a:latin typeface="Arial"/>
              <a:ea typeface="Arial"/>
              <a:cs typeface="Arial"/>
              <a:sym typeface="Arial"/>
            </a:endParaRPr>
          </a:p>
          <a:p>
            <a:pPr marL="241300" marR="0" lvl="0" indent="-228600" algn="l" rtl="0">
              <a:lnSpc>
                <a:spcPct val="100000"/>
              </a:lnSpc>
              <a:spcBef>
                <a:spcPts val="1200"/>
              </a:spcBef>
              <a:spcAft>
                <a:spcPts val="0"/>
              </a:spcAft>
              <a:buClr>
                <a:schemeClr val="dk1"/>
              </a:buClr>
              <a:buSzPts val="1600"/>
              <a:buFont typeface="Arial"/>
              <a:buChar char="•"/>
            </a:pPr>
            <a:r>
              <a:rPr lang="en-US" sz="2000" b="1" i="0" u="none" strike="noStrike" cap="none" dirty="0">
                <a:solidFill>
                  <a:schemeClr val="dk1"/>
                </a:solidFill>
                <a:latin typeface="Arial"/>
                <a:ea typeface="Arial"/>
                <a:cs typeface="Arial"/>
                <a:sym typeface="Arial"/>
              </a:rPr>
              <a:t>Reducing the transmission</a:t>
            </a:r>
          </a:p>
          <a:p>
            <a:pPr marL="241300" marR="0" lvl="0" indent="0" algn="l" rtl="0">
              <a:lnSpc>
                <a:spcPct val="100000"/>
              </a:lnSpc>
              <a:spcBef>
                <a:spcPts val="1200"/>
              </a:spcBef>
              <a:spcAft>
                <a:spcPts val="0"/>
              </a:spcAft>
              <a:buClr>
                <a:srgbClr val="000000"/>
              </a:buClr>
              <a:buSzPts val="1600"/>
              <a:buFont typeface="Arial"/>
              <a:buNone/>
            </a:pPr>
            <a:r>
              <a:rPr lang="en-US" sz="2000" b="0" i="0" u="none" strike="noStrike" cap="none" dirty="0">
                <a:solidFill>
                  <a:schemeClr val="dk1"/>
                </a:solidFill>
                <a:latin typeface="Arial"/>
                <a:ea typeface="Arial"/>
                <a:cs typeface="Arial"/>
                <a:sym typeface="Arial"/>
              </a:rPr>
              <a:t>of residual malaria</a:t>
            </a:r>
          </a:p>
          <a:p>
            <a:pPr marL="241300" marR="478155" lvl="0" indent="-228600" algn="l" rtl="0">
              <a:lnSpc>
                <a:spcPct val="104200"/>
              </a:lnSpc>
              <a:spcBef>
                <a:spcPts val="1200"/>
              </a:spcBef>
              <a:spcAft>
                <a:spcPts val="0"/>
              </a:spcAft>
              <a:buClr>
                <a:schemeClr val="dk1"/>
              </a:buClr>
              <a:buSzPts val="1600"/>
              <a:buFont typeface="Arial"/>
              <a:buChar char="•"/>
            </a:pPr>
            <a:r>
              <a:rPr lang="en-US" sz="2000" b="0" i="0" u="none" strike="noStrike" cap="none" dirty="0">
                <a:solidFill>
                  <a:schemeClr val="dk1"/>
                </a:solidFill>
                <a:latin typeface="Arial"/>
                <a:ea typeface="Arial"/>
                <a:cs typeface="Arial"/>
                <a:sym typeface="Arial"/>
              </a:rPr>
              <a:t>Helping to </a:t>
            </a:r>
            <a:r>
              <a:rPr lang="en-US" sz="2000" b="1" i="0" u="none" strike="noStrike" cap="none" dirty="0">
                <a:solidFill>
                  <a:schemeClr val="dk1"/>
                </a:solidFill>
                <a:latin typeface="Arial"/>
                <a:ea typeface="Arial"/>
                <a:cs typeface="Arial"/>
                <a:sym typeface="Arial"/>
              </a:rPr>
              <a:t>mitigate insecticide resistance.</a:t>
            </a:r>
          </a:p>
          <a:p>
            <a:endParaRPr lang="en-US" dirty="0"/>
          </a:p>
        </p:txBody>
      </p:sp>
    </p:spTree>
    <p:extLst>
      <p:ext uri="{BB962C8B-B14F-4D97-AF65-F5344CB8AC3E}">
        <p14:creationId xmlns:p14="http://schemas.microsoft.com/office/powerpoint/2010/main" val="389718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4573-78D7-4D81-93E4-189C3BBDAFD6}"/>
              </a:ext>
            </a:extLst>
          </p:cNvPr>
          <p:cNvSpPr>
            <a:spLocks noGrp="1"/>
          </p:cNvSpPr>
          <p:nvPr>
            <p:ph type="title"/>
          </p:nvPr>
        </p:nvSpPr>
        <p:spPr>
          <a:xfrm>
            <a:off x="838200" y="460016"/>
            <a:ext cx="10936857" cy="894332"/>
          </a:xfrm>
        </p:spPr>
        <p:txBody>
          <a:bodyPr>
            <a:noAutofit/>
          </a:bodyPr>
          <a:lstStyle/>
          <a:p>
            <a:br>
              <a:rPr lang="en-US" sz="2800" b="1" i="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How do we organize the Implementation of the MSA Approach?</a:t>
            </a:r>
            <a:br>
              <a:rPr lang="en-US" sz="3200" b="1" dirty="0">
                <a:latin typeface="Arial" panose="020B0604020202020204" pitchFamily="34" charset="0"/>
                <a:cs typeface="Arial" panose="020B0604020202020204" pitchFamily="34" charset="0"/>
              </a:rPr>
            </a:br>
            <a:endParaRPr lang="en-US" sz="3200" dirty="0"/>
          </a:p>
        </p:txBody>
      </p:sp>
      <p:sp>
        <p:nvSpPr>
          <p:cNvPr id="3" name="Content Placeholder 2">
            <a:extLst>
              <a:ext uri="{FF2B5EF4-FFF2-40B4-BE49-F238E27FC236}">
                <a16:creationId xmlns:a16="http://schemas.microsoft.com/office/drawing/2014/main" id="{D98D8BFA-053F-4410-969F-035860CDCD4E}"/>
              </a:ext>
            </a:extLst>
          </p:cNvPr>
          <p:cNvSpPr>
            <a:spLocks noGrp="1"/>
          </p:cNvSpPr>
          <p:nvPr>
            <p:ph idx="1"/>
          </p:nvPr>
        </p:nvSpPr>
        <p:spPr/>
        <p:txBody>
          <a:bodyPr>
            <a:normAutofit/>
          </a:bodyPr>
          <a:lstStyle/>
          <a:p>
            <a:pPr>
              <a:lnSpc>
                <a:spcPct val="110000"/>
              </a:lnSpc>
              <a:spcBef>
                <a:spcPts val="2400"/>
              </a:spcBef>
            </a:pPr>
            <a:r>
              <a:rPr lang="en-US" sz="2400" dirty="0">
                <a:latin typeface="Arial" panose="020B0604020202020204" pitchFamily="34" charset="0"/>
                <a:cs typeface="Arial" panose="020B0604020202020204" pitchFamily="34" charset="0"/>
              </a:rPr>
              <a:t>Creation of a meeting exchange platform</a:t>
            </a:r>
          </a:p>
          <a:p>
            <a:pPr>
              <a:lnSpc>
                <a:spcPct val="110000"/>
              </a:lnSpc>
              <a:spcBef>
                <a:spcPts val="2400"/>
              </a:spcBef>
            </a:pPr>
            <a:r>
              <a:rPr lang="en-US" sz="2400" dirty="0">
                <a:latin typeface="Arial" panose="020B0604020202020204" pitchFamily="34" charset="0"/>
                <a:cs typeface="Arial" panose="020B0604020202020204" pitchFamily="34" charset="0"/>
              </a:rPr>
              <a:t>Identification of key stakeholders from the Ministry of Agriculture, Environment, and Health (technical extension and policymakers). </a:t>
            </a:r>
          </a:p>
          <a:p>
            <a:pPr>
              <a:lnSpc>
                <a:spcPct val="110000"/>
              </a:lnSpc>
              <a:spcBef>
                <a:spcPts val="2400"/>
              </a:spcBef>
            </a:pPr>
            <a:r>
              <a:rPr lang="en-US" sz="2400" dirty="0">
                <a:latin typeface="Arial" panose="020B0604020202020204" pitchFamily="34" charset="0"/>
                <a:cs typeface="Arial" panose="020B0604020202020204" pitchFamily="34" charset="0"/>
              </a:rPr>
              <a:t>Sending of invitation letters for project start.</a:t>
            </a:r>
          </a:p>
          <a:p>
            <a:pPr>
              <a:lnSpc>
                <a:spcPct val="110000"/>
              </a:lnSpc>
              <a:spcBef>
                <a:spcPts val="2400"/>
              </a:spcBef>
            </a:pPr>
            <a:r>
              <a:rPr lang="en-US" sz="2400" dirty="0">
                <a:latin typeface="Arial" panose="020B0604020202020204" pitchFamily="34" charset="0"/>
                <a:cs typeface="Arial" panose="020B0604020202020204" pitchFamily="34" charset="0"/>
              </a:rPr>
              <a:t>Technical and administrative discussions for smooth implementation of project activities</a:t>
            </a:r>
          </a:p>
          <a:p>
            <a:pPr>
              <a:lnSpc>
                <a:spcPct val="110000"/>
              </a:lnSpc>
              <a:spcBef>
                <a:spcPts val="2400"/>
              </a:spcBef>
            </a:pPr>
            <a:r>
              <a:rPr lang="en-US" sz="2400" dirty="0">
                <a:latin typeface="Arial" panose="020B0604020202020204" pitchFamily="34" charset="0"/>
                <a:cs typeface="Arial" panose="020B0604020202020204" pitchFamily="34" charset="0"/>
              </a:rPr>
              <a:t>Launch of project activities </a:t>
            </a:r>
          </a:p>
          <a:p>
            <a:endParaRPr lang="en-US" dirty="0"/>
          </a:p>
        </p:txBody>
      </p:sp>
    </p:spTree>
    <p:extLst>
      <p:ext uri="{BB962C8B-B14F-4D97-AF65-F5344CB8AC3E}">
        <p14:creationId xmlns:p14="http://schemas.microsoft.com/office/powerpoint/2010/main" val="270046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7280871-BC83-B74E-0226-6D9026E26796}"/>
              </a:ext>
            </a:extLst>
          </p:cNvPr>
          <p:cNvSpPr>
            <a:spLocks noGrp="1"/>
          </p:cNvSpPr>
          <p:nvPr>
            <p:ph type="title"/>
          </p:nvPr>
        </p:nvSpPr>
        <p:spPr>
          <a:xfrm>
            <a:off x="457200" y="260623"/>
            <a:ext cx="11496990" cy="1058351"/>
          </a:xfrm>
        </p:spPr>
        <p:txBody>
          <a:bodyPr>
            <a:noAutofit/>
          </a:bodyPr>
          <a:lstStyle/>
          <a:p>
            <a:r>
              <a:rPr lang="en-US" sz="2800" b="1" dirty="0">
                <a:latin typeface="Arial" panose="020B0604020202020204" pitchFamily="34" charset="0"/>
                <a:cs typeface="Arial" panose="020B0604020202020204" pitchFamily="34" charset="0"/>
              </a:rPr>
              <a:t>AIM#1: </a:t>
            </a:r>
            <a:r>
              <a:rPr lang="en-US" sz="2400" b="1" i="1" dirty="0">
                <a:latin typeface="Arial" panose="020B0604020202020204" pitchFamily="34" charset="0"/>
                <a:ea typeface="Times New Roman" panose="02020603050405020304" pitchFamily="18" charset="0"/>
              </a:rPr>
              <a:t>To reduce by more than 50% the densities of Anopheles breeding sites and mosquito densities in riverbeds during prolong dry season in </a:t>
            </a:r>
            <a:r>
              <a:rPr lang="en-GB" sz="2400" b="1" i="1" dirty="0">
                <a:solidFill>
                  <a:srgbClr val="FF0000"/>
                </a:solidFill>
                <a:effectLst/>
                <a:latin typeface="Arial" panose="020B0604020202020204" pitchFamily="34" charset="0"/>
                <a:ea typeface="Times New Roman" panose="02020603050405020304" pitchFamily="18" charset="0"/>
              </a:rPr>
              <a:t>Sahel region of Mali</a:t>
            </a:r>
            <a:endParaRPr lang="en-US" sz="2400" b="1" i="1" dirty="0">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C7B7F6B-582F-23F6-A513-1FE2614274F7}"/>
              </a:ext>
            </a:extLst>
          </p:cNvPr>
          <p:cNvSpPr txBox="1"/>
          <p:nvPr/>
        </p:nvSpPr>
        <p:spPr>
          <a:xfrm>
            <a:off x="709127" y="1446621"/>
            <a:ext cx="2510989" cy="529569"/>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US" sz="2800" b="1" dirty="0">
                <a:solidFill>
                  <a:schemeClr val="accent1"/>
                </a:solidFill>
                <a:latin typeface="Arial" panose="020B0604020202020204" pitchFamily="34" charset="0"/>
                <a:cs typeface="Arial" panose="020B0604020202020204" pitchFamily="34" charset="0"/>
              </a:rPr>
              <a:t>Study site</a:t>
            </a:r>
          </a:p>
        </p:txBody>
      </p:sp>
      <p:sp>
        <p:nvSpPr>
          <p:cNvPr id="2" name="Espace réservé du contenu 1"/>
          <p:cNvSpPr>
            <a:spLocks noGrp="1"/>
          </p:cNvSpPr>
          <p:nvPr>
            <p:ph sz="half" idx="1"/>
          </p:nvPr>
        </p:nvSpPr>
        <p:spPr>
          <a:xfrm>
            <a:off x="853440" y="2553317"/>
            <a:ext cx="4516120" cy="3053010"/>
          </a:xfrm>
        </p:spPr>
        <p:txBody>
          <a:bodyPr/>
          <a:lstStyle/>
          <a:p>
            <a:pPr marL="0" indent="0">
              <a:buNone/>
            </a:pPr>
            <a:r>
              <a:rPr lang="en-US" sz="2400" dirty="0">
                <a:solidFill>
                  <a:schemeClr val="accent1"/>
                </a:solidFill>
                <a:latin typeface="Arial" panose="020B0604020202020204" pitchFamily="34" charset="0"/>
                <a:cs typeface="Arial" panose="020B0604020202020204" pitchFamily="34" charset="0"/>
              </a:rPr>
              <a:t>The study was conducted  in the fishing hamlets located along the Niger River where previous studies have shown that water pockets left in the riverbeds during the dry season, create </a:t>
            </a:r>
            <a:r>
              <a:rPr lang="en-US" sz="2400" dirty="0" err="1">
                <a:solidFill>
                  <a:schemeClr val="accent1"/>
                </a:solidFill>
                <a:latin typeface="Arial" panose="020B0604020202020204" pitchFamily="34" charset="0"/>
                <a:cs typeface="Arial" panose="020B0604020202020204" pitchFamily="34" charset="0"/>
              </a:rPr>
              <a:t>anopheline</a:t>
            </a:r>
            <a:r>
              <a:rPr lang="en-US" sz="2400" dirty="0">
                <a:solidFill>
                  <a:schemeClr val="accent1"/>
                </a:solidFill>
                <a:latin typeface="Arial" panose="020B0604020202020204" pitchFamily="34" charset="0"/>
                <a:cs typeface="Arial" panose="020B0604020202020204" pitchFamily="34" charset="0"/>
              </a:rPr>
              <a:t> larvae breeding</a:t>
            </a:r>
          </a:p>
          <a:p>
            <a:endParaRPr lang="en-US" dirty="0"/>
          </a:p>
        </p:txBody>
      </p:sp>
      <p:pic>
        <p:nvPicPr>
          <p:cNvPr id="9" name="Content Placeholder 8">
            <a:extLst>
              <a:ext uri="{FF2B5EF4-FFF2-40B4-BE49-F238E27FC236}">
                <a16:creationId xmlns:a16="http://schemas.microsoft.com/office/drawing/2014/main" id="{1341C41D-45A2-37B4-7B3E-A10AD80BB434}"/>
              </a:ext>
            </a:extLst>
          </p:cNvPr>
          <p:cNvPicPr>
            <a:picLocks noGrp="1" noChangeAspect="1"/>
          </p:cNvPicPr>
          <p:nvPr>
            <p:ph sz="half" idx="2"/>
          </p:nvPr>
        </p:nvPicPr>
        <p:blipFill>
          <a:blip r:embed="rId2"/>
          <a:stretch>
            <a:fillRect/>
          </a:stretch>
        </p:blipFill>
        <p:spPr>
          <a:xfrm>
            <a:off x="5828145" y="1588206"/>
            <a:ext cx="5654728" cy="4690356"/>
          </a:xfrm>
          <a:prstGeom prst="rect">
            <a:avLst/>
          </a:prstGeom>
        </p:spPr>
      </p:pic>
    </p:spTree>
    <p:extLst>
      <p:ext uri="{BB962C8B-B14F-4D97-AF65-F5344CB8AC3E}">
        <p14:creationId xmlns:p14="http://schemas.microsoft.com/office/powerpoint/2010/main" val="199071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706D9-C5D0-27CA-95A5-D3A8F76CD7A0}"/>
              </a:ext>
            </a:extLst>
          </p:cNvPr>
          <p:cNvSpPr>
            <a:spLocks noGrp="1"/>
          </p:cNvSpPr>
          <p:nvPr>
            <p:ph sz="half" idx="1"/>
          </p:nvPr>
        </p:nvSpPr>
        <p:spPr>
          <a:xfrm>
            <a:off x="366405" y="2101586"/>
            <a:ext cx="4203067" cy="4605130"/>
          </a:xfrm>
        </p:spPr>
        <p:txBody>
          <a:bodyPr>
            <a:normAutofit/>
          </a:bodyPr>
          <a:lstStyle/>
          <a:p>
            <a:pPr>
              <a:spcBef>
                <a:spcPts val="600"/>
              </a:spcBef>
            </a:pPr>
            <a:r>
              <a:rPr lang="en-US" sz="2400" dirty="0">
                <a:latin typeface="Arial" panose="020B0604020202020204" pitchFamily="34" charset="0"/>
                <a:cs typeface="Arial" panose="020B0604020202020204" pitchFamily="34" charset="0"/>
              </a:rPr>
              <a:t>Intervention vs control portion</a:t>
            </a:r>
          </a:p>
          <a:p>
            <a:pPr>
              <a:spcBef>
                <a:spcPts val="1200"/>
              </a:spcBef>
            </a:pPr>
            <a:r>
              <a:rPr lang="en-US" sz="2400" dirty="0">
                <a:latin typeface="Arial" panose="020B0604020202020204" pitchFamily="34" charset="0"/>
                <a:cs typeface="Arial" panose="020B0604020202020204" pitchFamily="34" charset="0"/>
              </a:rPr>
              <a:t>Identification and mapping</a:t>
            </a:r>
          </a:p>
          <a:p>
            <a:pPr lvl="1">
              <a:spcBef>
                <a:spcPts val="600"/>
              </a:spcBef>
            </a:pPr>
            <a:r>
              <a:rPr lang="en-US" sz="2000" dirty="0">
                <a:latin typeface="Arial" panose="020B0604020202020204" pitchFamily="34" charset="0"/>
                <a:cs typeface="Arial" panose="020B0604020202020204" pitchFamily="34" charset="0"/>
              </a:rPr>
              <a:t>breeding sites </a:t>
            </a:r>
          </a:p>
          <a:p>
            <a:pPr lvl="1">
              <a:spcBef>
                <a:spcPts val="600"/>
              </a:spcBef>
            </a:pPr>
            <a:r>
              <a:rPr lang="en-US" sz="2000" dirty="0">
                <a:latin typeface="Arial" panose="020B0604020202020204" pitchFamily="34" charset="0"/>
                <a:cs typeface="Arial" panose="020B0604020202020204" pitchFamily="34" charset="0"/>
              </a:rPr>
              <a:t>swarming markers </a:t>
            </a:r>
          </a:p>
          <a:p>
            <a:pPr>
              <a:spcBef>
                <a:spcPts val="1200"/>
              </a:spcBef>
            </a:pPr>
            <a:r>
              <a:rPr lang="en-US" sz="2400" dirty="0">
                <a:latin typeface="Arial" panose="020B0604020202020204" pitchFamily="34" charset="0"/>
                <a:cs typeface="Arial" panose="020B0604020202020204" pitchFamily="34" charset="0"/>
              </a:rPr>
              <a:t>Analyzing</a:t>
            </a:r>
            <a:r>
              <a:rPr lang="en-US" sz="2200" dirty="0">
                <a:latin typeface="Arial" panose="020B0604020202020204" pitchFamily="34" charset="0"/>
                <a:cs typeface="Arial" panose="020B0604020202020204" pitchFamily="34" charset="0"/>
              </a:rPr>
              <a:t> </a:t>
            </a:r>
          </a:p>
          <a:p>
            <a:pPr lvl="1">
              <a:spcBef>
                <a:spcPts val="600"/>
              </a:spcBef>
            </a:pPr>
            <a:r>
              <a:rPr lang="en-US" sz="1800" dirty="0">
                <a:latin typeface="Arial" panose="020B0604020202020204" pitchFamily="34" charset="0"/>
                <a:cs typeface="Arial" panose="020B0604020202020204" pitchFamily="34" charset="0"/>
              </a:rPr>
              <a:t> Insecticide susceptibility profiles</a:t>
            </a:r>
          </a:p>
          <a:p>
            <a:pPr lvl="1">
              <a:spcBef>
                <a:spcPts val="600"/>
              </a:spcBef>
            </a:pPr>
            <a:r>
              <a:rPr lang="en-US" sz="1800" dirty="0">
                <a:latin typeface="Arial" panose="020B0604020202020204" pitchFamily="34" charset="0"/>
                <a:cs typeface="Arial" panose="020B0604020202020204" pitchFamily="34" charset="0"/>
              </a:rPr>
              <a:t> Insecticide residues in larva habitats.</a:t>
            </a:r>
          </a:p>
          <a:p>
            <a:pPr>
              <a:spcBef>
                <a:spcPts val="1200"/>
              </a:spcBef>
            </a:pPr>
            <a:r>
              <a:rPr lang="en-US" sz="2400" dirty="0">
                <a:latin typeface="Arial" panose="020B0604020202020204" pitchFamily="34" charset="0"/>
                <a:cs typeface="Arial" panose="020B0604020202020204" pitchFamily="34" charset="0"/>
              </a:rPr>
              <a:t>Mosquito adult collection in human dwellings </a:t>
            </a:r>
          </a:p>
          <a:p>
            <a:endParaRPr lang="en-US" dirty="0"/>
          </a:p>
        </p:txBody>
      </p:sp>
      <p:pic>
        <p:nvPicPr>
          <p:cNvPr id="5" name="Content Placeholder 4">
            <a:extLst>
              <a:ext uri="{FF2B5EF4-FFF2-40B4-BE49-F238E27FC236}">
                <a16:creationId xmlns:a16="http://schemas.microsoft.com/office/drawing/2014/main" id="{A25B2A0A-2E8A-281C-E88F-47F0B4A168CF}"/>
              </a:ext>
            </a:extLst>
          </p:cNvPr>
          <p:cNvPicPr>
            <a:picLocks noGrp="1" noChangeAspect="1"/>
          </p:cNvPicPr>
          <p:nvPr>
            <p:ph sz="half" idx="2"/>
          </p:nvPr>
        </p:nvPicPr>
        <p:blipFill>
          <a:blip r:embed="rId2"/>
          <a:stretch>
            <a:fillRect/>
          </a:stretch>
        </p:blipFill>
        <p:spPr>
          <a:xfrm>
            <a:off x="8753790" y="4484854"/>
            <a:ext cx="3200400" cy="2330855"/>
          </a:xfrm>
          <a:prstGeom prst="rect">
            <a:avLst/>
          </a:prstGeom>
        </p:spPr>
      </p:pic>
      <p:sp>
        <p:nvSpPr>
          <p:cNvPr id="10" name="TextBox 9">
            <a:extLst>
              <a:ext uri="{FF2B5EF4-FFF2-40B4-BE49-F238E27FC236}">
                <a16:creationId xmlns:a16="http://schemas.microsoft.com/office/drawing/2014/main" id="{025334A7-80DF-51B9-24D3-CF7F7C971EE5}"/>
              </a:ext>
            </a:extLst>
          </p:cNvPr>
          <p:cNvSpPr txBox="1"/>
          <p:nvPr/>
        </p:nvSpPr>
        <p:spPr>
          <a:xfrm>
            <a:off x="7889890" y="5679636"/>
            <a:ext cx="923731" cy="369332"/>
          </a:xfrm>
          <a:prstGeom prst="rect">
            <a:avLst/>
          </a:prstGeom>
          <a:noFill/>
        </p:spPr>
        <p:txBody>
          <a:bodyPr wrap="square" rtlCol="0">
            <a:spAutoFit/>
          </a:bodyPr>
          <a:lstStyle/>
          <a:p>
            <a:r>
              <a:rPr lang="en-US" dirty="0"/>
              <a:t>Swarms</a:t>
            </a:r>
          </a:p>
        </p:txBody>
      </p:sp>
      <p:sp>
        <p:nvSpPr>
          <p:cNvPr id="15" name="TextBox 14">
            <a:extLst>
              <a:ext uri="{FF2B5EF4-FFF2-40B4-BE49-F238E27FC236}">
                <a16:creationId xmlns:a16="http://schemas.microsoft.com/office/drawing/2014/main" id="{CAF07731-F0C0-45B7-B3DD-0386B4B121E9}"/>
              </a:ext>
            </a:extLst>
          </p:cNvPr>
          <p:cNvSpPr txBox="1"/>
          <p:nvPr/>
        </p:nvSpPr>
        <p:spPr>
          <a:xfrm>
            <a:off x="9803370" y="1116045"/>
            <a:ext cx="1735494" cy="369332"/>
          </a:xfrm>
          <a:prstGeom prst="rect">
            <a:avLst/>
          </a:prstGeom>
          <a:noFill/>
        </p:spPr>
        <p:txBody>
          <a:bodyPr wrap="square" rtlCol="0">
            <a:spAutoFit/>
          </a:bodyPr>
          <a:lstStyle/>
          <a:p>
            <a:r>
              <a:rPr lang="en-US" dirty="0"/>
              <a:t>Larval habitats</a:t>
            </a:r>
          </a:p>
        </p:txBody>
      </p:sp>
      <p:sp>
        <p:nvSpPr>
          <p:cNvPr id="16" name="Title 1">
            <a:extLst>
              <a:ext uri="{FF2B5EF4-FFF2-40B4-BE49-F238E27FC236}">
                <a16:creationId xmlns:a16="http://schemas.microsoft.com/office/drawing/2014/main" id="{87280871-BC83-B74E-0226-6D9026E26796}"/>
              </a:ext>
            </a:extLst>
          </p:cNvPr>
          <p:cNvSpPr>
            <a:spLocks noGrp="1"/>
          </p:cNvSpPr>
          <p:nvPr>
            <p:ph type="title"/>
          </p:nvPr>
        </p:nvSpPr>
        <p:spPr>
          <a:xfrm>
            <a:off x="457200" y="260623"/>
            <a:ext cx="11496990" cy="1058351"/>
          </a:xfrm>
        </p:spPr>
        <p:txBody>
          <a:bodyPr>
            <a:noAutofit/>
          </a:bodyPr>
          <a:lstStyle/>
          <a:p>
            <a:r>
              <a:rPr lang="en-US" sz="2800" b="1" dirty="0">
                <a:latin typeface="Arial" panose="020B0604020202020204" pitchFamily="34" charset="0"/>
                <a:cs typeface="Arial" panose="020B0604020202020204" pitchFamily="34" charset="0"/>
              </a:rPr>
              <a:t>AIM#1: </a:t>
            </a:r>
            <a:r>
              <a:rPr lang="en-US" sz="2400" b="1" i="1" dirty="0">
                <a:latin typeface="Arial" panose="020B0604020202020204" pitchFamily="34" charset="0"/>
                <a:ea typeface="Times New Roman" panose="02020603050405020304" pitchFamily="18" charset="0"/>
              </a:rPr>
              <a:t>To reduce by more than 50% the densities of Anopheles breeding sites and mosquito densities in riverbeds during prolong dry season in </a:t>
            </a:r>
            <a:r>
              <a:rPr lang="en-GB" sz="2400" b="1" i="1" dirty="0">
                <a:solidFill>
                  <a:srgbClr val="FF0000"/>
                </a:solidFill>
                <a:effectLst/>
                <a:latin typeface="Arial" panose="020B0604020202020204" pitchFamily="34" charset="0"/>
                <a:ea typeface="Times New Roman" panose="02020603050405020304" pitchFamily="18" charset="0"/>
              </a:rPr>
              <a:t>Sahel region of Mali</a:t>
            </a:r>
            <a:endParaRPr lang="en-US" sz="2400" b="1" i="1" dirty="0">
              <a:solidFill>
                <a:srgbClr val="FF0000"/>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D429F9E-5C11-498D-BCBC-753F2C77E528}"/>
              </a:ext>
            </a:extLst>
          </p:cNvPr>
          <p:cNvPicPr>
            <a:picLocks noChangeAspect="1"/>
          </p:cNvPicPr>
          <p:nvPr/>
        </p:nvPicPr>
        <p:blipFill>
          <a:blip r:embed="rId3"/>
          <a:stretch>
            <a:fillRect/>
          </a:stretch>
        </p:blipFill>
        <p:spPr>
          <a:xfrm>
            <a:off x="4779180" y="4583727"/>
            <a:ext cx="3110710" cy="2122989"/>
          </a:xfrm>
          <a:prstGeom prst="rect">
            <a:avLst/>
          </a:prstGeom>
        </p:spPr>
      </p:pic>
      <p:cxnSp>
        <p:nvCxnSpPr>
          <p:cNvPr id="22" name="Straight Arrow Connector 21">
            <a:extLst>
              <a:ext uri="{FF2B5EF4-FFF2-40B4-BE49-F238E27FC236}">
                <a16:creationId xmlns:a16="http://schemas.microsoft.com/office/drawing/2014/main" id="{B721EE04-FC9B-84EC-1527-0C5A3A72D414}"/>
              </a:ext>
            </a:extLst>
          </p:cNvPr>
          <p:cNvCxnSpPr>
            <a:cxnSpLocks/>
          </p:cNvCxnSpPr>
          <p:nvPr/>
        </p:nvCxnSpPr>
        <p:spPr>
          <a:xfrm>
            <a:off x="8710983" y="5921362"/>
            <a:ext cx="1841939" cy="44211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9C7B7F6B-582F-23F6-A513-1FE2614274F7}"/>
              </a:ext>
            </a:extLst>
          </p:cNvPr>
          <p:cNvSpPr txBox="1"/>
          <p:nvPr/>
        </p:nvSpPr>
        <p:spPr>
          <a:xfrm>
            <a:off x="366405" y="1503640"/>
            <a:ext cx="3456473" cy="467051"/>
          </a:xfrm>
          <a:prstGeom prst="rect">
            <a:avLst/>
          </a:prstGeom>
          <a:noFill/>
        </p:spPr>
        <p:txBody>
          <a:bodyPr wrap="square" rtlCol="0">
            <a:spAutoFit/>
          </a:bodyPr>
          <a:lstStyle/>
          <a:p>
            <a:pPr>
              <a:lnSpc>
                <a:spcPct val="110000"/>
              </a:lnSpc>
            </a:pPr>
            <a:r>
              <a:rPr lang="en-US" sz="2400" b="1" dirty="0">
                <a:solidFill>
                  <a:schemeClr val="accent1"/>
                </a:solidFill>
                <a:latin typeface="Arial" panose="020B0604020202020204" pitchFamily="34" charset="0"/>
                <a:cs typeface="Arial" panose="020B0604020202020204" pitchFamily="34" charset="0"/>
              </a:rPr>
              <a:t>Design &amp; Methods</a:t>
            </a:r>
          </a:p>
        </p:txBody>
      </p:sp>
      <p:pic>
        <p:nvPicPr>
          <p:cNvPr id="26" name="Picture 25" descr="A group of people working in a dirt field&#10;&#10;Description automatically generated">
            <a:extLst>
              <a:ext uri="{FF2B5EF4-FFF2-40B4-BE49-F238E27FC236}">
                <a16:creationId xmlns:a16="http://schemas.microsoft.com/office/drawing/2014/main" id="{A7EB3614-58AE-D060-D252-D6E1EE1415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917" y="3103295"/>
            <a:ext cx="2926080" cy="2194560"/>
          </a:xfrm>
          <a:prstGeom prst="rect">
            <a:avLst/>
          </a:prstGeom>
        </p:spPr>
      </p:pic>
      <p:pic>
        <p:nvPicPr>
          <p:cNvPr id="33" name="Picture 32" descr="A pile of bricks on a dirt field&#10;&#10;Description automatically generated">
            <a:extLst>
              <a:ext uri="{FF2B5EF4-FFF2-40B4-BE49-F238E27FC236}">
                <a16:creationId xmlns:a16="http://schemas.microsoft.com/office/drawing/2014/main" id="{86CE2472-5C3D-8316-6173-3AAD6AC15A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9345237" y="1485378"/>
            <a:ext cx="2651760" cy="1988820"/>
          </a:xfrm>
          <a:prstGeom prst="rect">
            <a:avLst/>
          </a:prstGeom>
        </p:spPr>
      </p:pic>
      <p:pic>
        <p:nvPicPr>
          <p:cNvPr id="2" name="Image 1"/>
          <p:cNvPicPr>
            <a:picLocks noChangeAspect="1"/>
          </p:cNvPicPr>
          <p:nvPr/>
        </p:nvPicPr>
        <p:blipFill>
          <a:blip r:embed="rId6"/>
          <a:stretch>
            <a:fillRect/>
          </a:stretch>
        </p:blipFill>
        <p:spPr>
          <a:xfrm>
            <a:off x="4569472" y="1464506"/>
            <a:ext cx="4244149" cy="2939646"/>
          </a:xfrm>
          <a:prstGeom prst="rect">
            <a:avLst/>
          </a:prstGeom>
        </p:spPr>
      </p:pic>
    </p:spTree>
    <p:extLst>
      <p:ext uri="{BB962C8B-B14F-4D97-AF65-F5344CB8AC3E}">
        <p14:creationId xmlns:p14="http://schemas.microsoft.com/office/powerpoint/2010/main" val="3894520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552DE6-8A5F-A5BD-16F5-B9E4E2088E98}"/>
              </a:ext>
            </a:extLst>
          </p:cNvPr>
          <p:cNvSpPr>
            <a:spLocks noGrp="1"/>
          </p:cNvSpPr>
          <p:nvPr>
            <p:ph sz="half" idx="1"/>
          </p:nvPr>
        </p:nvSpPr>
        <p:spPr>
          <a:xfrm>
            <a:off x="316528" y="1297104"/>
            <a:ext cx="4478992" cy="586844"/>
          </a:xfrm>
        </p:spPr>
        <p:txBody>
          <a:bodyPr>
            <a:normAutofit/>
          </a:bodyPr>
          <a:lstStyle/>
          <a:p>
            <a:pPr>
              <a:lnSpc>
                <a:spcPct val="110000"/>
              </a:lnSpc>
            </a:pPr>
            <a:r>
              <a:rPr lang="en-US" sz="2600" b="1" dirty="0">
                <a:solidFill>
                  <a:schemeClr val="accent1"/>
                </a:solidFill>
                <a:latin typeface="Arial" panose="020B0604020202020204" pitchFamily="34" charset="0"/>
                <a:cs typeface="Arial" panose="020B0604020202020204" pitchFamily="34" charset="0"/>
              </a:rPr>
              <a:t>Interventions: </a:t>
            </a:r>
            <a:r>
              <a:rPr lang="en-US" sz="2100" b="1" dirty="0">
                <a:solidFill>
                  <a:schemeClr val="accent1"/>
                </a:solidFill>
                <a:latin typeface="Arial" panose="020B0604020202020204" pitchFamily="34" charset="0"/>
                <a:cs typeface="Arial" panose="020B0604020202020204" pitchFamily="34" charset="0"/>
              </a:rPr>
              <a:t>every 15 days</a:t>
            </a:r>
            <a:endParaRPr lang="en-US" sz="2100" dirty="0"/>
          </a:p>
        </p:txBody>
      </p:sp>
      <p:sp>
        <p:nvSpPr>
          <p:cNvPr id="5" name="Title 1">
            <a:extLst>
              <a:ext uri="{FF2B5EF4-FFF2-40B4-BE49-F238E27FC236}">
                <a16:creationId xmlns:a16="http://schemas.microsoft.com/office/drawing/2014/main" id="{CDB13D84-434F-6E4D-C538-2BBF78D810F8}"/>
              </a:ext>
            </a:extLst>
          </p:cNvPr>
          <p:cNvSpPr>
            <a:spLocks noGrp="1"/>
          </p:cNvSpPr>
          <p:nvPr>
            <p:ph type="title"/>
          </p:nvPr>
        </p:nvSpPr>
        <p:spPr>
          <a:xfrm>
            <a:off x="457200" y="381920"/>
            <a:ext cx="11131420" cy="800945"/>
          </a:xfrm>
        </p:spPr>
        <p:txBody>
          <a:bodyPr>
            <a:noAutofit/>
          </a:bodyPr>
          <a:lstStyle/>
          <a:p>
            <a:pPr algn="ctr"/>
            <a:r>
              <a:rPr lang="en-US" sz="2800" b="1" dirty="0">
                <a:latin typeface="Arial" panose="020B0604020202020204" pitchFamily="34" charset="0"/>
                <a:cs typeface="Arial" panose="020B0604020202020204" pitchFamily="34" charset="0"/>
              </a:rPr>
              <a:t>WP1: </a:t>
            </a:r>
            <a:r>
              <a:rPr lang="en-GB" sz="2800" i="1" dirty="0">
                <a:effectLst/>
                <a:latin typeface="Arial" panose="020B0604020202020204" pitchFamily="34" charset="0"/>
                <a:ea typeface="Times New Roman" panose="02020603050405020304" pitchFamily="18" charset="0"/>
              </a:rPr>
              <a:t>Reduction of malaria vector densities associated with River beds during long dry seasons in </a:t>
            </a:r>
            <a:r>
              <a:rPr lang="en-GB" sz="2800" i="1" dirty="0">
                <a:solidFill>
                  <a:srgbClr val="FF0000"/>
                </a:solidFill>
                <a:effectLst/>
                <a:latin typeface="Arial" panose="020B0604020202020204" pitchFamily="34" charset="0"/>
                <a:ea typeface="Times New Roman" panose="02020603050405020304" pitchFamily="18" charset="0"/>
              </a:rPr>
              <a:t>Sahel region of Mali</a:t>
            </a:r>
            <a:endParaRPr lang="en-US" sz="2800" i="1" dirty="0">
              <a:solidFill>
                <a:srgbClr val="FF0000"/>
              </a:solidFill>
              <a:latin typeface="Arial" panose="020B0604020202020204" pitchFamily="34" charset="0"/>
              <a:cs typeface="Arial" panose="020B0604020202020204" pitchFamily="34" charset="0"/>
            </a:endParaRPr>
          </a:p>
        </p:txBody>
      </p:sp>
      <p:pic>
        <p:nvPicPr>
          <p:cNvPr id="11" name="VIDEO-2023-08-30-12-21-34">
            <a:hlinkClick r:id="" action="ppaction://media"/>
            <a:extLst>
              <a:ext uri="{FF2B5EF4-FFF2-40B4-BE49-F238E27FC236}">
                <a16:creationId xmlns:a16="http://schemas.microsoft.com/office/drawing/2014/main" id="{3D848C01-726F-E773-4AE4-877B703F56E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8"/>
          <a:stretch>
            <a:fillRect/>
          </a:stretch>
        </p:blipFill>
        <p:spPr>
          <a:xfrm>
            <a:off x="1089817" y="2187055"/>
            <a:ext cx="3289143" cy="4289025"/>
          </a:xfrm>
        </p:spPr>
      </p:pic>
      <p:pic>
        <p:nvPicPr>
          <p:cNvPr id="12" name="IMG_3095">
            <a:hlinkClick r:id="" action="ppaction://media"/>
            <a:extLst>
              <a:ext uri="{FF2B5EF4-FFF2-40B4-BE49-F238E27FC236}">
                <a16:creationId xmlns:a16="http://schemas.microsoft.com/office/drawing/2014/main" id="{B8CAFDBD-464E-F6B4-82FF-F997B0D2529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300721" y="2187055"/>
            <a:ext cx="3425272" cy="4269368"/>
          </a:xfrm>
          <a:prstGeom prst="rect">
            <a:avLst/>
          </a:prstGeom>
        </p:spPr>
      </p:pic>
      <p:sp>
        <p:nvSpPr>
          <p:cNvPr id="13" name="TextBox 12">
            <a:extLst>
              <a:ext uri="{FF2B5EF4-FFF2-40B4-BE49-F238E27FC236}">
                <a16:creationId xmlns:a16="http://schemas.microsoft.com/office/drawing/2014/main" id="{A05212C5-C921-21DF-588B-D93E4373EDD1}"/>
              </a:ext>
            </a:extLst>
          </p:cNvPr>
          <p:cNvSpPr txBox="1"/>
          <p:nvPr/>
        </p:nvSpPr>
        <p:spPr>
          <a:xfrm>
            <a:off x="1194781" y="1801583"/>
            <a:ext cx="271440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Physical destruction</a:t>
            </a:r>
          </a:p>
        </p:txBody>
      </p:sp>
      <p:sp>
        <p:nvSpPr>
          <p:cNvPr id="14" name="TextBox 13">
            <a:extLst>
              <a:ext uri="{FF2B5EF4-FFF2-40B4-BE49-F238E27FC236}">
                <a16:creationId xmlns:a16="http://schemas.microsoft.com/office/drawing/2014/main" id="{7D82663D-F65B-726B-D674-C0CA2D34214B}"/>
              </a:ext>
            </a:extLst>
          </p:cNvPr>
          <p:cNvSpPr txBox="1"/>
          <p:nvPr/>
        </p:nvSpPr>
        <p:spPr>
          <a:xfrm>
            <a:off x="8529530" y="1724350"/>
            <a:ext cx="274942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Swarms killing</a:t>
            </a:r>
          </a:p>
        </p:txBody>
      </p:sp>
      <p:pic>
        <p:nvPicPr>
          <p:cNvPr id="15" name="BTi">
            <a:hlinkClick r:id="" action="ppaction://media"/>
            <a:extLst>
              <a:ext uri="{FF2B5EF4-FFF2-40B4-BE49-F238E27FC236}">
                <a16:creationId xmlns:a16="http://schemas.microsoft.com/office/drawing/2014/main" id="{50976A4B-1279-2715-7187-B6FC6A53C950}"/>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795520" y="2187055"/>
            <a:ext cx="3141304" cy="4263249"/>
          </a:xfrm>
          <a:prstGeom prst="rect">
            <a:avLst/>
          </a:prstGeom>
        </p:spPr>
      </p:pic>
      <p:sp>
        <p:nvSpPr>
          <p:cNvPr id="17" name="TextBox 16">
            <a:extLst>
              <a:ext uri="{FF2B5EF4-FFF2-40B4-BE49-F238E27FC236}">
                <a16:creationId xmlns:a16="http://schemas.microsoft.com/office/drawing/2014/main" id="{BE5F24F1-5587-321C-FFCD-0CFF318A6329}"/>
              </a:ext>
            </a:extLst>
          </p:cNvPr>
          <p:cNvSpPr txBox="1"/>
          <p:nvPr/>
        </p:nvSpPr>
        <p:spPr>
          <a:xfrm>
            <a:off x="5292373" y="1747157"/>
            <a:ext cx="2644452" cy="369332"/>
          </a:xfrm>
          <a:prstGeom prst="rect">
            <a:avLst/>
          </a:prstGeom>
          <a:noFill/>
        </p:spPr>
        <p:txBody>
          <a:bodyPr wrap="square" rtlCol="0">
            <a:spAutoFit/>
          </a:bodyPr>
          <a:lstStyle/>
          <a:p>
            <a:pPr algn="ctr"/>
            <a:r>
              <a:rPr lang="en-US" b="1" dirty="0" err="1">
                <a:latin typeface="Arial" panose="020B0604020202020204" pitchFamily="34" charset="0"/>
                <a:cs typeface="Arial" panose="020B0604020202020204" pitchFamily="34" charset="0"/>
              </a:rPr>
              <a:t>Larviciding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Bti</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433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4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41"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40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video>
              <p:cMediaNode vol="80000">
                <p:cTn id="26" fill="hold" display="0">
                  <p:stCondLst>
                    <p:cond delay="indefinite"/>
                  </p:stCondLst>
                </p:cTn>
                <p:tgtEl>
                  <p:spTgt spid="12"/>
                </p:tgtEl>
              </p:cMediaNode>
            </p:video>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5"/>
                                        </p:tgtEl>
                                      </p:cBhvr>
                                    </p:cmd>
                                  </p:childTnLst>
                                </p:cTn>
                              </p:par>
                            </p:childTnLst>
                          </p:cTn>
                        </p:par>
                      </p:childTnLst>
                    </p:cTn>
                  </p:par>
                </p:childTnLst>
              </p:cTn>
              <p:nextCondLst>
                <p:cond evt="onClick" delay="0">
                  <p:tgtEl>
                    <p:spTgt spid="15"/>
                  </p:tgtEl>
                </p:cond>
              </p:nextCondLst>
            </p:seq>
            <p:video>
              <p:cMediaNode vol="80000">
                <p:cTn id="32" fill="hold" display="0">
                  <p:stCondLst>
                    <p:cond delay="indefinite"/>
                  </p:stCondLst>
                </p:cTn>
                <p:tgtEl>
                  <p:spTgt spid="1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descr="A graph of different colored bars&#10;&#10;Description automatically generated with medium confidence">
            <a:extLst>
              <a:ext uri="{FF2B5EF4-FFF2-40B4-BE49-F238E27FC236}">
                <a16:creationId xmlns:a16="http://schemas.microsoft.com/office/drawing/2014/main" id="{BB84DDAE-E73C-A722-D419-234A9F0E293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6765" y="1153559"/>
            <a:ext cx="5157788" cy="3307023"/>
          </a:xfrm>
          <a:ln>
            <a:solidFill>
              <a:schemeClr val="tx1"/>
            </a:solidFill>
          </a:ln>
        </p:spPr>
      </p:pic>
      <p:pic>
        <p:nvPicPr>
          <p:cNvPr id="25" name="Content Placeholder 24" descr="A graph showing the number of percents&#10;&#10;Description automatically generated with medium confidence">
            <a:extLst>
              <a:ext uri="{FF2B5EF4-FFF2-40B4-BE49-F238E27FC236}">
                <a16:creationId xmlns:a16="http://schemas.microsoft.com/office/drawing/2014/main" id="{5F0BF5A3-760E-1307-6BB0-DBC299EBFFAF}"/>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467449" y="1616447"/>
            <a:ext cx="5334246" cy="4285441"/>
          </a:xfrm>
          <a:ln>
            <a:solidFill>
              <a:schemeClr val="tx1"/>
            </a:solidFill>
          </a:ln>
        </p:spPr>
      </p:pic>
      <p:sp>
        <p:nvSpPr>
          <p:cNvPr id="28" name="TextBox 27">
            <a:extLst>
              <a:ext uri="{FF2B5EF4-FFF2-40B4-BE49-F238E27FC236}">
                <a16:creationId xmlns:a16="http://schemas.microsoft.com/office/drawing/2014/main" id="{71A6B59D-F608-25E8-732D-FDB0497C2540}"/>
              </a:ext>
            </a:extLst>
          </p:cNvPr>
          <p:cNvSpPr txBox="1"/>
          <p:nvPr/>
        </p:nvSpPr>
        <p:spPr>
          <a:xfrm>
            <a:off x="501451" y="5047808"/>
            <a:ext cx="5157788" cy="1708160"/>
          </a:xfrm>
          <a:prstGeom prst="rect">
            <a:avLst/>
          </a:prstGeom>
          <a:noFill/>
          <a:ln>
            <a:solidFill>
              <a:schemeClr val="accent1"/>
            </a:solidFill>
          </a:ln>
        </p:spPr>
        <p:txBody>
          <a:bodyPr wrap="square" rtlCol="0">
            <a:spAutoFit/>
          </a:bodyPr>
          <a:lstStyle/>
          <a:p>
            <a:pPr marL="285750" indent="-285750">
              <a:spcBef>
                <a:spcPts val="600"/>
              </a:spcBef>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1,587 larval habitats identified in the intervention portion </a:t>
            </a:r>
          </a:p>
          <a:p>
            <a:pPr marL="285750" indent="-285750">
              <a:spcBef>
                <a:spcPts val="600"/>
              </a:spcBef>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Two types: brick pits and water pools</a:t>
            </a:r>
          </a:p>
          <a:p>
            <a:pPr marL="285750" indent="-285750">
              <a:spcBef>
                <a:spcPts val="600"/>
              </a:spcBef>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1,144 were treated with </a:t>
            </a:r>
            <a:r>
              <a:rPr lang="en-US" dirty="0" err="1">
                <a:solidFill>
                  <a:schemeClr val="accent1"/>
                </a:solidFill>
                <a:latin typeface="Arial" panose="020B0604020202020204" pitchFamily="34" charset="0"/>
                <a:cs typeface="Arial" panose="020B0604020202020204" pitchFamily="34" charset="0"/>
              </a:rPr>
              <a:t>Bti</a:t>
            </a:r>
            <a:r>
              <a:rPr lang="en-US" dirty="0">
                <a:solidFill>
                  <a:schemeClr val="accent1"/>
                </a:solidFill>
                <a:latin typeface="Arial" panose="020B0604020202020204" pitchFamily="34" charset="0"/>
                <a:cs typeface="Arial" panose="020B0604020202020204" pitchFamily="34" charset="0"/>
              </a:rPr>
              <a:t> </a:t>
            </a:r>
          </a:p>
          <a:p>
            <a:pPr marL="285750" indent="-285750">
              <a:spcBef>
                <a:spcPts val="600"/>
              </a:spcBef>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326 were filled in with sand </a:t>
            </a:r>
          </a:p>
        </p:txBody>
      </p:sp>
      <p:sp>
        <p:nvSpPr>
          <p:cNvPr id="30" name="TextBox 29">
            <a:extLst>
              <a:ext uri="{FF2B5EF4-FFF2-40B4-BE49-F238E27FC236}">
                <a16:creationId xmlns:a16="http://schemas.microsoft.com/office/drawing/2014/main" id="{A1DA3958-3C56-7BAF-787C-2DBAC6B65FF1}"/>
              </a:ext>
            </a:extLst>
          </p:cNvPr>
          <p:cNvSpPr txBox="1"/>
          <p:nvPr/>
        </p:nvSpPr>
        <p:spPr>
          <a:xfrm>
            <a:off x="501451" y="4469359"/>
            <a:ext cx="5334246"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Figure xx</a:t>
            </a:r>
            <a:r>
              <a:rPr lang="en-US" sz="1600" dirty="0">
                <a:latin typeface="Arial" panose="020B0604020202020204" pitchFamily="34" charset="0"/>
                <a:cs typeface="Arial" panose="020B0604020202020204" pitchFamily="34" charset="0"/>
              </a:rPr>
              <a:t>: Frequency of the different types of larval habitats in the intervention portion</a:t>
            </a:r>
          </a:p>
        </p:txBody>
      </p:sp>
      <p:sp>
        <p:nvSpPr>
          <p:cNvPr id="31" name="Title 1">
            <a:extLst>
              <a:ext uri="{FF2B5EF4-FFF2-40B4-BE49-F238E27FC236}">
                <a16:creationId xmlns:a16="http://schemas.microsoft.com/office/drawing/2014/main" id="{50996361-D22E-5ADA-9235-98EA55A6A7A0}"/>
              </a:ext>
            </a:extLst>
          </p:cNvPr>
          <p:cNvSpPr>
            <a:spLocks noGrp="1"/>
          </p:cNvSpPr>
          <p:nvPr>
            <p:ph type="title"/>
          </p:nvPr>
        </p:nvSpPr>
        <p:spPr>
          <a:xfrm>
            <a:off x="457200" y="307272"/>
            <a:ext cx="11131420" cy="800945"/>
          </a:xfrm>
        </p:spPr>
        <p:txBody>
          <a:bodyPr>
            <a:noAutofit/>
          </a:bodyPr>
          <a:lstStyle/>
          <a:p>
            <a:pPr algn="ctr"/>
            <a:r>
              <a:rPr lang="en-US" sz="2800" b="1" dirty="0">
                <a:latin typeface="Arial" panose="020B0604020202020204" pitchFamily="34" charset="0"/>
                <a:cs typeface="Arial" panose="020B0604020202020204" pitchFamily="34" charset="0"/>
              </a:rPr>
              <a:t>WP1: </a:t>
            </a:r>
            <a:r>
              <a:rPr lang="en-GB" sz="2800" i="1" dirty="0">
                <a:effectLst/>
                <a:latin typeface="Arial" panose="020B0604020202020204" pitchFamily="34" charset="0"/>
                <a:ea typeface="Times New Roman" panose="02020603050405020304" pitchFamily="18" charset="0"/>
              </a:rPr>
              <a:t>Reduction of malaria vector densities associated with River beds during long dry seasons in </a:t>
            </a:r>
            <a:r>
              <a:rPr lang="en-GB" sz="2800" i="1" dirty="0">
                <a:solidFill>
                  <a:srgbClr val="FF0000"/>
                </a:solidFill>
                <a:effectLst/>
                <a:latin typeface="Arial" panose="020B0604020202020204" pitchFamily="34" charset="0"/>
                <a:ea typeface="Times New Roman" panose="02020603050405020304" pitchFamily="18" charset="0"/>
              </a:rPr>
              <a:t>Sahel region of Mali</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0711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613</TotalTime>
  <Words>2253</Words>
  <Application>Microsoft Office PowerPoint</Application>
  <PresentationFormat>Widescreen</PresentationFormat>
  <Paragraphs>257</Paragraphs>
  <Slides>21</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Wingdings</vt:lpstr>
      <vt:lpstr>Thème Office</vt:lpstr>
      <vt:lpstr>  Multisectoral intervention for controlling malaria vectors and mitigating insecticide resistance in coastal and Sahelian West African countries. </vt:lpstr>
      <vt:lpstr>Background</vt:lpstr>
      <vt:lpstr>PowerPoint Presentation</vt:lpstr>
      <vt:lpstr>Goal</vt:lpstr>
      <vt:lpstr> How do we organize the Implementation of the MSA Approach? </vt:lpstr>
      <vt:lpstr>AIM#1: To reduce by more than 50% the densities of Anopheles breeding sites and mosquito densities in riverbeds during prolong dry season in Sahel region of Mali</vt:lpstr>
      <vt:lpstr>AIM#1: To reduce by more than 50% the densities of Anopheles breeding sites and mosquito densities in riverbeds during prolong dry season in Sahel region of Mali</vt:lpstr>
      <vt:lpstr>WP1: Reduction of malaria vector densities associated with River beds during long dry seasons in Sahel region of Mali</vt:lpstr>
      <vt:lpstr>WP1: Reduction of malaria vector densities associated with River beds during long dry seasons in Sahel region of Mali</vt:lpstr>
      <vt:lpstr>WP1: Reduction of malaria vector densities associated with River beds during long dry seasons in Sahel region of Mali</vt:lpstr>
      <vt:lpstr>Conclusion</vt:lpstr>
      <vt:lpstr>AIM#2 To reduce by more than 50% the amount of insecticide residues in soil and water (Anopheles breeding sites) compartments in vegetable production sites of Benin. </vt:lpstr>
      <vt:lpstr>AIM#2. To reduce by more than 50% the amount of insecticide residues in soil and water (Anopheles breeding sites) compartments in vegetable production sites of Benin. </vt:lpstr>
      <vt:lpstr>AIM#2. To reduce by more than 50% the amount of insecticide residues in soil and water (Anopheles breeding sites) compartments in vegetable production sites of Benin. </vt:lpstr>
      <vt:lpstr>AIM#2. To reduce by more than 50% the amount of insecticide residues in soil and water (Anopheles breeding sites) compartments in vegetable production sites of Benin. </vt:lpstr>
      <vt:lpstr> RESULTS: Pesticide residue analysis  </vt:lpstr>
      <vt:lpstr>RESULTS: Pesticide residue analysis</vt:lpstr>
      <vt:lpstr>RESULTS: Pesticide residue analysis</vt:lpstr>
      <vt:lpstr>Conclusion</vt:lpstr>
      <vt:lpstr> Challenges faced during the project implementation and lessons learned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AIM#2 To reduce by more than 50% the amount of insecticide residues in soil and water (Anopheles breeding sites) compartments in vegetable production sites of Benin.</dc:title>
  <dc:creator>Dr NAFOMON</dc:creator>
  <cp:lastModifiedBy>Nafomon Sogoba</cp:lastModifiedBy>
  <cp:revision>33</cp:revision>
  <dcterms:created xsi:type="dcterms:W3CDTF">2023-09-05T11:23:21Z</dcterms:created>
  <dcterms:modified xsi:type="dcterms:W3CDTF">2023-09-09T15:59:29Z</dcterms:modified>
</cp:coreProperties>
</file>