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29D1F-DD41-42C9-A5B9-B578A88EFE5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4D6634E-51EA-4C9D-85EF-5BC63A21280E}">
      <dgm:prSet/>
      <dgm:spPr/>
      <dgm:t>
        <a:bodyPr/>
        <a:lstStyle/>
        <a:p>
          <a:r>
            <a:rPr lang="en-US"/>
            <a:t>Because participants are exposed to diseases, especially cases of dengue, they can easily identify it and know when they have contracted it. “There are many cases of disease [here], especially dengue.” (2.4) They are frequently sick from disease exposure, “we get sick all the time.” (1.1) Because of the frequency of contraction, dengue gets worse over time and waste pickers can become very ill. </a:t>
          </a:r>
        </a:p>
      </dgm:t>
    </dgm:pt>
    <dgm:pt modelId="{A8E12343-5956-4AFC-B873-F32C1475B79B}" type="parTrans" cxnId="{B0B484A0-9B7C-4228-88C3-09FD54A5B95C}">
      <dgm:prSet/>
      <dgm:spPr/>
      <dgm:t>
        <a:bodyPr/>
        <a:lstStyle/>
        <a:p>
          <a:endParaRPr lang="en-US"/>
        </a:p>
      </dgm:t>
    </dgm:pt>
    <dgm:pt modelId="{3BBDF398-F68F-4DFD-8188-6E7A023FC444}" type="sibTrans" cxnId="{B0B484A0-9B7C-4228-88C3-09FD54A5B95C}">
      <dgm:prSet/>
      <dgm:spPr/>
      <dgm:t>
        <a:bodyPr/>
        <a:lstStyle/>
        <a:p>
          <a:endParaRPr lang="en-US"/>
        </a:p>
      </dgm:t>
    </dgm:pt>
    <dgm:pt modelId="{5108F7FA-6F30-4092-A34D-4A0AA8771252}">
      <dgm:prSet/>
      <dgm:spPr/>
      <dgm:t>
        <a:bodyPr/>
        <a:lstStyle/>
        <a:p>
          <a:r>
            <a:rPr lang="en-US"/>
            <a:t>Participants have so much knowledge on the disease that they can even distinguish the mosquito that carries dengue, </a:t>
          </a:r>
          <a:r>
            <a:rPr lang="en-US" i="1"/>
            <a:t>Aedes aegypti</a:t>
          </a:r>
          <a:r>
            <a:rPr lang="en-US"/>
            <a:t>. “My husband also saw a mosquito very similar to the dengue mosquito; he caught it and showed it to me and said, ‘look, here it’s [a] dengue mosquito.’” (2.14) Because they can spot the mosquito that carries the virus, they are able to react accordingly when they see it. “When we see them, we poison them.” (2.10). </a:t>
          </a:r>
        </a:p>
      </dgm:t>
    </dgm:pt>
    <dgm:pt modelId="{C02615AA-6622-47CA-8DD2-0DFE1AAD30D0}" type="parTrans" cxnId="{A2BDD21B-3567-4663-9B07-B82DBC94F69B}">
      <dgm:prSet/>
      <dgm:spPr/>
      <dgm:t>
        <a:bodyPr/>
        <a:lstStyle/>
        <a:p>
          <a:endParaRPr lang="en-US"/>
        </a:p>
      </dgm:t>
    </dgm:pt>
    <dgm:pt modelId="{2394D4AE-2BCB-4F71-89D7-4DC3E49032A0}" type="sibTrans" cxnId="{A2BDD21B-3567-4663-9B07-B82DBC94F69B}">
      <dgm:prSet/>
      <dgm:spPr/>
      <dgm:t>
        <a:bodyPr/>
        <a:lstStyle/>
        <a:p>
          <a:endParaRPr lang="en-US"/>
        </a:p>
      </dgm:t>
    </dgm:pt>
    <dgm:pt modelId="{6191C3D4-A3E2-49FD-A3B0-7E8D0628F8B6}" type="pres">
      <dgm:prSet presAssocID="{57429D1F-DD41-42C9-A5B9-B578A88EFE5C}" presName="hierChild1" presStyleCnt="0">
        <dgm:presLayoutVars>
          <dgm:chPref val="1"/>
          <dgm:dir/>
          <dgm:animOne val="branch"/>
          <dgm:animLvl val="lvl"/>
          <dgm:resizeHandles/>
        </dgm:presLayoutVars>
      </dgm:prSet>
      <dgm:spPr/>
    </dgm:pt>
    <dgm:pt modelId="{EF231295-B75E-4811-A646-AAE1347731EB}" type="pres">
      <dgm:prSet presAssocID="{64D6634E-51EA-4C9D-85EF-5BC63A21280E}" presName="hierRoot1" presStyleCnt="0"/>
      <dgm:spPr/>
    </dgm:pt>
    <dgm:pt modelId="{9817A01F-F630-45A3-BDC7-05B66E6369EA}" type="pres">
      <dgm:prSet presAssocID="{64D6634E-51EA-4C9D-85EF-5BC63A21280E}" presName="composite" presStyleCnt="0"/>
      <dgm:spPr/>
    </dgm:pt>
    <dgm:pt modelId="{F5FC276D-EFB8-4F0C-A922-EDE7BA7BA0CD}" type="pres">
      <dgm:prSet presAssocID="{64D6634E-51EA-4C9D-85EF-5BC63A21280E}" presName="background" presStyleLbl="node0" presStyleIdx="0" presStyleCnt="2"/>
      <dgm:spPr/>
    </dgm:pt>
    <dgm:pt modelId="{C91E2B21-4238-448C-94FD-A4AC5AB35429}" type="pres">
      <dgm:prSet presAssocID="{64D6634E-51EA-4C9D-85EF-5BC63A21280E}" presName="text" presStyleLbl="fgAcc0" presStyleIdx="0" presStyleCnt="2">
        <dgm:presLayoutVars>
          <dgm:chPref val="3"/>
        </dgm:presLayoutVars>
      </dgm:prSet>
      <dgm:spPr/>
    </dgm:pt>
    <dgm:pt modelId="{A67F07BB-B57D-4191-A7D1-18653F918C9F}" type="pres">
      <dgm:prSet presAssocID="{64D6634E-51EA-4C9D-85EF-5BC63A21280E}" presName="hierChild2" presStyleCnt="0"/>
      <dgm:spPr/>
    </dgm:pt>
    <dgm:pt modelId="{C8A76D8B-F3F0-45A7-9FE6-7DD4368070F5}" type="pres">
      <dgm:prSet presAssocID="{5108F7FA-6F30-4092-A34D-4A0AA8771252}" presName="hierRoot1" presStyleCnt="0"/>
      <dgm:spPr/>
    </dgm:pt>
    <dgm:pt modelId="{BD46E90C-DE9A-4DC0-B726-B11FB2B1C481}" type="pres">
      <dgm:prSet presAssocID="{5108F7FA-6F30-4092-A34D-4A0AA8771252}" presName="composite" presStyleCnt="0"/>
      <dgm:spPr/>
    </dgm:pt>
    <dgm:pt modelId="{6810ADDC-4FBB-452D-AE97-1CC1EB7C6743}" type="pres">
      <dgm:prSet presAssocID="{5108F7FA-6F30-4092-A34D-4A0AA8771252}" presName="background" presStyleLbl="node0" presStyleIdx="1" presStyleCnt="2"/>
      <dgm:spPr/>
    </dgm:pt>
    <dgm:pt modelId="{8A4B18B3-3287-48EB-8B08-8EB714902F31}" type="pres">
      <dgm:prSet presAssocID="{5108F7FA-6F30-4092-A34D-4A0AA8771252}" presName="text" presStyleLbl="fgAcc0" presStyleIdx="1" presStyleCnt="2">
        <dgm:presLayoutVars>
          <dgm:chPref val="3"/>
        </dgm:presLayoutVars>
      </dgm:prSet>
      <dgm:spPr/>
    </dgm:pt>
    <dgm:pt modelId="{A81C17C4-9F41-421B-972C-554DD9F04409}" type="pres">
      <dgm:prSet presAssocID="{5108F7FA-6F30-4092-A34D-4A0AA8771252}" presName="hierChild2" presStyleCnt="0"/>
      <dgm:spPr/>
    </dgm:pt>
  </dgm:ptLst>
  <dgm:cxnLst>
    <dgm:cxn modelId="{A2BDD21B-3567-4663-9B07-B82DBC94F69B}" srcId="{57429D1F-DD41-42C9-A5B9-B578A88EFE5C}" destId="{5108F7FA-6F30-4092-A34D-4A0AA8771252}" srcOrd="1" destOrd="0" parTransId="{C02615AA-6622-47CA-8DD2-0DFE1AAD30D0}" sibTransId="{2394D4AE-2BCB-4F71-89D7-4DC3E49032A0}"/>
    <dgm:cxn modelId="{3D20E730-A597-4D5E-9952-53337421E1C7}" type="presOf" srcId="{5108F7FA-6F30-4092-A34D-4A0AA8771252}" destId="{8A4B18B3-3287-48EB-8B08-8EB714902F31}" srcOrd="0" destOrd="0" presId="urn:microsoft.com/office/officeart/2005/8/layout/hierarchy1"/>
    <dgm:cxn modelId="{C1980858-F4D4-4734-9399-4A5933B152BC}" type="presOf" srcId="{64D6634E-51EA-4C9D-85EF-5BC63A21280E}" destId="{C91E2B21-4238-448C-94FD-A4AC5AB35429}" srcOrd="0" destOrd="0" presId="urn:microsoft.com/office/officeart/2005/8/layout/hierarchy1"/>
    <dgm:cxn modelId="{B0B484A0-9B7C-4228-88C3-09FD54A5B95C}" srcId="{57429D1F-DD41-42C9-A5B9-B578A88EFE5C}" destId="{64D6634E-51EA-4C9D-85EF-5BC63A21280E}" srcOrd="0" destOrd="0" parTransId="{A8E12343-5956-4AFC-B873-F32C1475B79B}" sibTransId="{3BBDF398-F68F-4DFD-8188-6E7A023FC444}"/>
    <dgm:cxn modelId="{4F0F27F6-FEEC-4C18-B68F-04765E337A23}" type="presOf" srcId="{57429D1F-DD41-42C9-A5B9-B578A88EFE5C}" destId="{6191C3D4-A3E2-49FD-A3B0-7E8D0628F8B6}" srcOrd="0" destOrd="0" presId="urn:microsoft.com/office/officeart/2005/8/layout/hierarchy1"/>
    <dgm:cxn modelId="{ADB3D4DD-3A97-4183-BABE-3510CA6DD44A}" type="presParOf" srcId="{6191C3D4-A3E2-49FD-A3B0-7E8D0628F8B6}" destId="{EF231295-B75E-4811-A646-AAE1347731EB}" srcOrd="0" destOrd="0" presId="urn:microsoft.com/office/officeart/2005/8/layout/hierarchy1"/>
    <dgm:cxn modelId="{70E7CBCC-4F48-4094-9F4B-EE491C5097B1}" type="presParOf" srcId="{EF231295-B75E-4811-A646-AAE1347731EB}" destId="{9817A01F-F630-45A3-BDC7-05B66E6369EA}" srcOrd="0" destOrd="0" presId="urn:microsoft.com/office/officeart/2005/8/layout/hierarchy1"/>
    <dgm:cxn modelId="{63F4633F-E6A5-430B-912D-CDD4E9F0C141}" type="presParOf" srcId="{9817A01F-F630-45A3-BDC7-05B66E6369EA}" destId="{F5FC276D-EFB8-4F0C-A922-EDE7BA7BA0CD}" srcOrd="0" destOrd="0" presId="urn:microsoft.com/office/officeart/2005/8/layout/hierarchy1"/>
    <dgm:cxn modelId="{CEFC0896-985F-460E-8CA9-A7A24BC88785}" type="presParOf" srcId="{9817A01F-F630-45A3-BDC7-05B66E6369EA}" destId="{C91E2B21-4238-448C-94FD-A4AC5AB35429}" srcOrd="1" destOrd="0" presId="urn:microsoft.com/office/officeart/2005/8/layout/hierarchy1"/>
    <dgm:cxn modelId="{7E7C6BE5-6137-49D6-A363-200A93B2E6BA}" type="presParOf" srcId="{EF231295-B75E-4811-A646-AAE1347731EB}" destId="{A67F07BB-B57D-4191-A7D1-18653F918C9F}" srcOrd="1" destOrd="0" presId="urn:microsoft.com/office/officeart/2005/8/layout/hierarchy1"/>
    <dgm:cxn modelId="{85179A24-0BF2-411F-86DA-F62A7C88BAB2}" type="presParOf" srcId="{6191C3D4-A3E2-49FD-A3B0-7E8D0628F8B6}" destId="{C8A76D8B-F3F0-45A7-9FE6-7DD4368070F5}" srcOrd="1" destOrd="0" presId="urn:microsoft.com/office/officeart/2005/8/layout/hierarchy1"/>
    <dgm:cxn modelId="{40934213-B012-47B3-BA45-3F069EA2AD55}" type="presParOf" srcId="{C8A76D8B-F3F0-45A7-9FE6-7DD4368070F5}" destId="{BD46E90C-DE9A-4DC0-B726-B11FB2B1C481}" srcOrd="0" destOrd="0" presId="urn:microsoft.com/office/officeart/2005/8/layout/hierarchy1"/>
    <dgm:cxn modelId="{B94AFC1E-0175-43DF-BD7F-713DD5051773}" type="presParOf" srcId="{BD46E90C-DE9A-4DC0-B726-B11FB2B1C481}" destId="{6810ADDC-4FBB-452D-AE97-1CC1EB7C6743}" srcOrd="0" destOrd="0" presId="urn:microsoft.com/office/officeart/2005/8/layout/hierarchy1"/>
    <dgm:cxn modelId="{6C71C34C-07A8-4B58-B444-E9DD02A65DDC}" type="presParOf" srcId="{BD46E90C-DE9A-4DC0-B726-B11FB2B1C481}" destId="{8A4B18B3-3287-48EB-8B08-8EB714902F31}" srcOrd="1" destOrd="0" presId="urn:microsoft.com/office/officeart/2005/8/layout/hierarchy1"/>
    <dgm:cxn modelId="{5C4EF910-69A7-45F3-9457-4F3D82133A24}" type="presParOf" srcId="{C8A76D8B-F3F0-45A7-9FE6-7DD4368070F5}" destId="{A81C17C4-9F41-421B-972C-554DD9F0440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93E78-6736-4B93-BCBB-D974B1EF8DFE}" type="doc">
      <dgm:prSet loTypeId="urn:microsoft.com/office/officeart/2005/8/layout/process5" loCatId="process" qsTypeId="urn:microsoft.com/office/officeart/2005/8/quickstyle/simple1" qsCatId="simple" csTypeId="urn:microsoft.com/office/officeart/2005/8/colors/accent3_2" csCatId="accent3" phldr="1"/>
      <dgm:spPr/>
      <dgm:t>
        <a:bodyPr/>
        <a:lstStyle/>
        <a:p>
          <a:endParaRPr lang="en-US"/>
        </a:p>
      </dgm:t>
    </dgm:pt>
    <dgm:pt modelId="{15BD4FB4-9C25-4058-9E41-28DA1EF83656}">
      <dgm:prSet/>
      <dgm:spPr/>
      <dgm:t>
        <a:bodyPr/>
        <a:lstStyle/>
        <a:p>
          <a:r>
            <a:rPr lang="en-US" dirty="0"/>
            <a:t>Despite the closure of the open dump in </a:t>
          </a:r>
          <a:r>
            <a:rPr lang="en-US" dirty="0" err="1"/>
            <a:t>Estrutural</a:t>
          </a:r>
          <a:r>
            <a:rPr lang="en-US" dirty="0"/>
            <a:t> city in Brasilia, Brazil, the waste pickers and other </a:t>
          </a:r>
          <a:r>
            <a:rPr lang="en-US" b="1" u="sng" dirty="0"/>
            <a:t>populations still live with their families in the proximities of the area. </a:t>
          </a:r>
        </a:p>
      </dgm:t>
    </dgm:pt>
    <dgm:pt modelId="{95E75272-56D2-4DAE-BD00-80F577005FD4}" type="parTrans" cxnId="{16892875-3BED-40C0-9FC9-50BA1D5C050B}">
      <dgm:prSet/>
      <dgm:spPr/>
      <dgm:t>
        <a:bodyPr/>
        <a:lstStyle/>
        <a:p>
          <a:endParaRPr lang="en-US"/>
        </a:p>
      </dgm:t>
    </dgm:pt>
    <dgm:pt modelId="{18B1BB6D-1425-433A-A6E8-4CD8D6B55B4F}" type="sibTrans" cxnId="{16892875-3BED-40C0-9FC9-50BA1D5C050B}">
      <dgm:prSet/>
      <dgm:spPr/>
      <dgm:t>
        <a:bodyPr/>
        <a:lstStyle/>
        <a:p>
          <a:endParaRPr lang="en-US"/>
        </a:p>
      </dgm:t>
    </dgm:pt>
    <dgm:pt modelId="{C58BA967-3311-4459-B59D-0BABE64BDCF5}">
      <dgm:prSet/>
      <dgm:spPr/>
      <dgm:t>
        <a:bodyPr/>
        <a:lstStyle/>
        <a:p>
          <a:r>
            <a:rPr lang="en-US" dirty="0"/>
            <a:t>The </a:t>
          </a:r>
          <a:r>
            <a:rPr lang="en-US" b="1" u="sng" dirty="0"/>
            <a:t>built environment, poor sanitation, unimproved water sources, and unregulated waste alongside overcrowding and poor housing structures are contributing factors.</a:t>
          </a:r>
        </a:p>
      </dgm:t>
    </dgm:pt>
    <dgm:pt modelId="{8781AB46-E23F-42A7-BE48-95D8F8AB4287}" type="parTrans" cxnId="{A834CB6B-6E81-40E2-82DE-7EB85F1662AD}">
      <dgm:prSet/>
      <dgm:spPr/>
      <dgm:t>
        <a:bodyPr/>
        <a:lstStyle/>
        <a:p>
          <a:endParaRPr lang="en-US"/>
        </a:p>
      </dgm:t>
    </dgm:pt>
    <dgm:pt modelId="{ACC92B9D-B1C6-46C2-90C6-F58C4BAE2FF2}" type="sibTrans" cxnId="{A834CB6B-6E81-40E2-82DE-7EB85F1662AD}">
      <dgm:prSet/>
      <dgm:spPr/>
      <dgm:t>
        <a:bodyPr/>
        <a:lstStyle/>
        <a:p>
          <a:endParaRPr lang="en-US"/>
        </a:p>
      </dgm:t>
    </dgm:pt>
    <dgm:pt modelId="{48C3F892-8938-44D1-A718-13310AD443CA}">
      <dgm:prSet/>
      <dgm:spPr/>
      <dgm:t>
        <a:bodyPr/>
        <a:lstStyle/>
        <a:p>
          <a:r>
            <a:rPr lang="en-US" dirty="0"/>
            <a:t>Waste pickers are one group of people who frequently suffer from dengue. Because of the familiarities of dengue among this population, waste pickers are highly knowledgeable about the symptoms of the disease. This phenomenon could be perceived in two ways</a:t>
          </a:r>
          <a:r>
            <a:rPr lang="en-US" b="1" u="sng" dirty="0"/>
            <a:t>: 1. knowing about the symptoms enables waste pickers to seek healthcare or 2. preventing dengue amongst the frequent onset of the disease results in decreased immunity among these vulnerable groups resulting in low productivity and subsequent socioeconomic loss. </a:t>
          </a:r>
        </a:p>
      </dgm:t>
    </dgm:pt>
    <dgm:pt modelId="{6A4039F0-3E5C-470F-8898-554758DE4B2B}" type="parTrans" cxnId="{6D05C270-A3F1-4144-ACE6-1FF0E6CF1522}">
      <dgm:prSet/>
      <dgm:spPr/>
      <dgm:t>
        <a:bodyPr/>
        <a:lstStyle/>
        <a:p>
          <a:endParaRPr lang="en-US"/>
        </a:p>
      </dgm:t>
    </dgm:pt>
    <dgm:pt modelId="{D3CC66B6-77FC-4B32-84E6-594BBB38282F}" type="sibTrans" cxnId="{6D05C270-A3F1-4144-ACE6-1FF0E6CF1522}">
      <dgm:prSet/>
      <dgm:spPr/>
      <dgm:t>
        <a:bodyPr/>
        <a:lstStyle/>
        <a:p>
          <a:endParaRPr lang="en-US"/>
        </a:p>
      </dgm:t>
    </dgm:pt>
    <dgm:pt modelId="{9ADFAE64-0C72-4EBB-B9F6-9ED26161EA1D}">
      <dgm:prSet/>
      <dgm:spPr/>
      <dgm:t>
        <a:bodyPr/>
        <a:lstStyle/>
        <a:p>
          <a:r>
            <a:rPr lang="en-US" dirty="0"/>
            <a:t>Combine waste management and clean-up campaigns and eliminate breeding sites. </a:t>
          </a:r>
          <a:r>
            <a:rPr lang="en-US" b="1" u="sng" dirty="0"/>
            <a:t>Continued fumigation along with health education</a:t>
          </a:r>
          <a:r>
            <a:rPr lang="en-US" dirty="0"/>
            <a:t> is one of the key measures that could be taken as a mitigation strategy near garbage sites; thus, the partnering of a macro-approach (e.g., waste management) alongside a person-centered (e.g., home fumigation) approach can be used simultaneously to achieve the most effective results. </a:t>
          </a:r>
        </a:p>
      </dgm:t>
    </dgm:pt>
    <dgm:pt modelId="{E219541F-B470-461B-936D-E0E697D0D376}" type="parTrans" cxnId="{601299AC-8B82-45B9-8A01-04640F71B203}">
      <dgm:prSet/>
      <dgm:spPr/>
      <dgm:t>
        <a:bodyPr/>
        <a:lstStyle/>
        <a:p>
          <a:endParaRPr lang="en-US"/>
        </a:p>
      </dgm:t>
    </dgm:pt>
    <dgm:pt modelId="{1959E246-5018-4133-8623-95FB16D2C9E8}" type="sibTrans" cxnId="{601299AC-8B82-45B9-8A01-04640F71B203}">
      <dgm:prSet/>
      <dgm:spPr/>
      <dgm:t>
        <a:bodyPr/>
        <a:lstStyle/>
        <a:p>
          <a:endParaRPr lang="en-US"/>
        </a:p>
      </dgm:t>
    </dgm:pt>
    <dgm:pt modelId="{36482413-0C0D-41A0-985E-BF432ED3CA92}" type="pres">
      <dgm:prSet presAssocID="{68893E78-6736-4B93-BCBB-D974B1EF8DFE}" presName="diagram" presStyleCnt="0">
        <dgm:presLayoutVars>
          <dgm:dir/>
          <dgm:resizeHandles val="exact"/>
        </dgm:presLayoutVars>
      </dgm:prSet>
      <dgm:spPr/>
    </dgm:pt>
    <dgm:pt modelId="{3A860810-D615-44AC-9D38-2926435689CF}" type="pres">
      <dgm:prSet presAssocID="{15BD4FB4-9C25-4058-9E41-28DA1EF83656}" presName="node" presStyleLbl="node1" presStyleIdx="0" presStyleCnt="4">
        <dgm:presLayoutVars>
          <dgm:bulletEnabled val="1"/>
        </dgm:presLayoutVars>
      </dgm:prSet>
      <dgm:spPr/>
    </dgm:pt>
    <dgm:pt modelId="{9B09CD59-D35A-4D86-A97E-0B3D06B999F8}" type="pres">
      <dgm:prSet presAssocID="{18B1BB6D-1425-433A-A6E8-4CD8D6B55B4F}" presName="sibTrans" presStyleLbl="sibTrans2D1" presStyleIdx="0" presStyleCnt="3"/>
      <dgm:spPr/>
    </dgm:pt>
    <dgm:pt modelId="{ACEE05A1-3EDD-4A4D-AA72-6CD3B32833A8}" type="pres">
      <dgm:prSet presAssocID="{18B1BB6D-1425-433A-A6E8-4CD8D6B55B4F}" presName="connectorText" presStyleLbl="sibTrans2D1" presStyleIdx="0" presStyleCnt="3"/>
      <dgm:spPr/>
    </dgm:pt>
    <dgm:pt modelId="{12DB4B20-954F-4269-90B3-7975C6B23CB2}" type="pres">
      <dgm:prSet presAssocID="{C58BA967-3311-4459-B59D-0BABE64BDCF5}" presName="node" presStyleLbl="node1" presStyleIdx="1" presStyleCnt="4">
        <dgm:presLayoutVars>
          <dgm:bulletEnabled val="1"/>
        </dgm:presLayoutVars>
      </dgm:prSet>
      <dgm:spPr/>
    </dgm:pt>
    <dgm:pt modelId="{D37FA17B-5171-41CE-901B-20535F062DF9}" type="pres">
      <dgm:prSet presAssocID="{ACC92B9D-B1C6-46C2-90C6-F58C4BAE2FF2}" presName="sibTrans" presStyleLbl="sibTrans2D1" presStyleIdx="1" presStyleCnt="3"/>
      <dgm:spPr/>
    </dgm:pt>
    <dgm:pt modelId="{63C874E2-4E22-419F-8080-DB968BFA572E}" type="pres">
      <dgm:prSet presAssocID="{ACC92B9D-B1C6-46C2-90C6-F58C4BAE2FF2}" presName="connectorText" presStyleLbl="sibTrans2D1" presStyleIdx="1" presStyleCnt="3"/>
      <dgm:spPr/>
    </dgm:pt>
    <dgm:pt modelId="{88C050E1-BE5A-4B5E-9E0C-B4E9461C548E}" type="pres">
      <dgm:prSet presAssocID="{48C3F892-8938-44D1-A718-13310AD443CA}" presName="node" presStyleLbl="node1" presStyleIdx="2" presStyleCnt="4">
        <dgm:presLayoutVars>
          <dgm:bulletEnabled val="1"/>
        </dgm:presLayoutVars>
      </dgm:prSet>
      <dgm:spPr/>
    </dgm:pt>
    <dgm:pt modelId="{DB2427E3-958F-4F2F-8C54-F51A56322A5F}" type="pres">
      <dgm:prSet presAssocID="{D3CC66B6-77FC-4B32-84E6-594BBB38282F}" presName="sibTrans" presStyleLbl="sibTrans2D1" presStyleIdx="2" presStyleCnt="3"/>
      <dgm:spPr/>
    </dgm:pt>
    <dgm:pt modelId="{1CBCBF38-948B-45F7-9A6D-904133EF39DF}" type="pres">
      <dgm:prSet presAssocID="{D3CC66B6-77FC-4B32-84E6-594BBB38282F}" presName="connectorText" presStyleLbl="sibTrans2D1" presStyleIdx="2" presStyleCnt="3"/>
      <dgm:spPr/>
    </dgm:pt>
    <dgm:pt modelId="{5493391F-A6FD-47EF-A2D3-F1659C6CDCAE}" type="pres">
      <dgm:prSet presAssocID="{9ADFAE64-0C72-4EBB-B9F6-9ED26161EA1D}" presName="node" presStyleLbl="node1" presStyleIdx="3" presStyleCnt="4">
        <dgm:presLayoutVars>
          <dgm:bulletEnabled val="1"/>
        </dgm:presLayoutVars>
      </dgm:prSet>
      <dgm:spPr/>
    </dgm:pt>
  </dgm:ptLst>
  <dgm:cxnLst>
    <dgm:cxn modelId="{6D5E5F11-7F75-4113-BB2B-0D0D06A568CA}" type="presOf" srcId="{18B1BB6D-1425-433A-A6E8-4CD8D6B55B4F}" destId="{9B09CD59-D35A-4D86-A97E-0B3D06B999F8}" srcOrd="0" destOrd="0" presId="urn:microsoft.com/office/officeart/2005/8/layout/process5"/>
    <dgm:cxn modelId="{90EF4A5E-B484-4323-BADF-1E2F79CB2A56}" type="presOf" srcId="{C58BA967-3311-4459-B59D-0BABE64BDCF5}" destId="{12DB4B20-954F-4269-90B3-7975C6B23CB2}" srcOrd="0" destOrd="0" presId="urn:microsoft.com/office/officeart/2005/8/layout/process5"/>
    <dgm:cxn modelId="{75957941-F016-4F2F-AE6F-B3622C097089}" type="presOf" srcId="{18B1BB6D-1425-433A-A6E8-4CD8D6B55B4F}" destId="{ACEE05A1-3EDD-4A4D-AA72-6CD3B32833A8}" srcOrd="1" destOrd="0" presId="urn:microsoft.com/office/officeart/2005/8/layout/process5"/>
    <dgm:cxn modelId="{8B538146-E6CB-440A-9628-820B3B2A44FD}" type="presOf" srcId="{68893E78-6736-4B93-BCBB-D974B1EF8DFE}" destId="{36482413-0C0D-41A0-985E-BF432ED3CA92}" srcOrd="0" destOrd="0" presId="urn:microsoft.com/office/officeart/2005/8/layout/process5"/>
    <dgm:cxn modelId="{9B545D4B-E270-497B-81C7-350A4BEA44D9}" type="presOf" srcId="{ACC92B9D-B1C6-46C2-90C6-F58C4BAE2FF2}" destId="{63C874E2-4E22-419F-8080-DB968BFA572E}" srcOrd="1" destOrd="0" presId="urn:microsoft.com/office/officeart/2005/8/layout/process5"/>
    <dgm:cxn modelId="{A834CB6B-6E81-40E2-82DE-7EB85F1662AD}" srcId="{68893E78-6736-4B93-BCBB-D974B1EF8DFE}" destId="{C58BA967-3311-4459-B59D-0BABE64BDCF5}" srcOrd="1" destOrd="0" parTransId="{8781AB46-E23F-42A7-BE48-95D8F8AB4287}" sibTransId="{ACC92B9D-B1C6-46C2-90C6-F58C4BAE2FF2}"/>
    <dgm:cxn modelId="{17B1CC6F-6764-48D3-B481-BD5B47EE738E}" type="presOf" srcId="{9ADFAE64-0C72-4EBB-B9F6-9ED26161EA1D}" destId="{5493391F-A6FD-47EF-A2D3-F1659C6CDCAE}" srcOrd="0" destOrd="0" presId="urn:microsoft.com/office/officeart/2005/8/layout/process5"/>
    <dgm:cxn modelId="{6D05C270-A3F1-4144-ACE6-1FF0E6CF1522}" srcId="{68893E78-6736-4B93-BCBB-D974B1EF8DFE}" destId="{48C3F892-8938-44D1-A718-13310AD443CA}" srcOrd="2" destOrd="0" parTransId="{6A4039F0-3E5C-470F-8898-554758DE4B2B}" sibTransId="{D3CC66B6-77FC-4B32-84E6-594BBB38282F}"/>
    <dgm:cxn modelId="{16892875-3BED-40C0-9FC9-50BA1D5C050B}" srcId="{68893E78-6736-4B93-BCBB-D974B1EF8DFE}" destId="{15BD4FB4-9C25-4058-9E41-28DA1EF83656}" srcOrd="0" destOrd="0" parTransId="{95E75272-56D2-4DAE-BD00-80F577005FD4}" sibTransId="{18B1BB6D-1425-433A-A6E8-4CD8D6B55B4F}"/>
    <dgm:cxn modelId="{97E13D88-4A8F-4C6C-AC62-C67B861A8D17}" type="presOf" srcId="{48C3F892-8938-44D1-A718-13310AD443CA}" destId="{88C050E1-BE5A-4B5E-9E0C-B4E9461C548E}" srcOrd="0" destOrd="0" presId="urn:microsoft.com/office/officeart/2005/8/layout/process5"/>
    <dgm:cxn modelId="{601299AC-8B82-45B9-8A01-04640F71B203}" srcId="{68893E78-6736-4B93-BCBB-D974B1EF8DFE}" destId="{9ADFAE64-0C72-4EBB-B9F6-9ED26161EA1D}" srcOrd="3" destOrd="0" parTransId="{E219541F-B470-461B-936D-E0E697D0D376}" sibTransId="{1959E246-5018-4133-8623-95FB16D2C9E8}"/>
    <dgm:cxn modelId="{96277CAD-C034-47C0-ACEC-2B26771CA997}" type="presOf" srcId="{D3CC66B6-77FC-4B32-84E6-594BBB38282F}" destId="{1CBCBF38-948B-45F7-9A6D-904133EF39DF}" srcOrd="1" destOrd="0" presId="urn:microsoft.com/office/officeart/2005/8/layout/process5"/>
    <dgm:cxn modelId="{FA69E6BD-3830-486E-B58D-0A073D149D85}" type="presOf" srcId="{D3CC66B6-77FC-4B32-84E6-594BBB38282F}" destId="{DB2427E3-958F-4F2F-8C54-F51A56322A5F}" srcOrd="0" destOrd="0" presId="urn:microsoft.com/office/officeart/2005/8/layout/process5"/>
    <dgm:cxn modelId="{D05D84BF-170D-4C3E-B90C-5FB3DABE288F}" type="presOf" srcId="{15BD4FB4-9C25-4058-9E41-28DA1EF83656}" destId="{3A860810-D615-44AC-9D38-2926435689CF}" srcOrd="0" destOrd="0" presId="urn:microsoft.com/office/officeart/2005/8/layout/process5"/>
    <dgm:cxn modelId="{D12B9BEF-578D-4E04-9202-E3BD275A309E}" type="presOf" srcId="{ACC92B9D-B1C6-46C2-90C6-F58C4BAE2FF2}" destId="{D37FA17B-5171-41CE-901B-20535F062DF9}" srcOrd="0" destOrd="0" presId="urn:microsoft.com/office/officeart/2005/8/layout/process5"/>
    <dgm:cxn modelId="{279CCBEE-952A-4950-98AE-141B0F7FB8F1}" type="presParOf" srcId="{36482413-0C0D-41A0-985E-BF432ED3CA92}" destId="{3A860810-D615-44AC-9D38-2926435689CF}" srcOrd="0" destOrd="0" presId="urn:microsoft.com/office/officeart/2005/8/layout/process5"/>
    <dgm:cxn modelId="{523E90B4-7D68-45B2-B9F0-484741AECABC}" type="presParOf" srcId="{36482413-0C0D-41A0-985E-BF432ED3CA92}" destId="{9B09CD59-D35A-4D86-A97E-0B3D06B999F8}" srcOrd="1" destOrd="0" presId="urn:microsoft.com/office/officeart/2005/8/layout/process5"/>
    <dgm:cxn modelId="{45A0C690-4424-4358-A6ED-318D0A70B469}" type="presParOf" srcId="{9B09CD59-D35A-4D86-A97E-0B3D06B999F8}" destId="{ACEE05A1-3EDD-4A4D-AA72-6CD3B32833A8}" srcOrd="0" destOrd="0" presId="urn:microsoft.com/office/officeart/2005/8/layout/process5"/>
    <dgm:cxn modelId="{659E0FBA-B2D3-49B1-A067-FBC048C525C3}" type="presParOf" srcId="{36482413-0C0D-41A0-985E-BF432ED3CA92}" destId="{12DB4B20-954F-4269-90B3-7975C6B23CB2}" srcOrd="2" destOrd="0" presId="urn:microsoft.com/office/officeart/2005/8/layout/process5"/>
    <dgm:cxn modelId="{7C286983-37CC-4532-B183-67F89ADC36ED}" type="presParOf" srcId="{36482413-0C0D-41A0-985E-BF432ED3CA92}" destId="{D37FA17B-5171-41CE-901B-20535F062DF9}" srcOrd="3" destOrd="0" presId="urn:microsoft.com/office/officeart/2005/8/layout/process5"/>
    <dgm:cxn modelId="{CA6E487E-8A5C-48DA-87A0-2F18D11948F6}" type="presParOf" srcId="{D37FA17B-5171-41CE-901B-20535F062DF9}" destId="{63C874E2-4E22-419F-8080-DB968BFA572E}" srcOrd="0" destOrd="0" presId="urn:microsoft.com/office/officeart/2005/8/layout/process5"/>
    <dgm:cxn modelId="{8DDC87D8-1FAC-4088-9ADE-D34836CDEC65}" type="presParOf" srcId="{36482413-0C0D-41A0-985E-BF432ED3CA92}" destId="{88C050E1-BE5A-4B5E-9E0C-B4E9461C548E}" srcOrd="4" destOrd="0" presId="urn:microsoft.com/office/officeart/2005/8/layout/process5"/>
    <dgm:cxn modelId="{DDF707DB-8118-4DA7-9D76-455EC071057F}" type="presParOf" srcId="{36482413-0C0D-41A0-985E-BF432ED3CA92}" destId="{DB2427E3-958F-4F2F-8C54-F51A56322A5F}" srcOrd="5" destOrd="0" presId="urn:microsoft.com/office/officeart/2005/8/layout/process5"/>
    <dgm:cxn modelId="{6792F06A-57DA-457E-9446-CD057167E3DB}" type="presParOf" srcId="{DB2427E3-958F-4F2F-8C54-F51A56322A5F}" destId="{1CBCBF38-948B-45F7-9A6D-904133EF39DF}" srcOrd="0" destOrd="0" presId="urn:microsoft.com/office/officeart/2005/8/layout/process5"/>
    <dgm:cxn modelId="{1EAD048B-467F-4CCF-8C56-C6A7B58CCF06}" type="presParOf" srcId="{36482413-0C0D-41A0-985E-BF432ED3CA92}" destId="{5493391F-A6FD-47EF-A2D3-F1659C6CDCAE}"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C276D-EFB8-4F0C-A922-EDE7BA7BA0CD}">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1E2B21-4238-448C-94FD-A4AC5AB35429}">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Because participants are exposed to diseases, especially cases of dengue, they can easily identify it and know when they have contracted it. “There are many cases of disease [here], especially dengue.” (2.4) They are frequently sick from disease exposure, “we get sick all the time.” (1.1) Because of the frequency of contraction, dengue gets worse over time and waste pickers can become very ill. </a:t>
          </a:r>
        </a:p>
      </dsp:txBody>
      <dsp:txXfrm>
        <a:off x="696297" y="538547"/>
        <a:ext cx="4171627" cy="2590157"/>
      </dsp:txXfrm>
    </dsp:sp>
    <dsp:sp modelId="{6810ADDC-4FBB-452D-AE97-1CC1EB7C6743}">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4B18B3-3287-48EB-8B08-8EB714902F31}">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Participants have so much knowledge on the disease that they can even distinguish the mosquito that carries dengue, </a:t>
          </a:r>
          <a:r>
            <a:rPr lang="en-US" sz="1600" i="1" kern="1200"/>
            <a:t>Aedes aegypti</a:t>
          </a:r>
          <a:r>
            <a:rPr lang="en-US" sz="1600" kern="1200"/>
            <a:t>. “My husband also saw a mosquito very similar to the dengue mosquito; he caught it and showed it to me and said, ‘look, here it’s [a] dengue mosquito.’” (2.14) Because they can spot the mosquito that carries the virus, they are able to react accordingly when they see it. “When we see them, we poison them.” (2.10). </a:t>
          </a:r>
        </a:p>
      </dsp:txBody>
      <dsp:txXfrm>
        <a:off x="5991936" y="538547"/>
        <a:ext cx="4171627" cy="2590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60810-D615-44AC-9D38-2926435689CF}">
      <dsp:nvSpPr>
        <dsp:cNvPr id="0" name=""/>
        <dsp:cNvSpPr/>
      </dsp:nvSpPr>
      <dsp:spPr>
        <a:xfrm>
          <a:off x="1455" y="246703"/>
          <a:ext cx="3103937" cy="18623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Despite the closure of the open dump in </a:t>
          </a:r>
          <a:r>
            <a:rPr lang="en-US" sz="1000" kern="1200" dirty="0" err="1"/>
            <a:t>Estrutural</a:t>
          </a:r>
          <a:r>
            <a:rPr lang="en-US" sz="1000" kern="1200" dirty="0"/>
            <a:t> city in Brasilia, Brazil, the waste pickers and other </a:t>
          </a:r>
          <a:r>
            <a:rPr lang="en-US" sz="1000" b="1" u="sng" kern="1200" dirty="0"/>
            <a:t>populations still live with their families in the proximities of the area. </a:t>
          </a:r>
        </a:p>
      </dsp:txBody>
      <dsp:txXfrm>
        <a:off x="56002" y="301250"/>
        <a:ext cx="2994843" cy="1753268"/>
      </dsp:txXfrm>
    </dsp:sp>
    <dsp:sp modelId="{9B09CD59-D35A-4D86-A97E-0B3D06B999F8}">
      <dsp:nvSpPr>
        <dsp:cNvPr id="0" name=""/>
        <dsp:cNvSpPr/>
      </dsp:nvSpPr>
      <dsp:spPr>
        <a:xfrm>
          <a:off x="3378539" y="792996"/>
          <a:ext cx="658034" cy="76977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378539" y="946951"/>
        <a:ext cx="460624" cy="461866"/>
      </dsp:txXfrm>
    </dsp:sp>
    <dsp:sp modelId="{12DB4B20-954F-4269-90B3-7975C6B23CB2}">
      <dsp:nvSpPr>
        <dsp:cNvPr id="0" name=""/>
        <dsp:cNvSpPr/>
      </dsp:nvSpPr>
      <dsp:spPr>
        <a:xfrm>
          <a:off x="4346967" y="246703"/>
          <a:ext cx="3103937" cy="18623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The </a:t>
          </a:r>
          <a:r>
            <a:rPr lang="en-US" sz="1000" b="1" u="sng" kern="1200" dirty="0"/>
            <a:t>built environment, poor sanitation, unimproved water sources, and unregulated waste alongside overcrowding and poor housing structures are contributing factors.</a:t>
          </a:r>
        </a:p>
      </dsp:txBody>
      <dsp:txXfrm>
        <a:off x="4401514" y="301250"/>
        <a:ext cx="2994843" cy="1753268"/>
      </dsp:txXfrm>
    </dsp:sp>
    <dsp:sp modelId="{D37FA17B-5171-41CE-901B-20535F062DF9}">
      <dsp:nvSpPr>
        <dsp:cNvPr id="0" name=""/>
        <dsp:cNvSpPr/>
      </dsp:nvSpPr>
      <dsp:spPr>
        <a:xfrm rot="5400000">
          <a:off x="5569918" y="2326341"/>
          <a:ext cx="658034" cy="76977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5400000">
        <a:off x="5668002" y="2382212"/>
        <a:ext cx="461866" cy="460624"/>
      </dsp:txXfrm>
    </dsp:sp>
    <dsp:sp modelId="{88C050E1-BE5A-4B5E-9E0C-B4E9461C548E}">
      <dsp:nvSpPr>
        <dsp:cNvPr id="0" name=""/>
        <dsp:cNvSpPr/>
      </dsp:nvSpPr>
      <dsp:spPr>
        <a:xfrm>
          <a:off x="4346967" y="3350640"/>
          <a:ext cx="3103937" cy="18623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Waste pickers are one group of people who frequently suffer from dengue. Because of the familiarities of dengue among this population, waste pickers are highly knowledgeable about the symptoms of the disease. This phenomenon could be perceived in two ways</a:t>
          </a:r>
          <a:r>
            <a:rPr lang="en-US" sz="1000" b="1" u="sng" kern="1200" dirty="0"/>
            <a:t>: 1. knowing about the symptoms enables waste pickers to seek healthcare or 2. preventing dengue amongst the frequent onset of the disease results in decreased immunity among these vulnerable groups resulting in low productivity and subsequent socioeconomic loss. </a:t>
          </a:r>
        </a:p>
      </dsp:txBody>
      <dsp:txXfrm>
        <a:off x="4401514" y="3405187"/>
        <a:ext cx="2994843" cy="1753268"/>
      </dsp:txXfrm>
    </dsp:sp>
    <dsp:sp modelId="{DB2427E3-958F-4F2F-8C54-F51A56322A5F}">
      <dsp:nvSpPr>
        <dsp:cNvPr id="0" name=""/>
        <dsp:cNvSpPr/>
      </dsp:nvSpPr>
      <dsp:spPr>
        <a:xfrm rot="10800000">
          <a:off x="3415786" y="3896933"/>
          <a:ext cx="658034" cy="769776"/>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3613196" y="4050888"/>
        <a:ext cx="460624" cy="461866"/>
      </dsp:txXfrm>
    </dsp:sp>
    <dsp:sp modelId="{5493391F-A6FD-47EF-A2D3-F1659C6CDCAE}">
      <dsp:nvSpPr>
        <dsp:cNvPr id="0" name=""/>
        <dsp:cNvSpPr/>
      </dsp:nvSpPr>
      <dsp:spPr>
        <a:xfrm>
          <a:off x="1455" y="3350640"/>
          <a:ext cx="3103937" cy="186236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Combine waste management and clean-up campaigns and eliminate breeding sites. </a:t>
          </a:r>
          <a:r>
            <a:rPr lang="en-US" sz="1000" b="1" u="sng" kern="1200" dirty="0"/>
            <a:t>Continued fumigation along with health education</a:t>
          </a:r>
          <a:r>
            <a:rPr lang="en-US" sz="1000" kern="1200" dirty="0"/>
            <a:t> is one of the key measures that could be taken as a mitigation strategy near garbage sites; thus, the partnering of a macro-approach (e.g., waste management) alongside a person-centered (e.g., home fumigation) approach can be used simultaneously to achieve the most effective results. </a:t>
          </a:r>
        </a:p>
      </dsp:txBody>
      <dsp:txXfrm>
        <a:off x="56002" y="3405187"/>
        <a:ext cx="2994843" cy="17532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8262-0A37-5E28-88A3-4A5327E2F3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DD19DC-B186-9860-FE4B-A3A84D3D84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3ED0C9-E84B-0DE6-C47D-47042B3A6E9B}"/>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B846D862-D420-30F5-8663-DBE5E6E28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0A5C4-F091-F65A-86A6-A21CA9EA327C}"/>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4000401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45E4-18CA-696A-F323-E757D79FD7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08CE0-F706-8EDE-8FA9-59F918222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4882-BBEA-113C-A30E-E5169A8E2FD4}"/>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80421131-136D-CC56-5549-57E883A09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87548-4C1A-388E-1422-66341F3CAED3}"/>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1630961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E1A9C9-757A-7BC7-ACDC-11454BBF4D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848CE-07BC-1539-AA77-B9DDF8F993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63C8C-022B-0387-3A5A-22B7E35DC6F7}"/>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8BF29592-DDB2-3558-2402-9F843A25D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A0BA0-F9C5-9EE5-3BDB-38BF5AA9BF55}"/>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59250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E0DE-C9BC-19A1-7BFE-660F46B163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4053C-9C03-A0C3-D4A8-D49006ACD1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6DBF58-DABE-05AC-CA5F-E0C547EB9020}"/>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C21D7549-655A-C58D-E8B8-3062D391B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7DD2C-94F9-0C42-6E00-7BBF4FB7B728}"/>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2971268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55A5-AE64-0AED-4339-A0054FB4CF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F1B723-E63A-27E4-DA3A-A995CE0A88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CD968C-1832-341A-2448-72A917353EDC}"/>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4CC315BF-3FF0-1F64-09F4-4C0CB54BA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085F0-1CF9-10CF-D393-4863A80F0563}"/>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177354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79EF-6F33-696F-3977-BB3C255C42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DAE968-76D9-FFD5-C8CE-F13FC168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B9E10A-92A8-F572-9C3C-98C944FF8E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A6E0D5-B2F1-4B84-F0F6-0C2CA8CFC701}"/>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6" name="Footer Placeholder 5">
            <a:extLst>
              <a:ext uri="{FF2B5EF4-FFF2-40B4-BE49-F238E27FC236}">
                <a16:creationId xmlns:a16="http://schemas.microsoft.com/office/drawing/2014/main" id="{53B2F21A-9D07-5E80-063B-388748745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CF4F6-34D1-90B0-B845-FAD22F144A28}"/>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42930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0E8FB-0355-D2DE-DB11-45ADF1F86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25F66A-AC29-2C65-1243-FF412FB0F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1D290D-2BC5-CFAF-7394-FE708ED5B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6C8555-99DD-3DF2-F4B9-44B3AF3F1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62369E-0A59-C376-6D76-6E65218943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4673EF-C2B0-E2F6-CB69-7A92A632CB38}"/>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8" name="Footer Placeholder 7">
            <a:extLst>
              <a:ext uri="{FF2B5EF4-FFF2-40B4-BE49-F238E27FC236}">
                <a16:creationId xmlns:a16="http://schemas.microsoft.com/office/drawing/2014/main" id="{B7951367-7A53-ED17-16B3-73BF578833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CF1553-881E-FC40-AF8E-B0C9C6CF58EB}"/>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3814381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9B32-5067-14ED-7957-42CF1266B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F2EA80-7BB9-B545-321D-4B5DB7947EF1}"/>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4" name="Footer Placeholder 3">
            <a:extLst>
              <a:ext uri="{FF2B5EF4-FFF2-40B4-BE49-F238E27FC236}">
                <a16:creationId xmlns:a16="http://schemas.microsoft.com/office/drawing/2014/main" id="{C765EBF9-A5EC-CDD7-2F92-BB9153D90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9C42C3-F3FD-BC88-6A56-8161B19C8EF4}"/>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975642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59598-915B-91D5-B910-0FE06F301937}"/>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3" name="Footer Placeholder 2">
            <a:extLst>
              <a:ext uri="{FF2B5EF4-FFF2-40B4-BE49-F238E27FC236}">
                <a16:creationId xmlns:a16="http://schemas.microsoft.com/office/drawing/2014/main" id="{80AE75E6-DB3B-0C7C-30BD-F002808B6A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58275E-53EB-44DB-294D-5E40120ECAF1}"/>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263485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5868-9492-7A96-0CEC-C3D40780E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EBB057-7C8E-CDBE-8E7A-E230289D0D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6228C-6D73-8EE3-A0EB-9A120F127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31467E-2CA6-9E31-567A-F66E82DE2615}"/>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6" name="Footer Placeholder 5">
            <a:extLst>
              <a:ext uri="{FF2B5EF4-FFF2-40B4-BE49-F238E27FC236}">
                <a16:creationId xmlns:a16="http://schemas.microsoft.com/office/drawing/2014/main" id="{8C6F1B1B-E939-771B-343D-DE8FDBE6F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7F141-F39F-61BC-41F7-12D54468D74F}"/>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299304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1270-7929-F499-F4A5-477730F9F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65BB4D-63B8-E48F-8E04-EB8195900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48EF9-53AD-A91F-54D2-12E28046F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E91D8-C8AB-384B-3F5C-718A47ED1DC6}"/>
              </a:ext>
            </a:extLst>
          </p:cNvPr>
          <p:cNvSpPr>
            <a:spLocks noGrp="1"/>
          </p:cNvSpPr>
          <p:nvPr>
            <p:ph type="dt" sz="half" idx="10"/>
          </p:nvPr>
        </p:nvSpPr>
        <p:spPr/>
        <p:txBody>
          <a:bodyPr/>
          <a:lstStyle/>
          <a:p>
            <a:fld id="{AE059A73-9810-4D22-B7AC-DC13F6558733}" type="datetimeFigureOut">
              <a:rPr lang="en-US" smtClean="0"/>
              <a:t>9/9/2023</a:t>
            </a:fld>
            <a:endParaRPr lang="en-US"/>
          </a:p>
        </p:txBody>
      </p:sp>
      <p:sp>
        <p:nvSpPr>
          <p:cNvPr id="6" name="Footer Placeholder 5">
            <a:extLst>
              <a:ext uri="{FF2B5EF4-FFF2-40B4-BE49-F238E27FC236}">
                <a16:creationId xmlns:a16="http://schemas.microsoft.com/office/drawing/2014/main" id="{38F58711-CB7E-8676-E312-E6D9ED610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3384B-E6EF-66B8-5661-50AAFDCEAE9E}"/>
              </a:ext>
            </a:extLst>
          </p:cNvPr>
          <p:cNvSpPr>
            <a:spLocks noGrp="1"/>
          </p:cNvSpPr>
          <p:nvPr>
            <p:ph type="sldNum" sz="quarter" idx="12"/>
          </p:nvPr>
        </p:nvSpPr>
        <p:spPr/>
        <p:txBody>
          <a:bodyPr/>
          <a:lstStyle/>
          <a:p>
            <a:fld id="{6C176BC6-7DC7-4F94-9AA1-6223DF3679A6}" type="slidenum">
              <a:rPr lang="en-US" smtClean="0"/>
              <a:t>‹N°›</a:t>
            </a:fld>
            <a:endParaRPr lang="en-US"/>
          </a:p>
        </p:txBody>
      </p:sp>
    </p:spTree>
    <p:extLst>
      <p:ext uri="{BB962C8B-B14F-4D97-AF65-F5344CB8AC3E}">
        <p14:creationId xmlns:p14="http://schemas.microsoft.com/office/powerpoint/2010/main" val="83050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22B63-855B-4444-9031-B18B99847D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9E114E-A6F1-2E2C-02A8-B3E42C0AD2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AE911-D6D8-67B0-C813-212D8E123F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59A73-9810-4D22-B7AC-DC13F6558733}" type="datetimeFigureOut">
              <a:rPr lang="en-US" smtClean="0"/>
              <a:t>9/9/2023</a:t>
            </a:fld>
            <a:endParaRPr lang="en-US"/>
          </a:p>
        </p:txBody>
      </p:sp>
      <p:sp>
        <p:nvSpPr>
          <p:cNvPr id="5" name="Footer Placeholder 4">
            <a:extLst>
              <a:ext uri="{FF2B5EF4-FFF2-40B4-BE49-F238E27FC236}">
                <a16:creationId xmlns:a16="http://schemas.microsoft.com/office/drawing/2014/main" id="{6AE334A2-360E-4D50-DE52-4FA787778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EEE7E-2E94-E680-3449-625064F9E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176BC6-7DC7-4F94-9AA1-6223DF3679A6}" type="slidenum">
              <a:rPr lang="en-US" smtClean="0"/>
              <a:t>‹N°›</a:t>
            </a:fld>
            <a:endParaRPr lang="en-US"/>
          </a:p>
        </p:txBody>
      </p:sp>
    </p:spTree>
    <p:extLst>
      <p:ext uri="{BB962C8B-B14F-4D97-AF65-F5344CB8AC3E}">
        <p14:creationId xmlns:p14="http://schemas.microsoft.com/office/powerpoint/2010/main" val="1091566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mailto:tarazolnikov@gmail.com"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8" Type="http://schemas.openxmlformats.org/officeDocument/2006/relationships/hyperlink" Target="https://doi.org/10.1590/0037-8682-0123-2019" TargetMode="External"/><Relationship Id="rId3" Type="http://schemas.openxmlformats.org/officeDocument/2006/relationships/hyperlink" Target="https://doi.org/10.1016/j.wasman.2020.08.040" TargetMode="External"/><Relationship Id="rId7" Type="http://schemas.openxmlformats.org/officeDocument/2006/relationships/hyperlink" Target="https://doi.org/10.5696/2156-9614-9.23.190905" TargetMode="External"/><Relationship Id="rId2" Type="http://schemas.openxmlformats.org/officeDocument/2006/relationships/hyperlink" Target="https://doi.org/10.1016/j.wasman.2021.03.006" TargetMode="External"/><Relationship Id="rId1" Type="http://schemas.openxmlformats.org/officeDocument/2006/relationships/slideLayout" Target="../slideLayouts/slideLayout2.xml"/><Relationship Id="rId6" Type="http://schemas.openxmlformats.org/officeDocument/2006/relationships/hyperlink" Target="https://doi.org/10.1016/j.wasman.2020.02.001" TargetMode="External"/><Relationship Id="rId5" Type="http://schemas.openxmlformats.org/officeDocument/2006/relationships/hyperlink" Target="https://doi.org/10.1007/s10661-020-08425-9" TargetMode="External"/><Relationship Id="rId4" Type="http://schemas.openxmlformats.org/officeDocument/2006/relationships/hyperlink" Target="https://doi.org/10.1080/19338244.2020.1787315" TargetMode="External"/><Relationship Id="rId9" Type="http://schemas.openxmlformats.org/officeDocument/2006/relationships/hyperlink" Target="https://doi.org/10.1016/j.wasman.2018.08.047"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a pile of garbage&#10;&#10;Description automatically generated with low confidence">
            <a:extLst>
              <a:ext uri="{FF2B5EF4-FFF2-40B4-BE49-F238E27FC236}">
                <a16:creationId xmlns:a16="http://schemas.microsoft.com/office/drawing/2014/main" id="{EB44F7CB-35FB-62C5-AAAB-8D1D548B1ECB}"/>
              </a:ext>
            </a:extLst>
          </p:cNvPr>
          <p:cNvPicPr>
            <a:picLocks noChangeAspect="1"/>
          </p:cNvPicPr>
          <p:nvPr/>
        </p:nvPicPr>
        <p:blipFill rotWithShape="1">
          <a:blip r:embed="rId2">
            <a:extLst>
              <a:ext uri="{28A0092B-C50C-407E-A947-70E740481C1C}">
                <a14:useLocalDpi xmlns:a14="http://schemas.microsoft.com/office/drawing/2010/main" val="0"/>
              </a:ext>
            </a:extLst>
          </a:blip>
          <a:srcRect t="16617" b="8382"/>
          <a:stretch/>
        </p:blipFill>
        <p:spPr>
          <a:xfrm>
            <a:off x="20" y="-22"/>
            <a:ext cx="12191977" cy="6858022"/>
          </a:xfrm>
          <a:prstGeom prst="rect">
            <a:avLst/>
          </a:prstGeom>
        </p:spPr>
      </p:pic>
      <p:sp>
        <p:nvSpPr>
          <p:cNvPr id="19"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95295C-9635-5943-873E-B7BF443538AB}"/>
              </a:ext>
            </a:extLst>
          </p:cNvPr>
          <p:cNvSpPr>
            <a:spLocks noGrp="1"/>
          </p:cNvSpPr>
          <p:nvPr>
            <p:ph type="ctrTitle"/>
          </p:nvPr>
        </p:nvSpPr>
        <p:spPr>
          <a:xfrm>
            <a:off x="643466" y="643467"/>
            <a:ext cx="5452529" cy="3569242"/>
          </a:xfrm>
        </p:spPr>
        <p:txBody>
          <a:bodyPr anchor="t">
            <a:normAutofit fontScale="90000"/>
          </a:bodyPr>
          <a:lstStyle/>
          <a:p>
            <a:pPr algn="l"/>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“Look, it’s a dengue mosquito”: A qualitative study on open-air dumpsites and vector-borne diseases</a:t>
            </a:r>
            <a:br>
              <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sz="8000" dirty="0">
              <a:solidFill>
                <a:schemeClr val="bg1"/>
              </a:solidFill>
            </a:endParaRPr>
          </a:p>
        </p:txBody>
      </p:sp>
      <p:sp>
        <p:nvSpPr>
          <p:cNvPr id="3" name="Subtitle 2">
            <a:extLst>
              <a:ext uri="{FF2B5EF4-FFF2-40B4-BE49-F238E27FC236}">
                <a16:creationId xmlns:a16="http://schemas.microsoft.com/office/drawing/2014/main" id="{93219B50-2065-F08E-A664-E033A4FCEC27}"/>
              </a:ext>
            </a:extLst>
          </p:cNvPr>
          <p:cNvSpPr>
            <a:spLocks noGrp="1"/>
          </p:cNvSpPr>
          <p:nvPr>
            <p:ph type="subTitle" idx="1"/>
          </p:nvPr>
        </p:nvSpPr>
        <p:spPr>
          <a:xfrm>
            <a:off x="643466" y="3429000"/>
            <a:ext cx="5449479" cy="2700091"/>
          </a:xfrm>
        </p:spPr>
        <p:txBody>
          <a:bodyPr anchor="b">
            <a:normAutofit fontScale="92500" lnSpcReduction="20000"/>
          </a:bodyPr>
          <a:lstStyle/>
          <a:p>
            <a:pPr marL="0" marR="0">
              <a:lnSpc>
                <a:spcPct val="200000"/>
              </a:lnSpc>
              <a:spcBef>
                <a:spcPts val="0"/>
              </a:spcBef>
              <a:spcAft>
                <a:spcPts val="0"/>
              </a:spcAft>
            </a:pPr>
            <a:r>
              <a:rPr lang="pt-BR" sz="33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By Tara Rava Zolnikov</a:t>
            </a:r>
            <a:r>
              <a:rPr lang="pt-BR" sz="33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1,2</a:t>
            </a:r>
            <a:r>
              <a:rPr lang="pt-BR" sz="8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pt-BR" sz="800" baseline="30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endParaRPr lang="pt-BR" sz="8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And Tanya Clark</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Frances Furio</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Sandul Yasobant</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Ana Carolina Silva Martins</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Vanessa Resende Nogueira Cruvinel</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and Marcos Obara</a:t>
            </a: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National University, Department of Community Health, San Diego, CA</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California Southern University, School of Behavioral Sciences, Costa Mesa, CA</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r>
              <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California State University, Sacramento, Sacramento, CA</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en-US"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Institute for Hygiene &amp; Public Health, University Hospital Bonn, Germany</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200000"/>
              </a:lnSpc>
              <a:spcBef>
                <a:spcPts val="0"/>
              </a:spcBef>
              <a:spcAft>
                <a:spcPts val="0"/>
              </a:spcAft>
            </a:pPr>
            <a:r>
              <a:rPr lang="pt-BR" sz="900" baseline="30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5,6,7</a:t>
            </a:r>
            <a:r>
              <a:rPr lang="pt-BR" sz="9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University of Brasilia, Brasilia, Brazil</a:t>
            </a:r>
            <a:endParaRPr lang="en-US"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100" dirty="0">
              <a:solidFill>
                <a:schemeClr val="bg1"/>
              </a:solidFill>
            </a:endParaRPr>
          </a:p>
          <a:p>
            <a:pPr algn="l"/>
            <a:endParaRPr lang="en-US" sz="1100" dirty="0">
              <a:solidFill>
                <a:schemeClr val="bg1"/>
              </a:solidFill>
            </a:endParaRPr>
          </a:p>
        </p:txBody>
      </p:sp>
      <p:sp>
        <p:nvSpPr>
          <p:cNvPr id="20"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575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CCEC94-0D8F-F406-56F4-387881512BAA}"/>
              </a:ext>
            </a:extLst>
          </p:cNvPr>
          <p:cNvSpPr>
            <a:spLocks noGrp="1"/>
          </p:cNvSpPr>
          <p:nvPr>
            <p:ph type="title"/>
          </p:nvPr>
        </p:nvSpPr>
        <p:spPr>
          <a:xfrm>
            <a:off x="1043631" y="809898"/>
            <a:ext cx="10173010" cy="1554480"/>
          </a:xfrm>
        </p:spPr>
        <p:txBody>
          <a:bodyPr anchor="ctr">
            <a:normAutofit/>
          </a:bodyPr>
          <a:lstStyle/>
          <a:p>
            <a:r>
              <a:rPr lang="en-US" sz="4800" dirty="0"/>
              <a:t>Knowledge</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F87667A-F5ED-668C-0516-FAE4928976A0}"/>
              </a:ext>
            </a:extLst>
          </p:cNvPr>
          <p:cNvGraphicFramePr>
            <a:graphicFrameLocks noGrp="1"/>
          </p:cNvGraphicFramePr>
          <p:nvPr>
            <p:ph idx="1"/>
            <p:extLst>
              <p:ext uri="{D42A27DB-BD31-4B8C-83A1-F6EECF244321}">
                <p14:modId xmlns:p14="http://schemas.microsoft.com/office/powerpoint/2010/main" val="385498867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723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9" name="Freeform: Shape 5128">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5 Ways to Prevent Mosquito Bites">
            <a:extLst>
              <a:ext uri="{FF2B5EF4-FFF2-40B4-BE49-F238E27FC236}">
                <a16:creationId xmlns:a16="http://schemas.microsoft.com/office/drawing/2014/main" id="{62B79450-A1C3-4A0A-7B13-7B2C61E7D27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1053" y="643561"/>
            <a:ext cx="4777381" cy="53981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131" name="Arc 5130">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8C78AE-0B7A-49F4-6DC1-CB1344F5F9C9}"/>
              </a:ext>
            </a:extLst>
          </p:cNvPr>
          <p:cNvSpPr>
            <a:spLocks noGrp="1"/>
          </p:cNvSpPr>
          <p:nvPr>
            <p:ph type="title"/>
          </p:nvPr>
        </p:nvSpPr>
        <p:spPr>
          <a:xfrm>
            <a:off x="838201" y="479493"/>
            <a:ext cx="5257800" cy="1325563"/>
          </a:xfrm>
        </p:spPr>
        <p:txBody>
          <a:bodyPr>
            <a:normAutofit/>
          </a:bodyPr>
          <a:lstStyle/>
          <a:p>
            <a:r>
              <a:rPr lang="en-US" dirty="0"/>
              <a:t>Prevention</a:t>
            </a:r>
          </a:p>
        </p:txBody>
      </p:sp>
      <p:sp>
        <p:nvSpPr>
          <p:cNvPr id="3" name="Content Placeholder 2">
            <a:extLst>
              <a:ext uri="{FF2B5EF4-FFF2-40B4-BE49-F238E27FC236}">
                <a16:creationId xmlns:a16="http://schemas.microsoft.com/office/drawing/2014/main" id="{9155F6BF-6A9D-D85D-D52C-7170007EDD27}"/>
              </a:ext>
            </a:extLst>
          </p:cNvPr>
          <p:cNvSpPr>
            <a:spLocks noGrp="1"/>
          </p:cNvSpPr>
          <p:nvPr>
            <p:ph idx="1"/>
          </p:nvPr>
        </p:nvSpPr>
        <p:spPr>
          <a:xfrm>
            <a:off x="838201" y="1984443"/>
            <a:ext cx="5257800" cy="4192520"/>
          </a:xfrm>
        </p:spPr>
        <p:txBody>
          <a:bodyPr>
            <a:normAutofit/>
          </a:bodyPr>
          <a:lstStyle/>
          <a:p>
            <a:pPr marR="0" indent="0">
              <a:spcBef>
                <a:spcPts val="0"/>
              </a:spcBef>
              <a:spcAft>
                <a:spcPts val="0"/>
              </a:spcAft>
              <a:buNone/>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Strategies included: “bleach…then we always take care of [water treatment] … store water and [keep it in the fridge]…only recycle the water from washing clothes…but the water [thrown to plants] is very little… there is [some water for the] dogs there, but their water is changed every day and the water container is small. (2.13)</a:t>
            </a:r>
          </a:p>
          <a:p>
            <a:pPr marR="0" indent="0">
              <a:spcBef>
                <a:spcPts val="0"/>
              </a:spcBef>
              <a:spcAft>
                <a:spcPts val="0"/>
              </a:spcAft>
              <a:buNone/>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Other strategies included “repellent on children” (2.11), “plug in the outlet [repellent against mosquitos]” (2.14), “the mosquito coil to burn [and[ I also put poison, </a:t>
            </a:r>
            <a:r>
              <a:rPr lang="en-US" sz="1800" err="1">
                <a:effectLst/>
                <a:latin typeface="Times New Roman" panose="02020603050405020304" pitchFamily="18" charset="0"/>
                <a:ea typeface="Times New Roman" panose="02020603050405020304" pitchFamily="18" charset="0"/>
                <a:cs typeface="Times New Roman" panose="02020603050405020304" pitchFamily="18" charset="0"/>
              </a:rPr>
              <a:t>Baygon</a:t>
            </a: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(brand of insecticide) out.” (2.15), and “put up screens.” (1.2)  Many times the repellent and tools are frequently used when children are around, “I use repellent on my children.” (1.2)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p>
        </p:txBody>
      </p:sp>
    </p:spTree>
    <p:extLst>
      <p:ext uri="{BB962C8B-B14F-4D97-AF65-F5344CB8AC3E}">
        <p14:creationId xmlns:p14="http://schemas.microsoft.com/office/powerpoint/2010/main" val="219151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on document with pen">
            <a:extLst>
              <a:ext uri="{FF2B5EF4-FFF2-40B4-BE49-F238E27FC236}">
                <a16:creationId xmlns:a16="http://schemas.microsoft.com/office/drawing/2014/main" id="{5516C982-41ED-1C57-D703-9A703E99F2DB}"/>
              </a:ext>
            </a:extLst>
          </p:cNvPr>
          <p:cNvPicPr>
            <a:picLocks noChangeAspect="1"/>
          </p:cNvPicPr>
          <p:nvPr/>
        </p:nvPicPr>
        <p:blipFill rotWithShape="1">
          <a:blip r:embed="rId2">
            <a:alphaModFix amt="40000"/>
          </a:blip>
          <a:srcRect t="1510" b="14220"/>
          <a:stretch/>
        </p:blipFill>
        <p:spPr>
          <a:xfrm>
            <a:off x="20" y="10"/>
            <a:ext cx="12191979" cy="6857990"/>
          </a:xfrm>
          <a:prstGeom prst="rect">
            <a:avLst/>
          </a:prstGeom>
        </p:spPr>
      </p:pic>
      <p:sp>
        <p:nvSpPr>
          <p:cNvPr id="2" name="Title 1">
            <a:extLst>
              <a:ext uri="{FF2B5EF4-FFF2-40B4-BE49-F238E27FC236}">
                <a16:creationId xmlns:a16="http://schemas.microsoft.com/office/drawing/2014/main" id="{AFF69090-5F8E-26B6-129D-8EA553B2BF08}"/>
              </a:ext>
            </a:extLst>
          </p:cNvPr>
          <p:cNvSpPr>
            <a:spLocks noGrp="1"/>
          </p:cNvSpPr>
          <p:nvPr>
            <p:ph type="title"/>
          </p:nvPr>
        </p:nvSpPr>
        <p:spPr>
          <a:xfrm>
            <a:off x="841249" y="941832"/>
            <a:ext cx="10506456" cy="2057400"/>
          </a:xfrm>
        </p:spPr>
        <p:txBody>
          <a:bodyPr anchor="b">
            <a:normAutofit/>
          </a:bodyPr>
          <a:lstStyle/>
          <a:p>
            <a:r>
              <a:rPr lang="en-US" sz="5000"/>
              <a:t>Future Solutions</a:t>
            </a:r>
          </a:p>
        </p:txBody>
      </p:sp>
      <p:sp>
        <p:nvSpPr>
          <p:cNvPr id="11"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299D0A8-EBB3-1707-EE30-5E33268C556F}"/>
              </a:ext>
            </a:extLst>
          </p:cNvPr>
          <p:cNvSpPr>
            <a:spLocks noGrp="1"/>
          </p:cNvSpPr>
          <p:nvPr>
            <p:ph idx="1"/>
          </p:nvPr>
        </p:nvSpPr>
        <p:spPr>
          <a:xfrm>
            <a:off x="841248" y="3502152"/>
            <a:ext cx="10506456" cy="2670048"/>
          </a:xfrm>
        </p:spPr>
        <p:txBody>
          <a:bodyPr>
            <a:normAutofit/>
          </a:bodyPr>
          <a:lstStyle/>
          <a:p>
            <a:pPr marL="0" marR="0" indent="0">
              <a:spcBef>
                <a:spcPts val="0"/>
              </a:spcBef>
              <a:spcAft>
                <a:spcPts val="0"/>
              </a:spcAft>
              <a:buNone/>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Education and support were highlighted, “there has to be an awareness.” (1.2) It was also suggested to improve awareness through health agents, “the health agents have to visit more [often]; they only visit once a month.” (2.9).  It was mentioned how the government needed to become more actively involved in fighting disease and addressing health, “the biggest [contributor to the disease exposure] is the government... they don’t want to spend [money] on health; they don’t want to spend [money] on medicine to fight the mosquitoes.  The only [prevention] we have is the fumigation spray.” (2.13)</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700" dirty="0">
                <a:effectLst/>
                <a:latin typeface="Times New Roman" panose="02020603050405020304" pitchFamily="18" charset="0"/>
                <a:ea typeface="Times New Roman" panose="02020603050405020304" pitchFamily="18" charset="0"/>
              </a:rPr>
              <a:t>Participants understood that avoiding vector-borne diseases (e.g., taking care of mosquitos, decreasing pools of standing water or areas where garbage builds up, using fumigation strategies) is difficult. </a:t>
            </a:r>
            <a:r>
              <a:rPr lang="en-US" sz="1700" b="1" dirty="0">
                <a:effectLst/>
                <a:latin typeface="Times New Roman" panose="02020603050405020304" pitchFamily="18" charset="0"/>
                <a:ea typeface="Times New Roman" panose="02020603050405020304" pitchFamily="18" charset="0"/>
              </a:rPr>
              <a:t>“The problem is that we don’t have enough time to take care of things, the time to take care of the garbage, the environment…” </a:t>
            </a:r>
            <a:endParaRPr lang="en-US" sz="1700" b="1" dirty="0"/>
          </a:p>
        </p:txBody>
      </p:sp>
    </p:spTree>
    <p:extLst>
      <p:ext uri="{BB962C8B-B14F-4D97-AF65-F5344CB8AC3E}">
        <p14:creationId xmlns:p14="http://schemas.microsoft.com/office/powerpoint/2010/main" val="32193347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6FC09D-015E-F68B-2398-AF6E5D727571}"/>
              </a:ext>
            </a:extLst>
          </p:cNvPr>
          <p:cNvSpPr>
            <a:spLocks noGrp="1"/>
          </p:cNvSpPr>
          <p:nvPr>
            <p:ph type="title"/>
          </p:nvPr>
        </p:nvSpPr>
        <p:spPr>
          <a:xfrm>
            <a:off x="655320" y="429030"/>
            <a:ext cx="2834640" cy="5457589"/>
          </a:xfrm>
        </p:spPr>
        <p:txBody>
          <a:bodyPr anchor="ctr">
            <a:normAutofit/>
          </a:bodyPr>
          <a:lstStyle/>
          <a:p>
            <a:r>
              <a:rPr lang="en-US" sz="4000"/>
              <a:t>Discussion </a:t>
            </a:r>
          </a:p>
        </p:txBody>
      </p:sp>
      <p:sp>
        <p:nvSpPr>
          <p:cNvPr id="33" name="Rectangle 32">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1" name="Content Placeholder 2">
            <a:extLst>
              <a:ext uri="{FF2B5EF4-FFF2-40B4-BE49-F238E27FC236}">
                <a16:creationId xmlns:a16="http://schemas.microsoft.com/office/drawing/2014/main" id="{ACA91588-FAF4-1539-F5BD-44FB8FF77C8A}"/>
              </a:ext>
            </a:extLst>
          </p:cNvPr>
          <p:cNvGraphicFramePr>
            <a:graphicFrameLocks noGrp="1"/>
          </p:cNvGraphicFramePr>
          <p:nvPr>
            <p:ph idx="1"/>
            <p:extLst>
              <p:ext uri="{D42A27DB-BD31-4B8C-83A1-F6EECF244321}">
                <p14:modId xmlns:p14="http://schemas.microsoft.com/office/powerpoint/2010/main" val="3943670258"/>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8851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5B3FE-AA31-0A66-497D-0D0E29ECF027}"/>
              </a:ext>
            </a:extLst>
          </p:cNvPr>
          <p:cNvSpPr>
            <a:spLocks noGrp="1"/>
          </p:cNvSpPr>
          <p:nvPr>
            <p:ph type="title"/>
          </p:nvPr>
        </p:nvSpPr>
        <p:spPr>
          <a:xfrm>
            <a:off x="1136397" y="502020"/>
            <a:ext cx="5323715" cy="1642970"/>
          </a:xfrm>
        </p:spPr>
        <p:txBody>
          <a:bodyPr anchor="b">
            <a:normAutofit/>
          </a:bodyPr>
          <a:lstStyle/>
          <a:p>
            <a:r>
              <a:rPr lang="en-US" sz="4000"/>
              <a:t>Future Research </a:t>
            </a:r>
          </a:p>
        </p:txBody>
      </p:sp>
      <p:sp>
        <p:nvSpPr>
          <p:cNvPr id="3" name="Content Placeholder 2">
            <a:extLst>
              <a:ext uri="{FF2B5EF4-FFF2-40B4-BE49-F238E27FC236}">
                <a16:creationId xmlns:a16="http://schemas.microsoft.com/office/drawing/2014/main" id="{FCD3CCAD-41C9-F8EA-C141-0950283E18BD}"/>
              </a:ext>
            </a:extLst>
          </p:cNvPr>
          <p:cNvSpPr>
            <a:spLocks noGrp="1"/>
          </p:cNvSpPr>
          <p:nvPr>
            <p:ph idx="1"/>
          </p:nvPr>
        </p:nvSpPr>
        <p:spPr>
          <a:xfrm>
            <a:off x="1144923" y="2405894"/>
            <a:ext cx="5315189" cy="3535083"/>
          </a:xfrm>
        </p:spPr>
        <p:txBody>
          <a:bodyPr anchor="t">
            <a:normAutofit/>
          </a:bodyPr>
          <a:lstStyle/>
          <a:p>
            <a:pPr marL="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Future research could seek to understand how policy measures could align with public health interventions, as identified by the needs of waste pickers, including expanded education, the value of organized labor, increased government spending to fight mosquitos, and improved housing as solutions to decrease or eliminate disease. The current study reinforces research that shows that promoting individual behavioral changes can enhance community health </a:t>
            </a:r>
            <a:endParaRPr lang="en-US" sz="2000" dirty="0"/>
          </a:p>
        </p:txBody>
      </p:sp>
      <p:sp>
        <p:nvSpPr>
          <p:cNvPr id="6153" name="Rectangle 615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7" name="Rectangle 615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9" name="Rectangle 615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The Logical Basis of the Sanitary Policy of Mosquito Reduction | Science">
            <a:extLst>
              <a:ext uri="{FF2B5EF4-FFF2-40B4-BE49-F238E27FC236}">
                <a16:creationId xmlns:a16="http://schemas.microsoft.com/office/drawing/2014/main" id="{F4BC3446-A09A-F0DE-58CB-5597934C94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5913" y="909081"/>
            <a:ext cx="3350638" cy="507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50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DDF9D-E27C-4E23-A1E8-CA352535F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10138"/>
            <a:ext cx="121920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food, person, preparing&#10;&#10;Description automatically generated">
            <a:extLst>
              <a:ext uri="{FF2B5EF4-FFF2-40B4-BE49-F238E27FC236}">
                <a16:creationId xmlns:a16="http://schemas.microsoft.com/office/drawing/2014/main" id="{E6FA535C-D1A5-ECA7-1563-6CAE8462A693}"/>
              </a:ext>
            </a:extLst>
          </p:cNvPr>
          <p:cNvPicPr>
            <a:picLocks noChangeAspect="1"/>
          </p:cNvPicPr>
          <p:nvPr/>
        </p:nvPicPr>
        <p:blipFill rotWithShape="1">
          <a:blip r:embed="rId2">
            <a:extLst>
              <a:ext uri="{28A0092B-C50C-407E-A947-70E740481C1C}">
                <a14:useLocalDpi xmlns:a14="http://schemas.microsoft.com/office/drawing/2010/main" val="0"/>
              </a:ext>
            </a:extLst>
          </a:blip>
          <a:srcRect l="16265" r="4" b="4"/>
          <a:stretch/>
        </p:blipFill>
        <p:spPr>
          <a:xfrm>
            <a:off x="8331957" y="-10138"/>
            <a:ext cx="3860043" cy="3457378"/>
          </a:xfrm>
          <a:prstGeom prst="rect">
            <a:avLst/>
          </a:prstGeom>
        </p:spPr>
      </p:pic>
      <p:sp>
        <p:nvSpPr>
          <p:cNvPr id="24"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9">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F675AEE-0EB3-B99D-29E0-E42FD01B0906}"/>
              </a:ext>
            </a:extLst>
          </p:cNvPr>
          <p:cNvSpPr>
            <a:spLocks noGrp="1"/>
          </p:cNvSpPr>
          <p:nvPr>
            <p:ph type="title"/>
          </p:nvPr>
        </p:nvSpPr>
        <p:spPr>
          <a:xfrm>
            <a:off x="631065" y="457201"/>
            <a:ext cx="3020560" cy="3588870"/>
          </a:xfrm>
        </p:spPr>
        <p:txBody>
          <a:bodyPr anchor="b">
            <a:normAutofit/>
          </a:bodyPr>
          <a:lstStyle/>
          <a:p>
            <a:pPr algn="r"/>
            <a:r>
              <a:rPr lang="en-US" sz="4000">
                <a:solidFill>
                  <a:srgbClr val="FFFFFF"/>
                </a:solidFill>
              </a:rPr>
              <a:t>Thank you!</a:t>
            </a:r>
          </a:p>
        </p:txBody>
      </p:sp>
      <p:sp>
        <p:nvSpPr>
          <p:cNvPr id="3" name="Content Placeholder 2">
            <a:extLst>
              <a:ext uri="{FF2B5EF4-FFF2-40B4-BE49-F238E27FC236}">
                <a16:creationId xmlns:a16="http://schemas.microsoft.com/office/drawing/2014/main" id="{91882280-F432-54A7-6A6C-ABA12FC5225B}"/>
              </a:ext>
            </a:extLst>
          </p:cNvPr>
          <p:cNvSpPr>
            <a:spLocks noGrp="1"/>
          </p:cNvSpPr>
          <p:nvPr>
            <p:ph idx="1"/>
          </p:nvPr>
        </p:nvSpPr>
        <p:spPr>
          <a:xfrm>
            <a:off x="4649246" y="669363"/>
            <a:ext cx="3142472" cy="5534211"/>
          </a:xfrm>
        </p:spPr>
        <p:txBody>
          <a:bodyPr anchor="ctr">
            <a:normAutofit/>
          </a:bodyPr>
          <a:lstStyle/>
          <a:p>
            <a:r>
              <a:rPr lang="en-US" sz="2000"/>
              <a:t>Email: </a:t>
            </a:r>
            <a:r>
              <a:rPr lang="en-US" sz="2000">
                <a:hlinkClick r:id="rId3"/>
              </a:rPr>
              <a:t>tarazolnikov@gmail.com</a:t>
            </a:r>
            <a:r>
              <a:rPr lang="en-US" sz="2000"/>
              <a:t> </a:t>
            </a:r>
          </a:p>
        </p:txBody>
      </p:sp>
      <p:pic>
        <p:nvPicPr>
          <p:cNvPr id="5" name="Picture 4" descr="A picture containing person, orange&#10;&#10;Description automatically generated">
            <a:extLst>
              <a:ext uri="{FF2B5EF4-FFF2-40B4-BE49-F238E27FC236}">
                <a16:creationId xmlns:a16="http://schemas.microsoft.com/office/drawing/2014/main" id="{C5D00CA6-9855-5ED3-DB88-71EBF991ABC4}"/>
              </a:ext>
            </a:extLst>
          </p:cNvPr>
          <p:cNvPicPr>
            <a:picLocks noChangeAspect="1"/>
          </p:cNvPicPr>
          <p:nvPr/>
        </p:nvPicPr>
        <p:blipFill rotWithShape="1">
          <a:blip r:embed="rId4">
            <a:extLst>
              <a:ext uri="{28A0092B-C50C-407E-A947-70E740481C1C}">
                <a14:useLocalDpi xmlns:a14="http://schemas.microsoft.com/office/drawing/2010/main" val="0"/>
              </a:ext>
            </a:extLst>
          </a:blip>
          <a:srcRect t="33217" r="1" b="1"/>
          <a:stretch/>
        </p:blipFill>
        <p:spPr>
          <a:xfrm>
            <a:off x="8331957" y="3420897"/>
            <a:ext cx="3860043" cy="3437103"/>
          </a:xfrm>
          <a:prstGeom prst="rect">
            <a:avLst/>
          </a:prstGeom>
        </p:spPr>
      </p:pic>
    </p:spTree>
    <p:extLst>
      <p:ext uri="{BB962C8B-B14F-4D97-AF65-F5344CB8AC3E}">
        <p14:creationId xmlns:p14="http://schemas.microsoft.com/office/powerpoint/2010/main" val="352871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590D-CCA1-2C9A-473D-D590961881C6}"/>
              </a:ext>
            </a:extLst>
          </p:cNvPr>
          <p:cNvSpPr>
            <a:spLocks noGrp="1"/>
          </p:cNvSpPr>
          <p:nvPr>
            <p:ph type="title"/>
          </p:nvPr>
        </p:nvSpPr>
        <p:spPr/>
        <p:txBody>
          <a:bodyPr/>
          <a:lstStyle/>
          <a:p>
            <a:r>
              <a:rPr lang="en-US" dirty="0"/>
              <a:t>Applicable Publications </a:t>
            </a:r>
          </a:p>
        </p:txBody>
      </p:sp>
      <p:sp>
        <p:nvSpPr>
          <p:cNvPr id="3" name="Content Placeholder 2">
            <a:extLst>
              <a:ext uri="{FF2B5EF4-FFF2-40B4-BE49-F238E27FC236}">
                <a16:creationId xmlns:a16="http://schemas.microsoft.com/office/drawing/2014/main" id="{5F8AD5E2-409F-1671-220D-17941560BD58}"/>
              </a:ext>
            </a:extLst>
          </p:cNvPr>
          <p:cNvSpPr>
            <a:spLocks noGrp="1"/>
          </p:cNvSpPr>
          <p:nvPr>
            <p:ph idx="1"/>
          </p:nvPr>
        </p:nvSpPr>
        <p:spPr>
          <a:xfrm>
            <a:off x="838200" y="1443318"/>
            <a:ext cx="10515600" cy="5244353"/>
          </a:xfrm>
        </p:spPr>
        <p:txBody>
          <a:bodyPr>
            <a:normAutofit fontScale="55000" lnSpcReduction="20000"/>
          </a:bodyPr>
          <a:lstStyle/>
          <a:p>
            <a:r>
              <a:rPr lang="en-US" sz="1800" b="1" dirty="0">
                <a:effectLst/>
                <a:latin typeface="Times New Roman" panose="02020603050405020304" pitchFamily="18" charset="0"/>
                <a:ea typeface="Cambria Math" panose="02040503050406030204" pitchFamily="18" charset="0"/>
                <a:cs typeface="Times New Roman" panose="02020603050405020304" pitchFamily="18" charset="0"/>
              </a:rPr>
              <a:t>Zolnikov, T.R. </a:t>
            </a:r>
            <a:r>
              <a:rPr lang="en-US" sz="1800" dirty="0">
                <a:effectLst/>
                <a:latin typeface="Times New Roman" panose="02020603050405020304" pitchFamily="18" charset="0"/>
                <a:ea typeface="Cambria Math" panose="02040503050406030204" pitchFamily="18" charset="0"/>
                <a:cs typeface="Times New Roman" panose="02020603050405020304" pitchFamily="18" charset="0"/>
              </a:rPr>
              <a:t>et al. (2023). “Look it’s a dengue mosquito”. </a:t>
            </a:r>
            <a:r>
              <a:rPr lang="en-US" sz="1800" i="0" u="none" strike="noStrike" baseline="0" dirty="0">
                <a:solidFill>
                  <a:srgbClr val="000000"/>
                </a:solidFill>
                <a:latin typeface="Times New Roman" panose="02020603050405020304" pitchFamily="18" charset="0"/>
                <a:cs typeface="Times New Roman" panose="02020603050405020304" pitchFamily="18" charset="0"/>
              </a:rPr>
              <a:t>Qualitative Study on Living Near Open-Air Dumpsites and Vector-Borne Diseases. </a:t>
            </a:r>
            <a:r>
              <a:rPr lang="en-US" sz="1800" i="1" u="none" strike="noStrike" baseline="0" dirty="0">
                <a:solidFill>
                  <a:srgbClr val="000000"/>
                </a:solidFill>
                <a:latin typeface="Times New Roman" panose="02020603050405020304" pitchFamily="18" charset="0"/>
                <a:cs typeface="Times New Roman" panose="02020603050405020304" pitchFamily="18" charset="0"/>
              </a:rPr>
              <a:t>Advances in Environmental and Engineering</a:t>
            </a:r>
            <a:r>
              <a:rPr lang="en-US" sz="1800" i="1" dirty="0">
                <a:solidFill>
                  <a:srgbClr val="000000"/>
                </a:solidFill>
                <a:latin typeface="Times New Roman" panose="02020603050405020304" pitchFamily="18" charset="0"/>
                <a:cs typeface="Times New Roman" panose="02020603050405020304" pitchFamily="18" charset="0"/>
              </a:rPr>
              <a:t> Research</a:t>
            </a:r>
            <a:r>
              <a:rPr lang="en-US" sz="1800" dirty="0">
                <a:solidFill>
                  <a:srgbClr val="000000"/>
                </a:solidFill>
                <a:latin typeface="Times New Roman" panose="02020603050405020304" pitchFamily="18" charset="0"/>
                <a:cs typeface="Times New Roman" panose="02020603050405020304" pitchFamily="18" charset="0"/>
              </a:rPr>
              <a:t>, 4(3). </a:t>
            </a:r>
            <a:r>
              <a:rPr lang="en-US" sz="1800" dirty="0" err="1">
                <a:solidFill>
                  <a:srgbClr val="000000"/>
                </a:solidFill>
                <a:latin typeface="Times New Roman" panose="02020603050405020304" pitchFamily="18" charset="0"/>
                <a:cs typeface="Times New Roman" panose="02020603050405020304" pitchFamily="18" charset="0"/>
              </a:rPr>
              <a:t>doi</a:t>
            </a:r>
            <a:r>
              <a:rPr lang="en-US" sz="1800" dirty="0">
                <a:solidFill>
                  <a:srgbClr val="000000"/>
                </a:solidFill>
                <a:latin typeface="Times New Roman" panose="02020603050405020304" pitchFamily="18" charset="0"/>
                <a:cs typeface="Times New Roman" panose="02020603050405020304" pitchFamily="18" charset="0"/>
              </a:rPr>
              <a:t>: </a:t>
            </a:r>
            <a:r>
              <a:rPr lang="en-US" sz="1800" i="0" u="none" strike="noStrike" baseline="0" dirty="0">
                <a:solidFill>
                  <a:srgbClr val="000000"/>
                </a:solidFill>
                <a:latin typeface="Times New Roman" panose="02020603050405020304" pitchFamily="18" charset="0"/>
                <a:cs typeface="Times New Roman" panose="02020603050405020304" pitchFamily="18" charset="0"/>
              </a:rPr>
              <a:t>doi:10.21926/aeer.2303045 </a:t>
            </a:r>
            <a:endParaRPr lang="en-US" sz="1800" i="0" u="none" strike="noStrike" baseline="0" dirty="0">
              <a:solidFill>
                <a:srgbClr val="000000"/>
              </a:solidFill>
              <a:latin typeface="Times New Roman" panose="02020603050405020304" pitchFamily="18" charset="0"/>
              <a:ea typeface="Cambria Math" panose="02040503050406030204" pitchFamily="18" charset="0"/>
              <a:cs typeface="Times New Roman" panose="02020603050405020304" pitchFamily="18" charset="0"/>
            </a:endParaRPr>
          </a:p>
          <a:p>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(2022). Stop treating waste pickers like garbage: An autoethnography on informal waste picking.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Journal of Global Health.</a:t>
            </a:r>
            <a:endParaRPr lang="en-US" sz="1800" i="1" dirty="0">
              <a:latin typeface="Cambria Math" panose="02040503050406030204" pitchFamily="18" charset="0"/>
              <a:ea typeface="Cambria Math" panose="02040503050406030204" pitchFamily="18" charset="0"/>
              <a:cs typeface="Cambria Math" panose="02040503050406030204" pitchFamily="18" charset="0"/>
            </a:endParaRPr>
          </a:p>
          <a:p>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Rosa KD, </a:t>
            </a:r>
            <a:r>
              <a:rPr lang="en-US" sz="1800" b="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Leite</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TS, Caldas S, de Souza Filho A, Jacob RS, Mol MPG. (2022). Visceral Leishmaniasis and Disposal of Solid Waste in Minas Gerais, Brazil. </a:t>
            </a:r>
            <a:r>
              <a:rPr lang="en-US" sz="1800" i="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Advances in Environmental and Engineering Res</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earch, 3(3), 028, doi:10.21926/aeer.2203028.</a:t>
            </a:r>
            <a:endParaRPr lang="en-US" sz="1800" dirty="0">
              <a:latin typeface="Cambria Math" panose="02040503050406030204" pitchFamily="18" charset="0"/>
              <a:ea typeface="Cambria Math" panose="02040503050406030204" pitchFamily="18" charset="0"/>
              <a:cs typeface="Cambria Math" panose="02040503050406030204" pitchFamily="18" charset="0"/>
            </a:endParaRPr>
          </a:p>
          <a:p>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Mol, M. P. G</a:t>
            </a:r>
            <a:r>
              <a:rPr lang="en-US" sz="1800" b="1"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Zolnikov, T. R.,</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Neves, A. C., Dos Santos, G. R., Tolentino, J. L. L., de Vasconcelos Barros, R. T., &amp; Heller, L. (2022). Healthcare waste generation in hospitals per continent: a systematic review. </a:t>
            </a:r>
            <a:r>
              <a:rPr lang="en-US" sz="1800" i="1"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Environmental Science and Pollution Research</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1-10.</a:t>
            </a:r>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Souza-Silva, </a:t>
            </a:r>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Ladeira</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O.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 Dias, S. (2021). Hepatitis B and C prevalence in waste pickers: A global meta-analysis.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Journal of Public Health.</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0.1093/</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pubmed</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/fdab285</a:t>
            </a:r>
          </a:p>
          <a:p>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Pezeshkian</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F., Rodriquez, P., Stoves-Tucker, L.,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Pintas</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C.,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Galato</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D. (2021). </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A qualitative study on chronic noncommunicable diseases and waste pickers in Brazil. </a:t>
            </a:r>
            <a:r>
              <a:rPr lang="en-US" sz="1800" i="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Journal of Heath and Pollution.</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i="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11</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(30),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10.210603.</a:t>
            </a:r>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r>
              <a:rPr lang="en-US" sz="1800" b="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Furio</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F.,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V., &amp; Richards, J. (2021). </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A systematic review on informal waste picking: Occupational hazards and health outcomes</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i="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Waste Management, 126, </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291-308.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sng"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hlinkClick r:id="rId2" tooltip="Persistent link using digital object identifier"/>
              </a:rPr>
              <a:t>10.1016/j.wasman.2021.03.006</a:t>
            </a:r>
            <a:endParaRPr lang="en-US" sz="1800" u="sng" dirty="0">
              <a:solidFill>
                <a:srgbClr val="000000"/>
              </a:solidFill>
              <a:latin typeface="Times New Roman" panose="02020603050405020304" pitchFamily="18" charset="0"/>
              <a:ea typeface="Cambria Math" panose="02040503050406030204" pitchFamily="18" charset="0"/>
              <a:cs typeface="Cambria Math" panose="02040503050406030204" pitchFamily="18" charset="0"/>
            </a:endParaRPr>
          </a:p>
          <a:p>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Santos, F.,</a:t>
            </a:r>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 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Ribas</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I.,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Casabona</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J., Monteiro, E., Martins, E., Franca, D.,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Aruajo</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W., &amp;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 (2020).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Syphillis</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and other sexually transmitted infections among waste pickers in Brasilia, Brazil.</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 Waste Management</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118,</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122-130.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none" strike="noStrike" dirty="0">
                <a:solidFill>
                  <a:srgbClr val="0000FF"/>
                </a:solidFill>
                <a:effectLst/>
                <a:latin typeface="Times New Roman" panose="02020603050405020304" pitchFamily="18" charset="0"/>
                <a:ea typeface="Cambria Math" panose="02040503050406030204" pitchFamily="18" charset="0"/>
                <a:cs typeface="Cambria Math" panose="02040503050406030204" pitchFamily="18" charset="0"/>
                <a:hlinkClick r:id="rId3" tooltip="Persistent link using digital object identifier"/>
              </a:rPr>
              <a:t>10.1016/j.wasman.2020.08.040</a:t>
            </a:r>
            <a:endParaRPr lang="en-US" sz="1800" dirty="0">
              <a:solidFill>
                <a:srgbClr val="0000FF"/>
              </a:solidFill>
              <a:latin typeface="Cambria Math" panose="02040503050406030204" pitchFamily="18" charset="0"/>
              <a:ea typeface="Cambria Math" panose="02040503050406030204" pitchFamily="18" charset="0"/>
              <a:cs typeface="Cambria Math" panose="02040503050406030204" pitchFamily="18" charset="0"/>
            </a:endParaRPr>
          </a:p>
          <a:p>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Marques, C.P.,</a:t>
            </a:r>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 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Noronha, J., Angulo-</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Tuesta</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Bashashi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M., &amp;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 (2020). Social vulnerabilities of female waste pickers in Brasilia, Brazil.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Archives of Environmental and Occupational Health, </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1-8.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sng"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hlinkClick r:id="rId4"/>
              </a:rPr>
              <a:t>10.1080/19338244.2020.1787315</a:t>
            </a:r>
            <a:endParaRPr lang="en-US" sz="1800" u="sng" dirty="0">
              <a:latin typeface="Cambria Math" panose="02040503050406030204" pitchFamily="18" charset="0"/>
              <a:ea typeface="Cambria Math" panose="02040503050406030204" pitchFamily="18" charset="0"/>
              <a:cs typeface="Cambria Math" panose="02040503050406030204" pitchFamily="18" charset="0"/>
            </a:endParaRPr>
          </a:p>
          <a:p>
            <a:r>
              <a:rPr lang="en-US" sz="1800" dirty="0" err="1">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Pataca</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L.C.M., Pedrosa, M.A.F., </a:t>
            </a:r>
            <a:r>
              <a:rPr lang="en-US" sz="1800" b="1"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&amp; Mol, M. (2020). Water quality index and sanitary and socioeconomic indicators in Minas Gerais, Brazil. </a:t>
            </a:r>
            <a:r>
              <a:rPr lang="en-US" sz="1800" i="1"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Environmental Monitoring and Assessment</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i="1"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192</a:t>
            </a:r>
            <a:r>
              <a:rPr lang="en-US" sz="1800" dirty="0">
                <a:solidFill>
                  <a:srgbClr val="222222"/>
                </a:solidFill>
                <a:effectLst/>
                <a:latin typeface="Times New Roman" panose="02020603050405020304" pitchFamily="18" charset="0"/>
                <a:ea typeface="Cambria Math" panose="02040503050406030204" pitchFamily="18" charset="0"/>
                <a:cs typeface="Cambria Math" panose="02040503050406030204" pitchFamily="18" charset="0"/>
              </a:rPr>
              <a:t>(7), 1-12.</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sng"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hlinkClick r:id="rId5"/>
              </a:rPr>
              <a:t>10.1007/s10661-020-08425-9</a:t>
            </a:r>
            <a:endParaRPr lang="en-US" sz="1800" u="sng" dirty="0">
              <a:solidFill>
                <a:srgbClr val="000000"/>
              </a:solidFill>
              <a:latin typeface="Times New Roman" panose="02020603050405020304" pitchFamily="18" charset="0"/>
              <a:ea typeface="Cambria Math" panose="02040503050406030204" pitchFamily="18" charset="0"/>
              <a:cs typeface="Cambria Math" panose="02040503050406030204" pitchFamily="18" charset="0"/>
            </a:endParaRPr>
          </a:p>
          <a:p>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Ramos, H.M.P.,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V.R.N.,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Bashash</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M. Scott, J. (2020). Vector-borne diseases in waste pickers in Brasilia-Brazil</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 Waste Management</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105, 223-232.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none" strike="noStrike" dirty="0">
                <a:solidFill>
                  <a:srgbClr val="0000FF"/>
                </a:solidFill>
                <a:effectLst/>
                <a:latin typeface="Times New Roman" panose="02020603050405020304" pitchFamily="18" charset="0"/>
                <a:ea typeface="Cambria Math" panose="02040503050406030204" pitchFamily="18" charset="0"/>
                <a:cs typeface="Cambria Math" panose="02040503050406030204" pitchFamily="18" charset="0"/>
                <a:hlinkClick r:id="rId6" tooltip="Persistent link using digital object identifier"/>
              </a:rPr>
              <a:t>10.1016/j.wasman.2020.02.001</a:t>
            </a:r>
            <a:endParaRPr lang="en-US" sz="1800" dirty="0">
              <a:solidFill>
                <a:srgbClr val="0000FF"/>
              </a:solidFill>
              <a:latin typeface="Times New Roman" panose="02020603050405020304" pitchFamily="18" charset="0"/>
              <a:ea typeface="Cambria Math" panose="02040503050406030204" pitchFamily="18" charset="0"/>
              <a:cs typeface="Cambria Math" panose="02040503050406030204" pitchFamily="18" charset="0"/>
            </a:endParaRPr>
          </a:p>
          <a:p>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V.R.N., </a:t>
            </a:r>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Bashash</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M., Marques, C.P.,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Simoes</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A.S.R., &amp; Scott, J. (2019). Waterborne diseases in waste pickers of Structural, Brazil, the second largest open-air dumpsite in the world.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Waste Management, 99. </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71-78. doi:10.1016/j.wasman.2019.08.035</a:t>
            </a:r>
            <a:endParaRPr lang="en-US" sz="1800" dirty="0">
              <a:latin typeface="Cambria Math" panose="02040503050406030204" pitchFamily="18" charset="0"/>
              <a:ea typeface="Cambria Math" panose="02040503050406030204" pitchFamily="18" charset="0"/>
              <a:cs typeface="Cambria Math" panose="02040503050406030204" pitchFamily="18" charset="0"/>
            </a:endParaRPr>
          </a:p>
          <a:p>
            <a:r>
              <a:rPr lang="en-US" sz="1800" b="1" dirty="0">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Ramos, H.M.P.,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V.R.N., Guimaraes, A.D.,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Galato</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D. (2019). Medical waste disposal in Brasilia, Brazil: A Qualitative study on adverse health outcomes of recyclable waste collectors. </a:t>
            </a:r>
            <a:r>
              <a:rPr lang="en-US" sz="1800" i="1" dirty="0">
                <a:effectLst/>
                <a:latin typeface="Times New Roman" panose="02020603050405020304" pitchFamily="18" charset="0"/>
                <a:ea typeface="Cambria Math" panose="02040503050406030204" pitchFamily="18" charset="0"/>
                <a:cs typeface="Cambria Math" panose="02040503050406030204" pitchFamily="18" charset="0"/>
              </a:rPr>
              <a:t>Journal of Environmental Health and Pollution, 9(23). </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1-10. </a:t>
            </a:r>
            <a:r>
              <a:rPr lang="en-US" sz="1800" dirty="0" err="1">
                <a:effectLst/>
                <a:latin typeface="Times New Roman" panose="02020603050405020304" pitchFamily="18" charset="0"/>
                <a:ea typeface="Cambria Math" panose="02040503050406030204" pitchFamily="18" charset="0"/>
                <a:cs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cs typeface="Cambria Math" panose="02040503050406030204" pitchFamily="18" charset="0"/>
              </a:rPr>
              <a:t>: </a:t>
            </a:r>
            <a:r>
              <a:rPr lang="en-US" sz="1800" u="none" strike="noStrike" dirty="0">
                <a:solidFill>
                  <a:srgbClr val="0000FF"/>
                </a:solidFill>
                <a:effectLst/>
                <a:latin typeface="Times New Roman" panose="02020603050405020304" pitchFamily="18" charset="0"/>
                <a:ea typeface="Cambria Math" panose="02040503050406030204" pitchFamily="18" charset="0"/>
                <a:cs typeface="Cambria Math" panose="02040503050406030204" pitchFamily="18" charset="0"/>
                <a:hlinkClick r:id="rId7"/>
              </a:rPr>
              <a:t>10.5696/2156-9614-9.23.190905</a:t>
            </a:r>
            <a:endParaRPr lang="en-US" sz="1800" u="none" strike="noStrike" dirty="0">
              <a:solidFill>
                <a:srgbClr val="0000FF"/>
              </a:solidFill>
              <a:effectLst/>
              <a:latin typeface="Times New Roman" panose="02020603050405020304" pitchFamily="18" charset="0"/>
              <a:ea typeface="Cambria Math" panose="02040503050406030204" pitchFamily="18" charset="0"/>
              <a:cs typeface="Cambria Math" panose="02040503050406030204" pitchFamily="18" charset="0"/>
            </a:endParaRPr>
          </a:p>
          <a:p>
            <a:r>
              <a:rPr lang="en-US" sz="1800" dirty="0" err="1">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Scarponi</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C., </a:t>
            </a:r>
            <a:r>
              <a:rPr lang="en-US" sz="1800" b="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Zolnikov, T.R.,</a:t>
            </a:r>
            <a:r>
              <a:rPr lang="en-US" sz="1800"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 Mol, M. (2019). Are waste pickers at risk for hepatitis B and C infections because of poverty or environmental exposures? </a:t>
            </a:r>
            <a:r>
              <a:rPr lang="en-US" sz="1800" i="1"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rPr>
              <a:t>Journal of Brazilian Society of Tropical Medicine, 52. doi:</a:t>
            </a:r>
            <a:r>
              <a:rPr lang="en-US" sz="1800" u="sng" dirty="0">
                <a:solidFill>
                  <a:srgbClr val="000000"/>
                </a:solidFill>
                <a:effectLst/>
                <a:latin typeface="Times New Roman" panose="02020603050405020304" pitchFamily="18" charset="0"/>
                <a:ea typeface="Cambria Math" panose="02040503050406030204" pitchFamily="18" charset="0"/>
                <a:cs typeface="Cambria Math" panose="02040503050406030204" pitchFamily="18" charset="0"/>
                <a:hlinkClick r:id="rId8"/>
              </a:rPr>
              <a:t>10.1590/0037-8682-0123-2019</a:t>
            </a:r>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r>
              <a:rPr lang="en-US" sz="1800" b="1" dirty="0">
                <a:effectLst/>
                <a:latin typeface="Times New Roman" panose="02020603050405020304" pitchFamily="18" charset="0"/>
                <a:ea typeface="Cambria Math" panose="02040503050406030204" pitchFamily="18" charset="0"/>
              </a:rPr>
              <a:t>Zolnikov, T.R., </a:t>
            </a:r>
            <a:r>
              <a:rPr lang="en-US" sz="1800" dirty="0">
                <a:effectLst/>
                <a:latin typeface="Times New Roman" panose="02020603050405020304" pitchFamily="18" charset="0"/>
                <a:ea typeface="Cambria Math" panose="02040503050406030204" pitchFamily="18" charset="0"/>
              </a:rPr>
              <a:t>Costa de Silva, R., </a:t>
            </a:r>
            <a:r>
              <a:rPr lang="en-US" sz="1800" dirty="0" err="1">
                <a:effectLst/>
                <a:latin typeface="Times New Roman" panose="02020603050405020304" pitchFamily="18" charset="0"/>
                <a:ea typeface="Cambria Math" panose="02040503050406030204" pitchFamily="18" charset="0"/>
              </a:rPr>
              <a:t>Tuesta</a:t>
            </a:r>
            <a:r>
              <a:rPr lang="en-US" sz="1800" dirty="0">
                <a:effectLst/>
                <a:latin typeface="Times New Roman" panose="02020603050405020304" pitchFamily="18" charset="0"/>
                <a:ea typeface="Cambria Math" panose="02040503050406030204" pitchFamily="18" charset="0"/>
              </a:rPr>
              <a:t>, A.A., Marques, C.P., </a:t>
            </a:r>
            <a:r>
              <a:rPr lang="en-US" sz="1800" dirty="0" err="1">
                <a:effectLst/>
                <a:latin typeface="Times New Roman" panose="02020603050405020304" pitchFamily="18" charset="0"/>
                <a:ea typeface="Cambria Math" panose="02040503050406030204" pitchFamily="18" charset="0"/>
              </a:rPr>
              <a:t>Cruvinel</a:t>
            </a:r>
            <a:r>
              <a:rPr lang="en-US" sz="1800" dirty="0">
                <a:effectLst/>
                <a:latin typeface="Times New Roman" panose="02020603050405020304" pitchFamily="18" charset="0"/>
                <a:ea typeface="Cambria Math" panose="02040503050406030204" pitchFamily="18" charset="0"/>
              </a:rPr>
              <a:t>, V.R.N. (2018). </a:t>
            </a:r>
            <a:r>
              <a:rPr lang="en-US" sz="1800" dirty="0">
                <a:solidFill>
                  <a:srgbClr val="222222"/>
                </a:solidFill>
                <a:effectLst/>
                <a:latin typeface="Times New Roman" panose="02020603050405020304" pitchFamily="18" charset="0"/>
                <a:ea typeface="Cambria Math" panose="02040503050406030204" pitchFamily="18" charset="0"/>
              </a:rPr>
              <a:t>Ineffective waste site closures in Brazil: A systematic review on continuing health conditions and occupational hazards of waste collectors</a:t>
            </a:r>
            <a:r>
              <a:rPr lang="en-US" sz="1800" dirty="0">
                <a:solidFill>
                  <a:srgbClr val="222222"/>
                </a:solidFill>
                <a:effectLst/>
                <a:latin typeface="Arial" panose="020B0604020202020204" pitchFamily="34" charset="0"/>
                <a:ea typeface="Cambria Math" panose="02040503050406030204" pitchFamily="18" charset="0"/>
              </a:rPr>
              <a:t>. </a:t>
            </a:r>
            <a:r>
              <a:rPr lang="en-US" sz="1800" i="1" dirty="0">
                <a:effectLst/>
                <a:latin typeface="Times New Roman" panose="02020603050405020304" pitchFamily="18" charset="0"/>
                <a:ea typeface="Cambria Math" panose="02040503050406030204" pitchFamily="18" charset="0"/>
              </a:rPr>
              <a:t>Waste Management, 80, </a:t>
            </a:r>
            <a:r>
              <a:rPr lang="en-US" sz="1800" dirty="0">
                <a:effectLst/>
                <a:latin typeface="Times New Roman" panose="02020603050405020304" pitchFamily="18" charset="0"/>
                <a:ea typeface="Cambria Math" panose="02040503050406030204" pitchFamily="18" charset="0"/>
              </a:rPr>
              <a:t>26-39. </a:t>
            </a:r>
            <a:r>
              <a:rPr lang="en-US" sz="1800" dirty="0" err="1">
                <a:effectLst/>
                <a:latin typeface="Times New Roman" panose="02020603050405020304" pitchFamily="18" charset="0"/>
                <a:ea typeface="Cambria Math" panose="02040503050406030204" pitchFamily="18" charset="0"/>
              </a:rPr>
              <a:t>doi</a:t>
            </a:r>
            <a:r>
              <a:rPr lang="en-US" sz="1800" dirty="0">
                <a:effectLst/>
                <a:latin typeface="Times New Roman" panose="02020603050405020304" pitchFamily="18" charset="0"/>
                <a:ea typeface="Cambria Math" panose="02040503050406030204" pitchFamily="18" charset="0"/>
              </a:rPr>
              <a:t>: </a:t>
            </a:r>
            <a:r>
              <a:rPr lang="en-US" sz="1800" u="none" strike="noStrike" dirty="0">
                <a:solidFill>
                  <a:srgbClr val="0000FF"/>
                </a:solidFill>
                <a:effectLst/>
                <a:latin typeface="Times New Roman" panose="02020603050405020304" pitchFamily="18" charset="0"/>
                <a:ea typeface="Cambria Math" panose="02040503050406030204" pitchFamily="18" charset="0"/>
                <a:hlinkClick r:id="rId9" tooltip="Persistent link using digital object identifier"/>
              </a:rPr>
              <a:t>10.1016/j.wasman.2018.08.047</a:t>
            </a:r>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pPr marL="0" marR="0" algn="just" eaLnBrk="0" fontAlgn="base" hangingPunct="0">
              <a:spcBef>
                <a:spcPts val="0"/>
              </a:spcBef>
              <a:spcAft>
                <a:spcPts val="0"/>
              </a:spcAft>
            </a:pPr>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endParaRPr lang="en-US" sz="1800" dirty="0">
              <a:effectLst/>
              <a:latin typeface="Cambria Math" panose="02040503050406030204" pitchFamily="18" charset="0"/>
              <a:ea typeface="Cambria Math" panose="02040503050406030204" pitchFamily="18" charset="0"/>
              <a:cs typeface="Cambria Math" panose="02040503050406030204" pitchFamily="18" charset="0"/>
            </a:endParaRPr>
          </a:p>
          <a:p>
            <a:endParaRPr lang="en-US" dirty="0"/>
          </a:p>
        </p:txBody>
      </p:sp>
    </p:spTree>
    <p:extLst>
      <p:ext uri="{BB962C8B-B14F-4D97-AF65-F5344CB8AC3E}">
        <p14:creationId xmlns:p14="http://schemas.microsoft.com/office/powerpoint/2010/main" val="2495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34B2C-FBF3-3733-00E0-48759809C31F}"/>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t>Waste pickers</a:t>
            </a:r>
            <a:br>
              <a:rPr lang="en-US" sz="5200" dirty="0"/>
            </a:br>
            <a:br>
              <a:rPr lang="en-US" sz="5200" dirty="0"/>
            </a:br>
            <a:endParaRPr lang="en-US" sz="5200" dirty="0"/>
          </a:p>
        </p:txBody>
      </p:sp>
      <p:pic>
        <p:nvPicPr>
          <p:cNvPr id="5" name="Content Placeholder 4" descr="A picture containing group, people, pile, crowd&#10;&#10;Description automatically generated">
            <a:extLst>
              <a:ext uri="{FF2B5EF4-FFF2-40B4-BE49-F238E27FC236}">
                <a16:creationId xmlns:a16="http://schemas.microsoft.com/office/drawing/2014/main" id="{DFD804E4-6B2F-DF4C-2D81-015F711ED85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996" r="17529"/>
          <a:stretch/>
        </p:blipFill>
        <p:spPr>
          <a:xfrm>
            <a:off x="20" y="10"/>
            <a:ext cx="6992881" cy="6857990"/>
          </a:xfrm>
          <a:prstGeom prst="rect">
            <a:avLst/>
          </a:prstGeom>
        </p:spPr>
      </p:pic>
      <p:sp>
        <p:nvSpPr>
          <p:cNvPr id="7" name="TextBox 6">
            <a:extLst>
              <a:ext uri="{FF2B5EF4-FFF2-40B4-BE49-F238E27FC236}">
                <a16:creationId xmlns:a16="http://schemas.microsoft.com/office/drawing/2014/main" id="{B71429FB-289B-FFD3-2FEE-F9C985150F2D}"/>
              </a:ext>
            </a:extLst>
          </p:cNvPr>
          <p:cNvSpPr txBox="1"/>
          <p:nvPr/>
        </p:nvSpPr>
        <p:spPr>
          <a:xfrm>
            <a:off x="7367738" y="3598021"/>
            <a:ext cx="4505071" cy="3170099"/>
          </a:xfrm>
          <a:prstGeom prst="rect">
            <a:avLst/>
          </a:prstGeom>
          <a:noFill/>
        </p:spPr>
        <p:txBody>
          <a:bodyPr wrap="square">
            <a:spAutoFit/>
          </a:bodyPr>
          <a:lstStyle/>
          <a:p>
            <a:pPr algn="l"/>
            <a:r>
              <a:rPr lang="en-US" sz="2000" b="0" i="0" u="none" strike="noStrike" baseline="0" dirty="0">
                <a:solidFill>
                  <a:srgbClr val="000000"/>
                </a:solidFill>
                <a:latin typeface="AdvGulliv-R"/>
              </a:rPr>
              <a:t>Exposures: </a:t>
            </a:r>
            <a:r>
              <a:rPr lang="en-US" sz="2000" b="1" i="0" u="none" strike="noStrike" baseline="0" dirty="0">
                <a:solidFill>
                  <a:srgbClr val="000000"/>
                </a:solidFill>
                <a:latin typeface="AdvGulliv-R"/>
              </a:rPr>
              <a:t>biological</a:t>
            </a:r>
          </a:p>
          <a:p>
            <a:pPr algn="l"/>
            <a:r>
              <a:rPr lang="en-US" sz="2000" b="0" i="0" u="none" strike="noStrike" baseline="0" dirty="0">
                <a:solidFill>
                  <a:srgbClr val="000000"/>
                </a:solidFill>
                <a:latin typeface="AdvGulliv-R"/>
              </a:rPr>
              <a:t>(e.g., communicable diseases from needle sticks, bioaerosol inhalation, vector-borne diseases), </a:t>
            </a:r>
            <a:r>
              <a:rPr lang="en-US" sz="2000" b="1" i="0" u="none" strike="noStrike" baseline="0" dirty="0">
                <a:solidFill>
                  <a:srgbClr val="000000"/>
                </a:solidFill>
                <a:latin typeface="AdvGulliv-R"/>
              </a:rPr>
              <a:t>physical</a:t>
            </a:r>
            <a:r>
              <a:rPr lang="en-US" sz="2000" b="0" i="0" u="none" strike="noStrike" baseline="0" dirty="0">
                <a:solidFill>
                  <a:srgbClr val="000000"/>
                </a:solidFill>
                <a:latin typeface="AdvGulliv-R"/>
              </a:rPr>
              <a:t> (</a:t>
            </a:r>
            <a:r>
              <a:rPr lang="en-US" sz="2000" b="0" i="0" u="none" strike="noStrike" baseline="0" dirty="0" err="1">
                <a:solidFill>
                  <a:srgbClr val="000000"/>
                </a:solidFill>
                <a:latin typeface="AdvGulliv-R"/>
              </a:rPr>
              <a:t>e.g.,musculoskeletal</a:t>
            </a:r>
            <a:r>
              <a:rPr lang="en-US" sz="2000" b="0" i="0" u="none" strike="noStrike" baseline="0" dirty="0">
                <a:solidFill>
                  <a:srgbClr val="000000"/>
                </a:solidFill>
                <a:latin typeface="AdvGulliv-R"/>
              </a:rPr>
              <a:t> injuries, heat stress) and </a:t>
            </a:r>
            <a:r>
              <a:rPr lang="en-US" sz="2000" b="1" i="0" u="none" strike="noStrike" baseline="0" dirty="0">
                <a:solidFill>
                  <a:srgbClr val="000000"/>
                </a:solidFill>
                <a:latin typeface="AdvGulliv-R"/>
              </a:rPr>
              <a:t>chemical</a:t>
            </a:r>
            <a:r>
              <a:rPr lang="en-US" sz="2000" b="0" i="0" u="none" strike="noStrike" baseline="0" dirty="0">
                <a:solidFill>
                  <a:srgbClr val="000000"/>
                </a:solidFill>
                <a:latin typeface="AdvGulliv-R"/>
              </a:rPr>
              <a:t> (e.g. burns, toxic exposures)</a:t>
            </a:r>
          </a:p>
          <a:p>
            <a:pPr algn="l"/>
            <a:r>
              <a:rPr lang="en-US" sz="2000" b="0" i="0" u="none" strike="noStrike" baseline="0" dirty="0">
                <a:solidFill>
                  <a:srgbClr val="000000"/>
                </a:solidFill>
                <a:latin typeface="AdvGulliv-R"/>
              </a:rPr>
              <a:t>Hazards, </a:t>
            </a:r>
            <a:r>
              <a:rPr lang="en-US" sz="2000" b="1" i="0" u="none" strike="noStrike" baseline="0" dirty="0">
                <a:solidFill>
                  <a:srgbClr val="000000"/>
                </a:solidFill>
                <a:latin typeface="AdvGulliv-R"/>
              </a:rPr>
              <a:t>psychosocial</a:t>
            </a:r>
            <a:r>
              <a:rPr lang="en-US" sz="2000" b="0" i="0" u="none" strike="noStrike" baseline="0" dirty="0">
                <a:solidFill>
                  <a:srgbClr val="000000"/>
                </a:solidFill>
                <a:latin typeface="AdvGulliv-R"/>
              </a:rPr>
              <a:t> (e.g., stigma), </a:t>
            </a:r>
            <a:r>
              <a:rPr lang="en-US" sz="2000" b="1" i="0" u="none" strike="noStrike" baseline="0" dirty="0">
                <a:solidFill>
                  <a:srgbClr val="000000"/>
                </a:solidFill>
                <a:latin typeface="AdvGulliv-R"/>
              </a:rPr>
              <a:t>ergonomic </a:t>
            </a:r>
            <a:r>
              <a:rPr lang="en-US" sz="2000" b="0" i="0" u="none" strike="noStrike" baseline="0" dirty="0">
                <a:solidFill>
                  <a:srgbClr val="000000"/>
                </a:solidFill>
                <a:latin typeface="AdvGulliv-R"/>
              </a:rPr>
              <a:t>(e.g., respective movement, poor posture).</a:t>
            </a:r>
            <a:endParaRPr lang="en-US" sz="2000" dirty="0"/>
          </a:p>
        </p:txBody>
      </p:sp>
    </p:spTree>
    <p:extLst>
      <p:ext uri="{BB962C8B-B14F-4D97-AF65-F5344CB8AC3E}">
        <p14:creationId xmlns:p14="http://schemas.microsoft.com/office/powerpoint/2010/main" val="1303037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CE49-B451-1C8B-B426-7BD0E2EDB8E6}"/>
              </a:ext>
            </a:extLst>
          </p:cNvPr>
          <p:cNvSpPr>
            <a:spLocks noGrp="1"/>
          </p:cNvSpPr>
          <p:nvPr>
            <p:ph type="title"/>
          </p:nvPr>
        </p:nvSpPr>
        <p:spPr/>
        <p:txBody>
          <a:bodyPr/>
          <a:lstStyle/>
          <a:p>
            <a:r>
              <a:rPr lang="en-US" dirty="0" err="1"/>
              <a:t>Estructural</a:t>
            </a:r>
            <a:r>
              <a:rPr lang="en-US" dirty="0"/>
              <a:t> dumpsite, Brasilia, Brazil</a:t>
            </a:r>
          </a:p>
        </p:txBody>
      </p:sp>
      <p:sp>
        <p:nvSpPr>
          <p:cNvPr id="3" name="Content Placeholder 2">
            <a:extLst>
              <a:ext uri="{FF2B5EF4-FFF2-40B4-BE49-F238E27FC236}">
                <a16:creationId xmlns:a16="http://schemas.microsoft.com/office/drawing/2014/main" id="{FEAC31C1-54B5-20AC-08AF-77B42B5DF4F8}"/>
              </a:ext>
            </a:extLst>
          </p:cNvPr>
          <p:cNvSpPr>
            <a:spLocks noGrp="1"/>
          </p:cNvSpPr>
          <p:nvPr>
            <p:ph idx="1"/>
          </p:nvPr>
        </p:nvSpPr>
        <p:spPr/>
        <p:txBody>
          <a:bodyPr>
            <a:normAutofit/>
          </a:bodyPr>
          <a:lstStyle/>
          <a:p>
            <a:pPr algn="l"/>
            <a:r>
              <a:rPr lang="en-US" sz="1800" b="0" i="0" u="none" strike="noStrike" baseline="0" dirty="0">
                <a:solidFill>
                  <a:srgbClr val="000000"/>
                </a:solidFill>
                <a:latin typeface="AdvGulliv-R"/>
              </a:rPr>
              <a:t>Structural City in Brazil has been the site of the largest open-air dumpsite in South America for more than 60 years.</a:t>
            </a:r>
          </a:p>
          <a:p>
            <a:pPr algn="l"/>
            <a:r>
              <a:rPr lang="en-US" sz="1800" b="0" i="0" u="none" strike="noStrike" baseline="0" dirty="0" err="1">
                <a:solidFill>
                  <a:srgbClr val="000000"/>
                </a:solidFill>
                <a:latin typeface="AdvGulliv-R"/>
              </a:rPr>
              <a:t>Estructural</a:t>
            </a:r>
            <a:r>
              <a:rPr lang="en-US" sz="1800" b="0" i="0" u="none" strike="noStrike" baseline="0" dirty="0">
                <a:solidFill>
                  <a:srgbClr val="000000"/>
                </a:solidFill>
                <a:latin typeface="AdvGulliv-R"/>
              </a:rPr>
              <a:t> dumpsite not only was this the second largest dumpsite in the world, but it was also considered the most unsanitary in Brazil. </a:t>
            </a:r>
          </a:p>
          <a:p>
            <a:pPr algn="l"/>
            <a:r>
              <a:rPr lang="en-US" sz="1800" b="0" i="0" u="none" strike="noStrike" baseline="0" dirty="0">
                <a:solidFill>
                  <a:srgbClr val="000000"/>
                </a:solidFill>
                <a:latin typeface="AdvGulliv-R"/>
              </a:rPr>
              <a:t>It is located 15 km from the Center of Brasília, close to the Brazilian National Park (a conservation area) and the </a:t>
            </a:r>
            <a:r>
              <a:rPr lang="en-US" sz="1800" b="0" i="0" u="none" strike="noStrike" baseline="0" dirty="0" err="1">
                <a:solidFill>
                  <a:srgbClr val="000000"/>
                </a:solidFill>
                <a:latin typeface="AdvGulliv-R"/>
              </a:rPr>
              <a:t>Cabeceira</a:t>
            </a:r>
            <a:r>
              <a:rPr lang="en-US" sz="1800" dirty="0">
                <a:solidFill>
                  <a:srgbClr val="000000"/>
                </a:solidFill>
                <a:latin typeface="AdvGulliv-R"/>
              </a:rPr>
              <a:t> </a:t>
            </a:r>
            <a:r>
              <a:rPr lang="en-US" sz="1800" b="0" i="0" u="none" strike="noStrike" baseline="0" dirty="0">
                <a:solidFill>
                  <a:srgbClr val="000000"/>
                </a:solidFill>
                <a:latin typeface="AdvGulliv-R"/>
              </a:rPr>
              <a:t>do </a:t>
            </a:r>
            <a:r>
              <a:rPr lang="en-US" sz="1800" b="0" i="0" u="none" strike="noStrike" baseline="0" dirty="0" err="1">
                <a:solidFill>
                  <a:srgbClr val="000000"/>
                </a:solidFill>
                <a:latin typeface="AdvGulliv-R"/>
              </a:rPr>
              <a:t>Valo</a:t>
            </a:r>
            <a:r>
              <a:rPr lang="en-US" sz="1800" b="0" i="0" u="none" strike="noStrike" baseline="0" dirty="0">
                <a:solidFill>
                  <a:srgbClr val="000000"/>
                </a:solidFill>
                <a:latin typeface="AdvGulliv-R"/>
              </a:rPr>
              <a:t> river, where residents often farm vegetables and fruits.</a:t>
            </a:r>
          </a:p>
          <a:p>
            <a:pPr algn="l"/>
            <a:r>
              <a:rPr lang="en-US" sz="1800" b="0" i="0" u="none" strike="noStrike" baseline="0" dirty="0">
                <a:solidFill>
                  <a:srgbClr val="000000"/>
                </a:solidFill>
                <a:latin typeface="AdvGulliv-R"/>
              </a:rPr>
              <a:t>Around the </a:t>
            </a:r>
            <a:r>
              <a:rPr lang="en-US" sz="1800" b="0" i="0" u="none" strike="noStrike" baseline="0" dirty="0" err="1">
                <a:solidFill>
                  <a:srgbClr val="000000"/>
                </a:solidFill>
                <a:latin typeface="AdvGulliv-R"/>
              </a:rPr>
              <a:t>Estrutural</a:t>
            </a:r>
            <a:r>
              <a:rPr lang="en-US" sz="1800" b="0" i="0" u="none" strike="noStrike" baseline="0" dirty="0">
                <a:solidFill>
                  <a:srgbClr val="000000"/>
                </a:solidFill>
                <a:latin typeface="AdvGulliv-R"/>
              </a:rPr>
              <a:t> garbage dump, there is a large area of environmental degradation, which is exacerbated by social conflict originated by the construction of shanty houses inhabited by th</a:t>
            </a:r>
            <a:r>
              <a:rPr lang="en-US" sz="1800" dirty="0">
                <a:solidFill>
                  <a:srgbClr val="000000"/>
                </a:solidFill>
                <a:latin typeface="AdvGulliv-R"/>
              </a:rPr>
              <a:t>e </a:t>
            </a:r>
            <a:r>
              <a:rPr lang="fr-FR" sz="1800" b="0" i="0" u="none" strike="noStrike" baseline="0" dirty="0" err="1">
                <a:solidFill>
                  <a:srgbClr val="000000"/>
                </a:solidFill>
                <a:latin typeface="AdvGulliv-R"/>
              </a:rPr>
              <a:t>waste</a:t>
            </a:r>
            <a:r>
              <a:rPr lang="fr-FR" sz="1800" b="0" i="0" u="none" strike="noStrike" baseline="0" dirty="0">
                <a:solidFill>
                  <a:srgbClr val="000000"/>
                </a:solidFill>
                <a:latin typeface="AdvGulliv-R"/>
              </a:rPr>
              <a:t> </a:t>
            </a:r>
            <a:r>
              <a:rPr lang="fr-FR" sz="1800" b="0" i="0" u="none" strike="noStrike" baseline="0" dirty="0" err="1">
                <a:solidFill>
                  <a:srgbClr val="000000"/>
                </a:solidFill>
                <a:latin typeface="AdvGulliv-R"/>
              </a:rPr>
              <a:t>pickers</a:t>
            </a:r>
            <a:r>
              <a:rPr lang="fr-FR" sz="1800" dirty="0">
                <a:solidFill>
                  <a:srgbClr val="000000"/>
                </a:solidFill>
                <a:latin typeface="AdvGulliv-R"/>
              </a:rPr>
              <a:t>. </a:t>
            </a:r>
          </a:p>
          <a:p>
            <a:pPr algn="l"/>
            <a:r>
              <a:rPr lang="en-US" sz="1800" b="0" i="0" u="none" strike="noStrike" baseline="0" dirty="0">
                <a:solidFill>
                  <a:srgbClr val="000000"/>
                </a:solidFill>
                <a:latin typeface="AdvGulliv-R"/>
              </a:rPr>
              <a:t>During its operation, Structural received a full spectrum waste type and also served as a site for waste pickers to scavenge recyclable materials that could be traded for money.</a:t>
            </a:r>
            <a:endParaRPr lang="en-US" dirty="0"/>
          </a:p>
        </p:txBody>
      </p:sp>
    </p:spTree>
    <p:extLst>
      <p:ext uri="{BB962C8B-B14F-4D97-AF65-F5344CB8AC3E}">
        <p14:creationId xmlns:p14="http://schemas.microsoft.com/office/powerpoint/2010/main" val="1549531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FA47F6-518B-81D1-4139-788A5BCF70DA}"/>
              </a:ext>
            </a:extLst>
          </p:cNvPr>
          <p:cNvSpPr>
            <a:spLocks noGrp="1"/>
          </p:cNvSpPr>
          <p:nvPr>
            <p:ph type="title"/>
          </p:nvPr>
        </p:nvSpPr>
        <p:spPr>
          <a:xfrm>
            <a:off x="640080" y="325369"/>
            <a:ext cx="4368602" cy="1956841"/>
          </a:xfrm>
        </p:spPr>
        <p:txBody>
          <a:bodyPr anchor="b">
            <a:normAutofit/>
          </a:bodyPr>
          <a:lstStyle/>
          <a:p>
            <a:r>
              <a:rPr lang="en-US" sz="4600"/>
              <a:t>Formal dumpsite closure.</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0DCCFB-A34B-00AF-0C67-D1E181BAF4CB}"/>
              </a:ext>
            </a:extLst>
          </p:cNvPr>
          <p:cNvSpPr>
            <a:spLocks noGrp="1"/>
          </p:cNvSpPr>
          <p:nvPr>
            <p:ph idx="1"/>
          </p:nvPr>
        </p:nvSpPr>
        <p:spPr>
          <a:xfrm>
            <a:off x="640080" y="2872899"/>
            <a:ext cx="4243589" cy="3320668"/>
          </a:xfrm>
        </p:spPr>
        <p:txBody>
          <a:bodyPr>
            <a:normAutofit/>
          </a:bodyPr>
          <a:lstStyle/>
          <a:p>
            <a:r>
              <a:rPr lang="en-US" sz="2200" dirty="0">
                <a:latin typeface="AdvGulliv-R"/>
              </a:rPr>
              <a:t>Closed in 2017. </a:t>
            </a:r>
          </a:p>
          <a:p>
            <a:r>
              <a:rPr lang="en-US" sz="2200" dirty="0">
                <a:latin typeface="AdvGulliv-R"/>
              </a:rPr>
              <a:t>In Brazil, t</a:t>
            </a:r>
            <a:r>
              <a:rPr lang="en-US" sz="2200" b="0" i="0" u="none" strike="noStrike" baseline="0" dirty="0">
                <a:latin typeface="AdvGulliv-R"/>
              </a:rPr>
              <a:t>here remain 3000 active dumpsites where waste pickers continue to work.</a:t>
            </a:r>
          </a:p>
        </p:txBody>
      </p:sp>
      <p:pic>
        <p:nvPicPr>
          <p:cNvPr id="1026" name="Picture 2" descr="Close the Dumpsites">
            <a:extLst>
              <a:ext uri="{FF2B5EF4-FFF2-40B4-BE49-F238E27FC236}">
                <a16:creationId xmlns:a16="http://schemas.microsoft.com/office/drawing/2014/main" id="{62DE9E02-AF60-CE40-B3CB-3AE17255A8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148" r="2843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70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1" name="Rectangle 2058">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16D42-5122-BF8A-846A-927B76169ED7}"/>
              </a:ext>
            </a:extLst>
          </p:cNvPr>
          <p:cNvSpPr>
            <a:spLocks noGrp="1"/>
          </p:cNvSpPr>
          <p:nvPr>
            <p:ph type="title"/>
          </p:nvPr>
        </p:nvSpPr>
        <p:spPr>
          <a:xfrm>
            <a:off x="6248400" y="365125"/>
            <a:ext cx="5105400" cy="2579692"/>
          </a:xfrm>
        </p:spPr>
        <p:txBody>
          <a:bodyPr anchor="b">
            <a:normAutofit/>
          </a:bodyPr>
          <a:lstStyle/>
          <a:p>
            <a:r>
              <a:rPr lang="en-US"/>
              <a:t>Dumpsite environment.</a:t>
            </a:r>
            <a:endParaRPr lang="en-US" dirty="0"/>
          </a:p>
        </p:txBody>
      </p:sp>
      <p:pic>
        <p:nvPicPr>
          <p:cNvPr id="2052" name="Picture 4" descr="Illegal Dumping and Deadly Mosquitoes - Q-Star Technology">
            <a:extLst>
              <a:ext uri="{FF2B5EF4-FFF2-40B4-BE49-F238E27FC236}">
                <a16:creationId xmlns:a16="http://schemas.microsoft.com/office/drawing/2014/main" id="{FAA7272D-2147-7DA9-3871-69094C01A5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3" r="11969" b="-2"/>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As A Massive Garbage Dump Closes In Brazil, Trash-Pickers Face An Uncertain  Future : Parallels : NPR">
            <a:extLst>
              <a:ext uri="{FF2B5EF4-FFF2-40B4-BE49-F238E27FC236}">
                <a16:creationId xmlns:a16="http://schemas.microsoft.com/office/drawing/2014/main" id="{7FA4B127-BABC-151A-D41C-85563321B0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99" r="-2" b="13513"/>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B38B062-66EC-979E-337C-CC1F17D008F5}"/>
              </a:ext>
            </a:extLst>
          </p:cNvPr>
          <p:cNvSpPr>
            <a:spLocks noGrp="1"/>
          </p:cNvSpPr>
          <p:nvPr>
            <p:ph idx="1"/>
          </p:nvPr>
        </p:nvSpPr>
        <p:spPr>
          <a:xfrm>
            <a:off x="6248399" y="3124205"/>
            <a:ext cx="5105400" cy="3052757"/>
          </a:xfrm>
        </p:spPr>
        <p:txBody>
          <a:bodyPr>
            <a:normAutofit/>
          </a:bodyPr>
          <a:lstStyle/>
          <a:p>
            <a:r>
              <a:rPr lang="en-US" sz="1400" dirty="0">
                <a:effectLst/>
                <a:latin typeface="Calibri" panose="020F0502020204030204" pitchFamily="34" charset="0"/>
                <a:ea typeface="Calibri" panose="020F0502020204030204" pitchFamily="34" charset="0"/>
                <a:cs typeface="Times New Roman" panose="02020603050405020304" pitchFamily="18" charset="0"/>
              </a:rPr>
              <a:t>. The lack of selective garbage collection and inadequate water storage are important factors in the dynamics of vector-borne transmission.</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US" sz="1400" b="0" i="0" u="none" strike="noStrike" baseline="0" dirty="0">
                <a:latin typeface="AdvGulliv-R"/>
              </a:rPr>
              <a:t>In general, open-air dumpsites serve as important breeding sites of the mosquitoes in spite of the poor environmental conditions associated standing pools of water, inadequate sanitation, and more.</a:t>
            </a:r>
            <a:endParaRPr lang="en-US" sz="1400" dirty="0"/>
          </a:p>
        </p:txBody>
      </p:sp>
    </p:spTree>
    <p:extLst>
      <p:ext uri="{BB962C8B-B14F-4D97-AF65-F5344CB8AC3E}">
        <p14:creationId xmlns:p14="http://schemas.microsoft.com/office/powerpoint/2010/main" val="375003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6DDE742-322B-635E-5DBD-0BC537B477D5}"/>
              </a:ext>
            </a:extLst>
          </p:cNvPr>
          <p:cNvSpPr>
            <a:spLocks noGrp="1"/>
          </p:cNvSpPr>
          <p:nvPr>
            <p:ph type="title"/>
          </p:nvPr>
        </p:nvSpPr>
        <p:spPr>
          <a:xfrm>
            <a:off x="5894962" y="479493"/>
            <a:ext cx="5458838" cy="1325563"/>
          </a:xfrm>
        </p:spPr>
        <p:txBody>
          <a:bodyPr>
            <a:normAutofit/>
          </a:bodyPr>
          <a:lstStyle/>
          <a:p>
            <a:r>
              <a:rPr lang="en-US"/>
              <a:t>A qualitative study.</a:t>
            </a:r>
          </a:p>
        </p:txBody>
      </p:sp>
      <p:sp>
        <p:nvSpPr>
          <p:cNvPr id="23" name="Freeform: Shape 2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standing outside&#10;&#10;Description automatically generated with low confidence">
            <a:extLst>
              <a:ext uri="{FF2B5EF4-FFF2-40B4-BE49-F238E27FC236}">
                <a16:creationId xmlns:a16="http://schemas.microsoft.com/office/drawing/2014/main" id="{6A848D76-C557-822E-7711-BF83462C1650}"/>
              </a:ext>
            </a:extLst>
          </p:cNvPr>
          <p:cNvPicPr>
            <a:picLocks noChangeAspect="1"/>
          </p:cNvPicPr>
          <p:nvPr/>
        </p:nvPicPr>
        <p:blipFill rotWithShape="1">
          <a:blip r:embed="rId2"/>
          <a:srcRect l="20439" t="11924" r="46517" b="12461"/>
          <a:stretch/>
        </p:blipFill>
        <p:spPr>
          <a:xfrm>
            <a:off x="728534" y="511293"/>
            <a:ext cx="4726677"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B960B68-B88F-17F9-B992-D13821592261}"/>
              </a:ext>
            </a:extLst>
          </p:cNvPr>
          <p:cNvSpPr>
            <a:spLocks noGrp="1"/>
          </p:cNvSpPr>
          <p:nvPr>
            <p:ph idx="1"/>
          </p:nvPr>
        </p:nvSpPr>
        <p:spPr>
          <a:xfrm>
            <a:off x="5894962" y="1984443"/>
            <a:ext cx="5458838" cy="4192520"/>
          </a:xfrm>
        </p:spPr>
        <p:txBody>
          <a:bodyPr>
            <a:normAutofit/>
          </a:bodyPr>
          <a:lstStyle/>
          <a:p>
            <a:r>
              <a:rPr lang="en-US" sz="1100">
                <a:effectLst/>
                <a:latin typeface="Calibri" panose="020F0502020204030204" pitchFamily="34" charset="0"/>
                <a:ea typeface="Calibri" panose="020F0502020204030204" pitchFamily="34" charset="0"/>
                <a:cs typeface="Times New Roman" panose="02020603050405020304" pitchFamily="18" charset="0"/>
              </a:rPr>
              <a:t>Previous research on waste pickers has focused on vector-borne diseases, their exposure, and mitigation strategies.</a:t>
            </a:r>
          </a:p>
          <a:p>
            <a:r>
              <a:rPr lang="en-US" sz="1100">
                <a:effectLst/>
                <a:latin typeface="Calibri" panose="020F0502020204030204" pitchFamily="34" charset="0"/>
                <a:ea typeface="Calibri" panose="020F0502020204030204" pitchFamily="34" charset="0"/>
                <a:cs typeface="Times New Roman" panose="02020603050405020304" pitchFamily="18" charset="0"/>
              </a:rPr>
              <a:t>A phenomenological qualitative study was conducted in order to understand the experiences of waste pickers and nearby populations regarding community knowledge on mosquitos, contributing and prevention measures, and water access. </a:t>
            </a:r>
          </a:p>
          <a:p>
            <a:pPr lvl="1"/>
            <a:r>
              <a:rPr lang="en-US" sz="1100">
                <a:latin typeface="Calibri" panose="020F0502020204030204" pitchFamily="34" charset="0"/>
                <a:ea typeface="Calibri" panose="020F0502020204030204" pitchFamily="34" charset="0"/>
                <a:cs typeface="Times New Roman" panose="02020603050405020304" pitchFamily="18" charset="0"/>
              </a:rPr>
              <a:t>Data was collected via semi-structured interviews that lasted approximately 30 to 60 minutes.</a:t>
            </a:r>
          </a:p>
          <a:p>
            <a:pPr lvl="1"/>
            <a:r>
              <a:rPr lang="en-US" sz="1100">
                <a:latin typeface="Calibri" panose="020F0502020204030204" pitchFamily="34" charset="0"/>
                <a:ea typeface="Calibri" panose="020F0502020204030204" pitchFamily="34" charset="0"/>
                <a:cs typeface="Times New Roman" panose="02020603050405020304" pitchFamily="18" charset="0"/>
              </a:rPr>
              <a:t>Data was then transcribed and translated.</a:t>
            </a:r>
          </a:p>
          <a:p>
            <a:pPr lvl="1"/>
            <a:r>
              <a:rPr lang="en-US" sz="1100">
                <a:latin typeface="Calibri" panose="020F0502020204030204" pitchFamily="34" charset="0"/>
                <a:ea typeface="Calibri" panose="020F0502020204030204" pitchFamily="34" charset="0"/>
                <a:cs typeface="Times New Roman" panose="02020603050405020304" pitchFamily="18" charset="0"/>
              </a:rPr>
              <a:t>Analysis occurred through hand-coding where code words were identified into later themes.</a:t>
            </a:r>
          </a:p>
          <a:p>
            <a:pPr lvl="1"/>
            <a:r>
              <a:rPr lang="en-US" sz="1100">
                <a:latin typeface="Calibri" panose="020F0502020204030204" pitchFamily="34" charset="0"/>
                <a:ea typeface="Calibri" panose="020F0502020204030204" pitchFamily="34" charset="0"/>
                <a:cs typeface="Times New Roman" panose="02020603050405020304" pitchFamily="18" charset="0"/>
              </a:rPr>
              <a:t>This study was funded by the World Health Organization TDR grant and approved by University of Brasilia ethics committee and the WHO ethics committee.</a:t>
            </a:r>
            <a:endParaRPr lang="en-US" sz="1100"/>
          </a:p>
        </p:txBody>
      </p:sp>
    </p:spTree>
    <p:extLst>
      <p:ext uri="{BB962C8B-B14F-4D97-AF65-F5344CB8AC3E}">
        <p14:creationId xmlns:p14="http://schemas.microsoft.com/office/powerpoint/2010/main" val="679593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C096D-EC1B-7B7E-F73F-CBEA46C6D34C}"/>
              </a:ext>
            </a:extLst>
          </p:cNvPr>
          <p:cNvSpPr>
            <a:spLocks noGrp="1"/>
          </p:cNvSpPr>
          <p:nvPr>
            <p:ph type="title"/>
          </p:nvPr>
        </p:nvSpPr>
        <p:spPr>
          <a:xfrm>
            <a:off x="646103" y="381935"/>
            <a:ext cx="5908006" cy="2344840"/>
          </a:xfrm>
        </p:spPr>
        <p:txBody>
          <a:bodyPr anchor="b">
            <a:normAutofit/>
          </a:bodyPr>
          <a:lstStyle/>
          <a:p>
            <a:r>
              <a:rPr lang="en-US" sz="5600"/>
              <a:t>Participants</a:t>
            </a:r>
          </a:p>
        </p:txBody>
      </p:sp>
      <p:grpSp>
        <p:nvGrpSpPr>
          <p:cNvPr id="12" name="Group 11">
            <a:extLst>
              <a:ext uri="{FF2B5EF4-FFF2-40B4-BE49-F238E27FC236}">
                <a16:creationId xmlns:a16="http://schemas.microsoft.com/office/drawing/2014/main" id="{346CC5EB-AAA4-4BDD-8563-4422D87422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5910" y="1229685"/>
            <a:ext cx="465458" cy="872153"/>
            <a:chOff x="6655910" y="1229685"/>
            <a:chExt cx="465458" cy="872153"/>
          </a:xfrm>
        </p:grpSpPr>
        <p:sp>
          <p:nvSpPr>
            <p:cNvPr id="13"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p>
          </p:txBody>
        </p:sp>
        <p:sp>
          <p:nvSpPr>
            <p:cNvPr id="14"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p>
          </p:txBody>
        </p:sp>
        <p:sp>
          <p:nvSpPr>
            <p:cNvPr id="15"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66121D13-DE92-5506-8A64-33DF95CD28DD}"/>
              </a:ext>
            </a:extLst>
          </p:cNvPr>
          <p:cNvSpPr>
            <a:spLocks noGrp="1"/>
          </p:cNvSpPr>
          <p:nvPr>
            <p:ph idx="1"/>
          </p:nvPr>
        </p:nvSpPr>
        <p:spPr>
          <a:xfrm>
            <a:off x="646103" y="3096039"/>
            <a:ext cx="5908007" cy="2888627"/>
          </a:xfrm>
        </p:spPr>
        <p:txBody>
          <a:bodyPr anchor="t">
            <a:normAutofit/>
          </a:bodyPr>
          <a:lstStyle/>
          <a:p>
            <a:pPr marL="0" indent="0">
              <a:buNone/>
            </a:pPr>
            <a:r>
              <a:rPr lang="en-US" sz="2000">
                <a:solidFill>
                  <a:schemeClr val="tx1">
                    <a:alpha val="80000"/>
                  </a:schemeClr>
                </a:solidFill>
              </a:rPr>
              <a:t>There were 126 waste pickers and people living nearby former Estructural open air dumpsite that participated in this study.</a:t>
            </a:r>
          </a:p>
        </p:txBody>
      </p:sp>
      <p:pic>
        <p:nvPicPr>
          <p:cNvPr id="5" name="Picture 4" descr="A group of people wearing helmets&#10;&#10;Description automatically generated with medium confidence">
            <a:extLst>
              <a:ext uri="{FF2B5EF4-FFF2-40B4-BE49-F238E27FC236}">
                <a16:creationId xmlns:a16="http://schemas.microsoft.com/office/drawing/2014/main" id="{1FC01576-4325-9CE6-C31C-5AFE82B9F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380" y="381936"/>
            <a:ext cx="3151535" cy="5602730"/>
          </a:xfrm>
          <a:prstGeom prst="rect">
            <a:avLst/>
          </a:prstGeom>
        </p:spPr>
      </p:pic>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0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82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7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Freeform: Shape 308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52BB08-CF82-5B28-241D-F0B9FAE3259D}"/>
              </a:ext>
            </a:extLst>
          </p:cNvPr>
          <p:cNvSpPr>
            <a:spLocks noGrp="1"/>
          </p:cNvSpPr>
          <p:nvPr>
            <p:ph type="title"/>
          </p:nvPr>
        </p:nvSpPr>
        <p:spPr>
          <a:xfrm>
            <a:off x="838201" y="643467"/>
            <a:ext cx="3888526" cy="1800526"/>
          </a:xfrm>
        </p:spPr>
        <p:txBody>
          <a:bodyPr>
            <a:normAutofit/>
          </a:bodyPr>
          <a:lstStyle/>
          <a:p>
            <a:r>
              <a:rPr lang="en-US" dirty="0"/>
              <a:t>Results</a:t>
            </a:r>
          </a:p>
        </p:txBody>
      </p:sp>
      <p:sp>
        <p:nvSpPr>
          <p:cNvPr id="3" name="Content Placeholder 2">
            <a:extLst>
              <a:ext uri="{FF2B5EF4-FFF2-40B4-BE49-F238E27FC236}">
                <a16:creationId xmlns:a16="http://schemas.microsoft.com/office/drawing/2014/main" id="{C392D1FC-DDB9-A283-AAF5-96E7B88AABE8}"/>
              </a:ext>
            </a:extLst>
          </p:cNvPr>
          <p:cNvSpPr>
            <a:spLocks noGrp="1"/>
          </p:cNvSpPr>
          <p:nvPr>
            <p:ph idx="1"/>
          </p:nvPr>
        </p:nvSpPr>
        <p:spPr>
          <a:xfrm>
            <a:off x="838201" y="2623381"/>
            <a:ext cx="3888528" cy="3553581"/>
          </a:xfrm>
        </p:spPr>
        <p:txBody>
          <a:bodyPr>
            <a:normAutofit/>
          </a:bodyPr>
          <a:lstStyle/>
          <a:p>
            <a:r>
              <a:rPr lang="en-US" sz="2000">
                <a:effectLst/>
                <a:latin typeface="Calibri" panose="020F0502020204030204" pitchFamily="34" charset="0"/>
                <a:ea typeface="Calibri" panose="020F0502020204030204" pitchFamily="34" charset="0"/>
                <a:cs typeface="Times New Roman" panose="02020603050405020304" pitchFamily="18" charset="0"/>
              </a:rPr>
              <a:t>Participants mentioned </a:t>
            </a:r>
            <a:r>
              <a:rPr lang="en-US" sz="2000" b="1">
                <a:effectLst/>
                <a:latin typeface="Calibri" panose="020F0502020204030204" pitchFamily="34" charset="0"/>
                <a:ea typeface="Calibri" panose="020F0502020204030204" pitchFamily="34" charset="0"/>
                <a:cs typeface="Times New Roman" panose="02020603050405020304" pitchFamily="18" charset="0"/>
              </a:rPr>
              <a:t>contributing factors </a:t>
            </a:r>
            <a:r>
              <a:rPr lang="en-US" sz="2000">
                <a:effectLst/>
                <a:latin typeface="Calibri" panose="020F0502020204030204" pitchFamily="34" charset="0"/>
                <a:ea typeface="Calibri" panose="020F0502020204030204" pitchFamily="34" charset="0"/>
                <a:cs typeface="Times New Roman" panose="02020603050405020304" pitchFamily="18" charset="0"/>
              </a:rPr>
              <a:t>to the disease and </a:t>
            </a:r>
            <a:r>
              <a:rPr lang="en-US" sz="2000" b="1">
                <a:effectLst/>
                <a:latin typeface="Calibri" panose="020F0502020204030204" pitchFamily="34" charset="0"/>
                <a:ea typeface="Calibri" panose="020F0502020204030204" pitchFamily="34" charset="0"/>
                <a:cs typeface="Times New Roman" panose="02020603050405020304" pitchFamily="18" charset="0"/>
              </a:rPr>
              <a:t>knowledge on vectors</a:t>
            </a:r>
            <a:r>
              <a:rPr lang="en-US" sz="2000">
                <a:effectLst/>
                <a:latin typeface="Calibri" panose="020F0502020204030204" pitchFamily="34" charset="0"/>
                <a:ea typeface="Calibri" panose="020F0502020204030204" pitchFamily="34" charset="0"/>
                <a:cs typeface="Times New Roman" panose="02020603050405020304" pitchFamily="18" charset="0"/>
              </a:rPr>
              <a:t>, identifying mosquitos that carry dengue, and how often and how specifically it was to have dengue.  </a:t>
            </a:r>
          </a:p>
          <a:p>
            <a:r>
              <a:rPr lang="en-US" sz="2000">
                <a:effectLst/>
                <a:latin typeface="Calibri" panose="020F0502020204030204" pitchFamily="34" charset="0"/>
                <a:ea typeface="Calibri" panose="020F0502020204030204" pitchFamily="34" charset="0"/>
                <a:cs typeface="Times New Roman" panose="02020603050405020304" pitchFamily="18" charset="0"/>
              </a:rPr>
              <a:t>They also mention </a:t>
            </a:r>
            <a:r>
              <a:rPr lang="en-US" sz="2000" b="1">
                <a:effectLst/>
                <a:latin typeface="Calibri" panose="020F0502020204030204" pitchFamily="34" charset="0"/>
                <a:ea typeface="Calibri" panose="020F0502020204030204" pitchFamily="34" charset="0"/>
                <a:cs typeface="Times New Roman" panose="02020603050405020304" pitchFamily="18" charset="0"/>
              </a:rPr>
              <a:t>preventative techniques </a:t>
            </a:r>
            <a:r>
              <a:rPr lang="en-US" sz="2000">
                <a:effectLst/>
                <a:latin typeface="Calibri" panose="020F0502020204030204" pitchFamily="34" charset="0"/>
                <a:ea typeface="Calibri" panose="020F0502020204030204" pitchFamily="34" charset="0"/>
                <a:cs typeface="Times New Roman" panose="02020603050405020304" pitchFamily="18" charset="0"/>
              </a:rPr>
              <a:t>that they currently take and strategies to improve upon these</a:t>
            </a:r>
            <a:endParaRPr lang="en-US" sz="2000"/>
          </a:p>
        </p:txBody>
      </p:sp>
      <p:pic>
        <p:nvPicPr>
          <p:cNvPr id="3074" name="Picture 2" descr="Dengue: a mosquito-borne disease">
            <a:extLst>
              <a:ext uri="{FF2B5EF4-FFF2-40B4-BE49-F238E27FC236}">
                <a16:creationId xmlns:a16="http://schemas.microsoft.com/office/drawing/2014/main" id="{ED2DAC39-8626-5940-4C91-02550E1BD0C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00986" y="1911705"/>
            <a:ext cx="4747547" cy="306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83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88214-3495-973F-AC8D-C037BD697BF1}"/>
              </a:ext>
            </a:extLst>
          </p:cNvPr>
          <p:cNvSpPr>
            <a:spLocks noGrp="1"/>
          </p:cNvSpPr>
          <p:nvPr>
            <p:ph type="title"/>
          </p:nvPr>
        </p:nvSpPr>
        <p:spPr>
          <a:xfrm>
            <a:off x="640080" y="325369"/>
            <a:ext cx="4368602" cy="1956841"/>
          </a:xfrm>
        </p:spPr>
        <p:txBody>
          <a:bodyPr anchor="b">
            <a:normAutofit/>
          </a:bodyPr>
          <a:lstStyle/>
          <a:p>
            <a:r>
              <a:rPr lang="en-US" sz="5400" dirty="0"/>
              <a:t>The built environment. </a:t>
            </a:r>
          </a:p>
        </p:txBody>
      </p:sp>
      <p:sp>
        <p:nvSpPr>
          <p:cNvPr id="410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BF3AB2-F31F-3649-C1A4-B899526CD337}"/>
              </a:ext>
            </a:extLst>
          </p:cNvPr>
          <p:cNvSpPr>
            <a:spLocks noGrp="1"/>
          </p:cNvSpPr>
          <p:nvPr>
            <p:ph idx="1"/>
          </p:nvPr>
        </p:nvSpPr>
        <p:spPr>
          <a:xfrm>
            <a:off x="640080" y="2872899"/>
            <a:ext cx="4243589" cy="3320668"/>
          </a:xfrm>
        </p:spPr>
        <p:txBody>
          <a:bodyPr>
            <a:normAutofit/>
          </a:bodyPr>
          <a:lstStyle/>
          <a:p>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The built environment in slums or favelas can contribute to transmission of disease.  This is due to high levels of contamination through poor sanitation, unimproved water sources, and unregulated waste alongside overcrowding and poor housing structures (e.g., no windows or doors). The Santa Lucia favela was described as “mud, rain, dust… there’s no water to pump.” (1.9) and how “…the lack of hygiene [garbage] of people who [also] leave water accumulated…all of this influences exposure.” (2.16)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pic>
        <p:nvPicPr>
          <p:cNvPr id="4098" name="Picture 2" descr="MIT architects tackle India's slum problem | MIT Energy Initiative">
            <a:extLst>
              <a:ext uri="{FF2B5EF4-FFF2-40B4-BE49-F238E27FC236}">
                <a16:creationId xmlns:a16="http://schemas.microsoft.com/office/drawing/2014/main" id="{997151A8-D82D-6C41-FB35-B9D904A380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54" r="989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43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11906</TotalTime>
  <Words>2381</Words>
  <Application>Microsoft Office PowerPoint</Application>
  <PresentationFormat>Grand écran</PresentationFormat>
  <Paragraphs>75</Paragraphs>
  <Slides>16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AdvGulliv-R</vt:lpstr>
      <vt:lpstr>Arial</vt:lpstr>
      <vt:lpstr>Calibri</vt:lpstr>
      <vt:lpstr>Calibri Light</vt:lpstr>
      <vt:lpstr>Cambria Math</vt:lpstr>
      <vt:lpstr>Times New Roman</vt:lpstr>
      <vt:lpstr>Office Theme</vt:lpstr>
      <vt:lpstr>“Look, it’s a dengue mosquito”: A qualitative study on open-air dumpsites and vector-borne diseases </vt:lpstr>
      <vt:lpstr>Waste pickers  </vt:lpstr>
      <vt:lpstr>Estructural dumpsite, Brasilia, Brazil</vt:lpstr>
      <vt:lpstr>Formal dumpsite closure.</vt:lpstr>
      <vt:lpstr>Dumpsite environment.</vt:lpstr>
      <vt:lpstr>A qualitative study.</vt:lpstr>
      <vt:lpstr>Participants</vt:lpstr>
      <vt:lpstr>Results</vt:lpstr>
      <vt:lpstr>The built environment. </vt:lpstr>
      <vt:lpstr>Knowledge</vt:lpstr>
      <vt:lpstr>Prevention</vt:lpstr>
      <vt:lpstr>Future Solutions</vt:lpstr>
      <vt:lpstr>Discussion </vt:lpstr>
      <vt:lpstr>Future Research </vt:lpstr>
      <vt:lpstr>Thank you!</vt:lpstr>
      <vt:lpstr>Applicable Publications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 it’s a dengue mosquito”: A qualitative study on open-air dumpsites and vector-borne diseases</dc:title>
  <dc:creator>Tara Rava</dc:creator>
  <cp:lastModifiedBy>Salimata Gueye</cp:lastModifiedBy>
  <cp:revision>4</cp:revision>
  <dcterms:created xsi:type="dcterms:W3CDTF">2023-04-04T09:50:38Z</dcterms:created>
  <dcterms:modified xsi:type="dcterms:W3CDTF">2023-09-09T19:43:19Z</dcterms:modified>
</cp:coreProperties>
</file>