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0"/>
  </p:notesMasterIdLst>
  <p:sldIdLst>
    <p:sldId id="468" r:id="rId2"/>
    <p:sldId id="473" r:id="rId3"/>
    <p:sldId id="469" r:id="rId4"/>
    <p:sldId id="470" r:id="rId5"/>
    <p:sldId id="471" r:id="rId6"/>
    <p:sldId id="271" r:id="rId7"/>
    <p:sldId id="276" r:id="rId8"/>
    <p:sldId id="272" r:id="rId9"/>
    <p:sldId id="474" r:id="rId10"/>
    <p:sldId id="282" r:id="rId11"/>
    <p:sldId id="475" r:id="rId12"/>
    <p:sldId id="274" r:id="rId13"/>
    <p:sldId id="273" r:id="rId14"/>
    <p:sldId id="279" r:id="rId15"/>
    <p:sldId id="286" r:id="rId16"/>
    <p:sldId id="265" r:id="rId17"/>
    <p:sldId id="463" r:id="rId18"/>
    <p:sldId id="280" r:id="rId19"/>
    <p:sldId id="456" r:id="rId20"/>
    <p:sldId id="460" r:id="rId21"/>
    <p:sldId id="461" r:id="rId22"/>
    <p:sldId id="458" r:id="rId23"/>
    <p:sldId id="464" r:id="rId24"/>
    <p:sldId id="281" r:id="rId25"/>
    <p:sldId id="477" r:id="rId26"/>
    <p:sldId id="465" r:id="rId27"/>
    <p:sldId id="283" r:id="rId28"/>
    <p:sldId id="366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3EE725-FB96-432B-87D7-82B514A2D6EA}">
          <p14:sldIdLst>
            <p14:sldId id="468"/>
            <p14:sldId id="473"/>
            <p14:sldId id="469"/>
            <p14:sldId id="470"/>
            <p14:sldId id="471"/>
            <p14:sldId id="271"/>
            <p14:sldId id="276"/>
            <p14:sldId id="272"/>
            <p14:sldId id="474"/>
            <p14:sldId id="282"/>
            <p14:sldId id="475"/>
            <p14:sldId id="274"/>
            <p14:sldId id="273"/>
            <p14:sldId id="279"/>
            <p14:sldId id="286"/>
            <p14:sldId id="265"/>
            <p14:sldId id="463"/>
            <p14:sldId id="280"/>
            <p14:sldId id="456"/>
            <p14:sldId id="460"/>
            <p14:sldId id="461"/>
            <p14:sldId id="458"/>
            <p14:sldId id="464"/>
            <p14:sldId id="281"/>
            <p14:sldId id="477"/>
            <p14:sldId id="465"/>
            <p14:sldId id="283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05D"/>
    <a:srgbClr val="FFFFFF"/>
    <a:srgbClr val="D4AD68"/>
    <a:srgbClr val="000000"/>
    <a:srgbClr val="008000"/>
    <a:srgbClr val="FF0000"/>
    <a:srgbClr val="4F81BD"/>
    <a:srgbClr val="0099FF"/>
    <a:srgbClr val="C18D00"/>
    <a:srgbClr val="B18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" autoAdjust="0"/>
    <p:restoredTop sz="86153" autoAdjust="0"/>
  </p:normalViewPr>
  <p:slideViewPr>
    <p:cSldViewPr snapToGrid="0">
      <p:cViewPr varScale="1">
        <p:scale>
          <a:sx n="101" d="100"/>
          <a:sy n="101" d="100"/>
        </p:scale>
        <p:origin x="1661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3074549-3FB8-4297-A422-419B48B405F1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CBA598-D5E4-4B66-BA8E-292354B61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9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12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0148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13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8308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14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38596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15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37805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16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58423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18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669732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24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82534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A48887-26D0-F047-A23F-826FEEADFD33}" type="slidenum">
              <a:rPr lang="en-GH" smtClean="0"/>
              <a:t>27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08186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F28A92-C110-76A1-BB94-D1869AE25D2A}"/>
              </a:ext>
            </a:extLst>
          </p:cNvPr>
          <p:cNvSpPr/>
          <p:nvPr userDrawn="1"/>
        </p:nvSpPr>
        <p:spPr>
          <a:xfrm>
            <a:off x="0" y="6471821"/>
            <a:ext cx="12190816" cy="386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11" name="Picture 10" descr="A picture containing building, outdoor, house, town&#10;&#10;Description automatically generated">
            <a:extLst>
              <a:ext uri="{FF2B5EF4-FFF2-40B4-BE49-F238E27FC236}">
                <a16:creationId xmlns:a16="http://schemas.microsoft.com/office/drawing/2014/main" id="{6240C155-AA76-0D71-22D8-B267D65E5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03"/>
            <a:ext cx="12192001" cy="4493031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6730C5A-AD4B-EE47-A618-0F5B2778D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8502"/>
            <a:ext cx="12190816" cy="199097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" y="4456592"/>
            <a:ext cx="12192000" cy="10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FEF2-478C-4D39-B44D-1DC341BF5285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EE40-029B-4227-898C-3C310D574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258EFB7-B241-F17D-8F40-551EA4F01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008" y="198798"/>
            <a:ext cx="10972800" cy="12714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A99B840-58D6-72B0-C10D-169418401D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58611" y="1733356"/>
            <a:ext cx="6473594" cy="1107160"/>
          </a:xfrm>
          <a:solidFill>
            <a:srgbClr val="FFFFFF">
              <a:alpha val="60000"/>
            </a:srgbClr>
          </a:solidFill>
        </p:spPr>
        <p:txBody>
          <a:bodyPr/>
          <a:lstStyle>
            <a:lvl1pPr marL="0" indent="0" algn="ctr">
              <a:buNone/>
              <a:defRPr sz="3200" b="1">
                <a:solidFill>
                  <a:srgbClr val="1B3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name </a:t>
            </a:r>
          </a:p>
          <a:p>
            <a:r>
              <a:rPr lang="en-US" dirty="0"/>
              <a:t>&amp; credentials</a:t>
            </a:r>
          </a:p>
        </p:txBody>
      </p:sp>
    </p:spTree>
    <p:extLst>
      <p:ext uri="{BB962C8B-B14F-4D97-AF65-F5344CB8AC3E}">
        <p14:creationId xmlns:p14="http://schemas.microsoft.com/office/powerpoint/2010/main" val="323181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0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B834-24DC-41B1-B6C7-D77422BB545B}" type="datetime1">
              <a:rPr lang="en-US" smtClean="0"/>
              <a:t>10/11/2023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8F6C-6058-48C9-A2AA-19EB74DCB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834501"/>
            <a:ext cx="7315200" cy="38930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47609-6111-4D5E-B29B-5F4C7AA5CB18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8101-BF6B-4E22-A473-441BD9FAD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359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33C42-CA71-4724-9FC4-7209A169888B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1F11-729C-41D9-825A-ACC6F72CD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8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77ED2-BE67-4791-88E0-DCCC113A7B27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F6CA-EFBB-407E-82B6-48F919132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6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EE544A18-9368-224D-BFC4-E1C30795152D}"/>
              </a:ext>
            </a:extLst>
          </p:cNvPr>
          <p:cNvSpPr txBox="1">
            <a:spLocks/>
          </p:cNvSpPr>
          <p:nvPr userDrawn="1"/>
        </p:nvSpPr>
        <p:spPr>
          <a:xfrm>
            <a:off x="2770661" y="4883599"/>
            <a:ext cx="8225643" cy="7341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20" dirty="0">
                <a:solidFill>
                  <a:srgbClr val="0D0E5F"/>
                </a:solidFill>
                <a:latin typeface="Calibri"/>
              </a:rPr>
              <a:t>Noguchi Memorial Institute for Medical Research</a:t>
            </a:r>
          </a:p>
        </p:txBody>
      </p:sp>
      <p:pic>
        <p:nvPicPr>
          <p:cNvPr id="12" name="Picture 11" descr="A picture containing building, outdoor, house, town&#10;&#10;Description automatically generated">
            <a:extLst>
              <a:ext uri="{FF2B5EF4-FFF2-40B4-BE49-F238E27FC236}">
                <a16:creationId xmlns:a16="http://schemas.microsoft.com/office/drawing/2014/main" id="{72DADC20-E90C-DE40-BF3E-35361D0F7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03"/>
            <a:ext cx="12192001" cy="4493031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 userDrawn="1"/>
        </p:nvGrpSpPr>
        <p:grpSpPr bwMode="auto">
          <a:xfrm>
            <a:off x="923929" y="5002227"/>
            <a:ext cx="1744663" cy="1273175"/>
            <a:chOff x="-184083" y="1461151"/>
            <a:chExt cx="1745528" cy="1272622"/>
          </a:xfrm>
        </p:grpSpPr>
        <p:pic>
          <p:nvPicPr>
            <p:cNvPr id="6" name="Picture 18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370" y="1224698"/>
              <a:ext cx="1272622" cy="174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0047"/>
              <a:ext cx="1142467" cy="120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D4B3-7895-4042-B75A-C13BF7C3F40F}" type="datetime1">
              <a:rPr lang="en-US" smtClean="0"/>
              <a:t>10/11/2023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1DBA-8F5C-4DC2-8C95-5A4EB0099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C55E8D6-6078-5F75-DF30-F2F900B3D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008" y="357419"/>
            <a:ext cx="10972800" cy="5649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4F6512-6553-EDE7-71CC-DFE6037E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8611" y="1444101"/>
            <a:ext cx="6473594" cy="564963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D4AD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84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08DDA4-2412-4A9C-4BDE-F9A318E386AF}"/>
              </a:ext>
            </a:extLst>
          </p:cNvPr>
          <p:cNvSpPr/>
          <p:nvPr userDrawn="1"/>
        </p:nvSpPr>
        <p:spPr>
          <a:xfrm>
            <a:off x="0" y="6471821"/>
            <a:ext cx="12190816" cy="386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H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56730C5A-AD4B-EE47-A618-0F5B2778D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8502"/>
            <a:ext cx="12190816" cy="199097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048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5478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FEF2-478C-4D39-B44D-1DC341BF5285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EE40-029B-4227-898C-3C310D574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6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048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5478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FFEF2-478C-4D39-B44D-1DC341BF5285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EE40-029B-4227-898C-3C310D574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C143F8F-67AF-D658-D13B-B67F324B841F}"/>
              </a:ext>
            </a:extLst>
          </p:cNvPr>
          <p:cNvSpPr txBox="1">
            <a:spLocks/>
          </p:cNvSpPr>
          <p:nvPr userDrawn="1"/>
        </p:nvSpPr>
        <p:spPr>
          <a:xfrm>
            <a:off x="2735149" y="4972379"/>
            <a:ext cx="8225643" cy="7341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120" dirty="0">
                <a:solidFill>
                  <a:srgbClr val="0D0E5F"/>
                </a:solidFill>
                <a:latin typeface="Calibri"/>
              </a:rPr>
              <a:t>Noguchi Memorial Institute for Medical Research</a:t>
            </a:r>
          </a:p>
        </p:txBody>
      </p:sp>
      <p:grpSp>
        <p:nvGrpSpPr>
          <p:cNvPr id="9" name="Group 17">
            <a:extLst>
              <a:ext uri="{FF2B5EF4-FFF2-40B4-BE49-F238E27FC236}">
                <a16:creationId xmlns:a16="http://schemas.microsoft.com/office/drawing/2014/main" id="{2155A291-8E28-6F2B-4F4C-BC307D94A5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23929" y="5002227"/>
            <a:ext cx="1744663" cy="1273175"/>
            <a:chOff x="-184083" y="1461151"/>
            <a:chExt cx="1745528" cy="1272622"/>
          </a:xfrm>
        </p:grpSpPr>
        <p:pic>
          <p:nvPicPr>
            <p:cNvPr id="10" name="Picture 18">
              <a:extLst>
                <a:ext uri="{FF2B5EF4-FFF2-40B4-BE49-F238E27FC236}">
                  <a16:creationId xmlns:a16="http://schemas.microsoft.com/office/drawing/2014/main" id="{F3B639C2-DD83-AB83-BACF-D5B68B1B83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2370" y="1224698"/>
              <a:ext cx="1272622" cy="174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20E4B3D4-2251-DB2A-3ACE-10FC12476A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0047"/>
              <a:ext cx="1142467" cy="120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500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4E1A6-E1E6-4BAC-B091-38E0D03BD335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A9BE-0EE4-4C35-92BC-5B6F97A1E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52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A31F2-F243-416E-A1EB-09D90973D28C}" type="datetime1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B018-6AC8-45A0-9B06-452989956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992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39A9-E705-40BC-9A59-782BFACB707D}" type="datetime1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B0A0-6DC7-4DB7-B541-7936239D6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7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8820-68E0-4D12-96F7-6630F2BBF55C}" type="datetime1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45689-B524-4047-B75B-588503F1E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5964-D846-42BB-9094-F7B606E5E7AA}" type="datetime1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7518-4A94-44B2-9675-C1F8144FB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3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 userDrawn="1"/>
        </p:nvGrpSpPr>
        <p:grpSpPr bwMode="auto">
          <a:xfrm>
            <a:off x="-8016" y="0"/>
            <a:ext cx="12200016" cy="6858000"/>
            <a:chOff x="-7859" y="0"/>
            <a:chExt cx="12199859" cy="6858000"/>
          </a:xfrm>
        </p:grpSpPr>
        <p:pic>
          <p:nvPicPr>
            <p:cNvPr id="1035" name="Picture 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7"/>
            <p:cNvPicPr>
              <a:picLocks noChangeAspect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" y="119730"/>
              <a:ext cx="12192000" cy="477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7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59" y="8574"/>
              <a:ext cx="12192000" cy="58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A89EE5C-1A85-978C-95C4-707EB8BF8DD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165" y="6086407"/>
            <a:ext cx="3347952" cy="534377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36511"/>
            <a:ext cx="10972800" cy="56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26368"/>
            <a:ext cx="10972800" cy="50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1082E-F1CB-45E0-BC02-5FC7C52688AE}" type="datetime1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0D663-09FB-4CA6-ACDC-B8FAFF24747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25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5" r:id="rId2"/>
    <p:sldLayoutId id="2147483937" r:id="rId3"/>
    <p:sldLayoutId id="2147483927" r:id="rId4"/>
    <p:sldLayoutId id="2147483926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54AD8-2508-A1ED-CD22-0C65A0010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33154-2D2C-4437-AA41-7510014EBC6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6E9CC-0218-7DDA-892D-42384639F329}"/>
              </a:ext>
            </a:extLst>
          </p:cNvPr>
          <p:cNvSpPr txBox="1"/>
          <p:nvPr/>
        </p:nvSpPr>
        <p:spPr>
          <a:xfrm>
            <a:off x="2381754" y="265176"/>
            <a:ext cx="97035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Networking in vector control against vector-borne diseases </a:t>
            </a:r>
            <a:r>
              <a:rPr lang="en-GB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5E4B0-4986-7F4C-E5A4-CBF13598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03BE7-4B98-2B7B-7E80-3EDFFC2A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B717-ACEE-D848-877F-3A352CBEC085}" type="datetime1">
              <a:rPr lang="en-US" smtClean="0"/>
              <a:t>10/11/2023</a:t>
            </a:fld>
            <a:endParaRPr lang="en-GH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949DAF36-0E97-D2E3-A7FE-39615BE08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7418" y="4485853"/>
            <a:ext cx="6473594" cy="1107160"/>
          </a:xfrm>
        </p:spPr>
        <p:txBody>
          <a:bodyPr/>
          <a:lstStyle/>
          <a:p>
            <a:r>
              <a:rPr lang="en-GH" dirty="0">
                <a:solidFill>
                  <a:schemeClr val="accent2"/>
                </a:solidFill>
              </a:rPr>
              <a:t>Samuel Kweku Dadzie, PhD</a:t>
            </a:r>
          </a:p>
        </p:txBody>
      </p:sp>
    </p:spTree>
    <p:extLst>
      <p:ext uri="{BB962C8B-B14F-4D97-AF65-F5344CB8AC3E}">
        <p14:creationId xmlns:p14="http://schemas.microsoft.com/office/powerpoint/2010/main" val="70474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5FF9-8163-3C4E-B9C8-5ACD9DECC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67" y="483237"/>
            <a:ext cx="10901191" cy="84384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Key messages from Sierra Leone meeting-Dec, 2017</a:t>
            </a:r>
            <a:br>
              <a:rPr lang="en-US" b="1" dirty="0"/>
            </a:br>
            <a:br>
              <a:rPr lang="en-US" b="1" dirty="0"/>
            </a:br>
            <a:endParaRPr lang="en-G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65C8-4E66-BB46-8419-5E4283D05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009" y="1101741"/>
            <a:ext cx="7975051" cy="5254623"/>
          </a:xfrm>
        </p:spPr>
        <p:txBody>
          <a:bodyPr>
            <a:normAutofit fontScale="25000" lnSpcReduction="20000"/>
          </a:bodyPr>
          <a:lstStyle/>
          <a:p>
            <a:pPr marL="214313" indent="-214313">
              <a:lnSpc>
                <a:spcPct val="150000"/>
              </a:lnSpc>
              <a:buFont typeface="Arial"/>
              <a:buChar char="•"/>
            </a:pPr>
            <a:r>
              <a:rPr lang="en-US" sz="8000" dirty="0"/>
              <a:t>Lack of efficient and standardized tools for </a:t>
            </a:r>
            <a:r>
              <a:rPr lang="en-US" sz="8000" i="1" dirty="0"/>
              <a:t>Aedes</a:t>
            </a:r>
            <a:r>
              <a:rPr lang="en-US" sz="8000" dirty="0"/>
              <a:t> collection</a:t>
            </a:r>
          </a:p>
          <a:p>
            <a:pPr marL="214313" indent="-214313">
              <a:lnSpc>
                <a:spcPct val="150000"/>
              </a:lnSpc>
              <a:buFont typeface="Arial"/>
              <a:buChar char="•"/>
            </a:pPr>
            <a:r>
              <a:rPr lang="en-US" sz="8000" dirty="0"/>
              <a:t>Lack of good indices to determine </a:t>
            </a:r>
            <a:r>
              <a:rPr lang="en-US" sz="8000" i="1" dirty="0"/>
              <a:t>Aedes</a:t>
            </a:r>
            <a:r>
              <a:rPr lang="en-US" sz="8000" dirty="0"/>
              <a:t> densities that will correlate to disease outbreak</a:t>
            </a:r>
          </a:p>
          <a:p>
            <a:pPr marL="214313" indent="-214313">
              <a:lnSpc>
                <a:spcPct val="150000"/>
              </a:lnSpc>
              <a:buFont typeface="Arial"/>
              <a:buChar char="•"/>
            </a:pPr>
            <a:r>
              <a:rPr lang="en-US" sz="8000" dirty="0"/>
              <a:t>Insecticide resistance in </a:t>
            </a:r>
            <a:r>
              <a:rPr lang="en-US" sz="8000" i="1" dirty="0"/>
              <a:t>Aedes</a:t>
            </a:r>
            <a:r>
              <a:rPr lang="en-US" sz="8000" dirty="0"/>
              <a:t> threaten the successes of existing control strategies</a:t>
            </a:r>
          </a:p>
          <a:p>
            <a:pPr marL="214313" indent="-214313">
              <a:lnSpc>
                <a:spcPct val="150000"/>
              </a:lnSpc>
              <a:buFont typeface="Arial"/>
              <a:buChar char="•"/>
            </a:pPr>
            <a:r>
              <a:rPr lang="en-US" sz="8000" dirty="0"/>
              <a:t>Assays used for testing Insecticide resistance in </a:t>
            </a:r>
            <a:r>
              <a:rPr lang="en-US" sz="8000" i="1" dirty="0"/>
              <a:t>Anopheles</a:t>
            </a:r>
            <a:r>
              <a:rPr lang="en-US" sz="8000" dirty="0"/>
              <a:t> being used for </a:t>
            </a:r>
            <a:r>
              <a:rPr lang="en-US" sz="8000" i="1" dirty="0"/>
              <a:t>Aedes</a:t>
            </a:r>
            <a:r>
              <a:rPr lang="en-US" sz="8000" dirty="0"/>
              <a:t> may not be appropriate as insecticide tolerance may not the same for the two species</a:t>
            </a:r>
          </a:p>
          <a:p>
            <a:pPr marL="214313" indent="-214313">
              <a:lnSpc>
                <a:spcPct val="150000"/>
              </a:lnSpc>
              <a:buFont typeface="Arial"/>
              <a:buChar char="•"/>
            </a:pPr>
            <a:r>
              <a:rPr lang="en-US" sz="8000" b="1" dirty="0">
                <a:solidFill>
                  <a:srgbClr val="7030A0"/>
                </a:solidFill>
              </a:rPr>
              <a:t>Lack of funding for </a:t>
            </a:r>
            <a:r>
              <a:rPr lang="en-US" sz="8000" b="1" i="1" dirty="0">
                <a:solidFill>
                  <a:srgbClr val="7030A0"/>
                </a:solidFill>
              </a:rPr>
              <a:t>Aedes</a:t>
            </a:r>
            <a:r>
              <a:rPr lang="en-US" sz="8000" b="1" dirty="0">
                <a:solidFill>
                  <a:srgbClr val="7030A0"/>
                </a:solidFill>
              </a:rPr>
              <a:t> surveillance studies</a:t>
            </a:r>
          </a:p>
          <a:p>
            <a:pPr marL="214313" indent="-214313">
              <a:lnSpc>
                <a:spcPct val="150000"/>
              </a:lnSpc>
              <a:buFont typeface="Arial"/>
              <a:buChar char="•"/>
            </a:pPr>
            <a:r>
              <a:rPr lang="en-US" sz="8000" b="1" dirty="0">
                <a:solidFill>
                  <a:srgbClr val="7030A0"/>
                </a:solidFill>
              </a:rPr>
              <a:t>Lack of effective networking to address Aedes Surveillance gaps between countries</a:t>
            </a:r>
          </a:p>
          <a:p>
            <a:pPr marL="0" indent="0">
              <a:buNone/>
            </a:pPr>
            <a:endParaRPr lang="en-G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32D8-D93C-ED46-8854-AC71238F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5AD6-E58D-B548-ACB6-2D2B486F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10</a:t>
            </a:fld>
            <a:endParaRPr lang="en-GH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B6D3EAA-136B-8400-D4C8-987A1037CA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736" y="1327083"/>
            <a:ext cx="4363355" cy="294746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327EA8-576E-8428-B03F-4FC0BAE8D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2CFCF-E874-5E45-8FFF-80CA4F80CDA1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7454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5862-3709-CB91-3E25-5F031DB18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" y="136511"/>
            <a:ext cx="11807189" cy="10683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West African </a:t>
            </a:r>
            <a:r>
              <a:rPr lang="en-US" sz="4000" b="1" i="1" dirty="0"/>
              <a:t>Aedes</a:t>
            </a:r>
            <a:r>
              <a:rPr lang="en-US" sz="4000" b="1" dirty="0"/>
              <a:t> Surveillance Network (</a:t>
            </a:r>
            <a:r>
              <a:rPr lang="en-US" sz="4000" b="1" dirty="0" err="1"/>
              <a:t>WAASuN</a:t>
            </a:r>
            <a:r>
              <a:rPr lang="en-US" sz="4000" b="1" dirty="0"/>
              <a:t>)</a:t>
            </a:r>
            <a:br>
              <a:rPr lang="en-US" sz="4000" b="1" dirty="0"/>
            </a:br>
            <a:endParaRPr lang="en-GH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AF40B-2814-A256-4700-343FAFCF0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42" y="1093060"/>
            <a:ext cx="6582318" cy="1490120"/>
          </a:xfrm>
        </p:spPr>
        <p:txBody>
          <a:bodyPr>
            <a:normAutofit lnSpcReduction="10000"/>
          </a:bodyPr>
          <a:lstStyle/>
          <a:p>
            <a:r>
              <a:rPr lang="en-GH" dirty="0"/>
              <a:t>Mission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To strengthen the capacity of West African countries to carry out surveillance and control arboviral diseases and promote regional stability and prosperity</a:t>
            </a:r>
          </a:p>
          <a:p>
            <a:pPr marL="0" indent="0">
              <a:buNone/>
            </a:pPr>
            <a:endParaRPr lang="en-G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59BD-CD6D-794F-9E2F-9310216A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22702-E7EA-D11C-C49F-14903F7A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11</a:t>
            </a:fld>
            <a:endParaRPr lang="en-G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E5318-D2B1-40FA-DF5E-8961600A434C}"/>
              </a:ext>
            </a:extLst>
          </p:cNvPr>
          <p:cNvSpPr/>
          <p:nvPr/>
        </p:nvSpPr>
        <p:spPr>
          <a:xfrm>
            <a:off x="412842" y="2825161"/>
            <a:ext cx="6810918" cy="293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600" b="1" dirty="0">
                <a:solidFill>
                  <a:srgbClr val="002060"/>
                </a:solidFill>
              </a:rPr>
              <a:t>General Objective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2060"/>
                </a:solidFill>
              </a:rPr>
              <a:t>To network and enhance collaboration between West African countries on </a:t>
            </a:r>
            <a:r>
              <a:rPr lang="en-US" sz="1600" i="1" dirty="0">
                <a:solidFill>
                  <a:srgbClr val="002060"/>
                </a:solidFill>
              </a:rPr>
              <a:t>Aedes</a:t>
            </a:r>
            <a:r>
              <a:rPr lang="en-US" sz="1600" dirty="0">
                <a:solidFill>
                  <a:srgbClr val="002060"/>
                </a:solidFill>
              </a:rPr>
              <a:t> Surveillance</a:t>
            </a:r>
            <a:endParaRPr lang="en-US" sz="1600" b="1" dirty="0">
              <a:solidFill>
                <a:srgbClr val="00206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Objectives</a:t>
            </a:r>
          </a:p>
          <a:p>
            <a:pPr marL="385763" indent="-385763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Strengthen existing </a:t>
            </a:r>
            <a:r>
              <a:rPr lang="en-US" sz="1600" i="1" dirty="0">
                <a:solidFill>
                  <a:srgbClr val="002060"/>
                </a:solidFill>
              </a:rPr>
              <a:t>Aedes</a:t>
            </a:r>
            <a:r>
              <a:rPr lang="en-US" sz="1600" dirty="0">
                <a:solidFill>
                  <a:srgbClr val="002060"/>
                </a:solidFill>
              </a:rPr>
              <a:t> surveillance activities between countries</a:t>
            </a:r>
          </a:p>
          <a:p>
            <a:pPr marL="385763" indent="-385763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Bridge the gap in surveillance in the African Sub-region</a:t>
            </a:r>
          </a:p>
          <a:p>
            <a:pPr marL="385763" indent="-385763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Enhance the capacity building of member countries in </a:t>
            </a:r>
            <a:r>
              <a:rPr lang="en-US" sz="1600" i="1" dirty="0">
                <a:solidFill>
                  <a:srgbClr val="002060"/>
                </a:solidFill>
              </a:rPr>
              <a:t>Aedes</a:t>
            </a:r>
            <a:r>
              <a:rPr lang="en-US" sz="1600" dirty="0">
                <a:solidFill>
                  <a:srgbClr val="002060"/>
                </a:solidFill>
              </a:rPr>
              <a:t> surveillance and preparedness for disease outbreaks </a:t>
            </a:r>
          </a:p>
          <a:p>
            <a:pPr marL="385763" indent="-385763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002060"/>
                </a:solidFill>
              </a:rPr>
              <a:t>Advocating for funding in support of surveillance 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48A04-EAD8-CACE-EFC4-361808C111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73212" y="1823307"/>
            <a:ext cx="5483791" cy="4026786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4109ED-1A48-E15E-7278-DD7620DB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D586C-7E66-974B-8B24-4A6EC184D91A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95460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4537"/>
            <a:ext cx="10515600" cy="881587"/>
          </a:xfrm>
        </p:spPr>
        <p:txBody>
          <a:bodyPr/>
          <a:lstStyle/>
          <a:p>
            <a:r>
              <a:rPr lang="en-US" b="1" dirty="0"/>
              <a:t>Status of </a:t>
            </a:r>
            <a:r>
              <a:rPr lang="en-US" b="1" dirty="0" err="1"/>
              <a:t>WAASuN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1842"/>
            <a:ext cx="7954718" cy="5733737"/>
          </a:xfrm>
        </p:spPr>
        <p:txBody>
          <a:bodyPr>
            <a:noAutofit/>
          </a:bodyPr>
          <a:lstStyle/>
          <a:p>
            <a:r>
              <a:rPr lang="en-US" sz="2400" dirty="0" err="1"/>
              <a:t>WAASuN</a:t>
            </a:r>
            <a:r>
              <a:rPr lang="en-US" sz="2400" dirty="0"/>
              <a:t> is a registered NGO in Ghana with membership but not restricted to entomologists and other public health practitioners who have interest in </a:t>
            </a:r>
            <a:r>
              <a:rPr lang="en-US" sz="2400" i="1" dirty="0"/>
              <a:t>Aedes </a:t>
            </a:r>
            <a:r>
              <a:rPr lang="en-US" sz="2400" dirty="0"/>
              <a:t>surveillance and control in West Africa and beyond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sz="2400" dirty="0"/>
              <a:t>Have currently over </a:t>
            </a:r>
            <a:r>
              <a:rPr lang="en-US" sz="2400" b="1" dirty="0"/>
              <a:t>60</a:t>
            </a:r>
            <a:r>
              <a:rPr lang="en-US" sz="2400" dirty="0"/>
              <a:t> members from WA + Angola, Cameroon and DRC</a:t>
            </a:r>
          </a:p>
          <a:p>
            <a:pPr lvl="1"/>
            <a:r>
              <a:rPr lang="en-US" sz="2400" dirty="0"/>
              <a:t>Have a </a:t>
            </a:r>
            <a:r>
              <a:rPr lang="en-US" sz="2400" b="1" dirty="0"/>
              <a:t>Chair</a:t>
            </a:r>
            <a:r>
              <a:rPr lang="en-US" sz="2400" dirty="0"/>
              <a:t> and </a:t>
            </a:r>
            <a:r>
              <a:rPr lang="en-US" sz="2400" b="1" dirty="0"/>
              <a:t>Co-chair</a:t>
            </a:r>
            <a:r>
              <a:rPr lang="en-US" sz="2400" dirty="0"/>
              <a:t>, </a:t>
            </a:r>
            <a:r>
              <a:rPr lang="en-US" sz="2400" b="1" dirty="0"/>
              <a:t>Secretary</a:t>
            </a:r>
            <a:r>
              <a:rPr lang="en-US" sz="2400" dirty="0"/>
              <a:t> and </a:t>
            </a:r>
            <a:r>
              <a:rPr lang="en-US" sz="2400" b="1" dirty="0"/>
              <a:t>Deputy, Executive Organizer, Financial Secretary</a:t>
            </a:r>
            <a:r>
              <a:rPr lang="en-US" sz="2400" dirty="0"/>
              <a:t>, </a:t>
            </a:r>
            <a:r>
              <a:rPr lang="en-US" sz="2400" b="1" dirty="0"/>
              <a:t>Media and Communication person</a:t>
            </a:r>
          </a:p>
          <a:p>
            <a:pPr lvl="1"/>
            <a:r>
              <a:rPr lang="en-US" sz="2400" dirty="0"/>
              <a:t>Secretariat at Noguchi Memorial Institute in Ghana</a:t>
            </a:r>
          </a:p>
          <a:p>
            <a:pPr lvl="1"/>
            <a:r>
              <a:rPr lang="en-US" sz="2400" dirty="0"/>
              <a:t>Focal persons selected in each country</a:t>
            </a:r>
          </a:p>
          <a:p>
            <a:pPr lvl="1"/>
            <a:r>
              <a:rPr lang="en-US" sz="2400" dirty="0"/>
              <a:t>Strategic Plan developed and being implemented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553446-D2AB-CC4F-A358-67AE40BD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1D893-612A-1145-AC9B-BECAD43A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6909" y="4157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E50412-2488-9BD3-310B-5282E4D5F937}"/>
              </a:ext>
            </a:extLst>
          </p:cNvPr>
          <p:cNvSpPr txBox="1">
            <a:spLocks/>
          </p:cNvSpPr>
          <p:nvPr/>
        </p:nvSpPr>
        <p:spPr>
          <a:xfrm>
            <a:off x="8725359" y="1675366"/>
            <a:ext cx="1856341" cy="6936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030A0"/>
                </a:solidFill>
              </a:rPr>
              <a:t>Organogram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0159B4-70F7-0E91-B341-795670B3C0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321" y="1858911"/>
            <a:ext cx="4494612" cy="314017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2CDADB4-616F-DE65-499E-057E4C9B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3245-3033-034C-A001-BFC9FC0AEFC7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78496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266"/>
            <a:ext cx="10515600" cy="546607"/>
          </a:xfrm>
        </p:spPr>
        <p:txBody>
          <a:bodyPr/>
          <a:lstStyle/>
          <a:p>
            <a:r>
              <a:rPr lang="en-US" b="1" dirty="0"/>
              <a:t>Key strategic areas of </a:t>
            </a:r>
            <a:r>
              <a:rPr lang="en-US" b="1" dirty="0" err="1"/>
              <a:t>WAASuN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34" y="1018724"/>
            <a:ext cx="10434488" cy="5016316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Help strengthen existing linkages in </a:t>
            </a:r>
            <a:r>
              <a:rPr lang="en-US" sz="3600" i="1" dirty="0"/>
              <a:t>Aedes</a:t>
            </a:r>
            <a:r>
              <a:rPr lang="en-US" sz="3600" dirty="0"/>
              <a:t> surveillance in member countries through networking</a:t>
            </a:r>
          </a:p>
          <a:p>
            <a:endParaRPr lang="en-US" sz="3600" dirty="0"/>
          </a:p>
          <a:p>
            <a:r>
              <a:rPr lang="en-US" sz="3600" dirty="0"/>
              <a:t>Bridge the Gap between existing surveillance system in the sub region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Build capacity of member countries surveillance activities and outbreak preparedness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Advocacy for funding in Aedes surveillance activities in Member countries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endParaRPr lang="en-US" sz="3600" dirty="0"/>
          </a:p>
          <a:p>
            <a:r>
              <a:rPr lang="en-US" sz="3600" dirty="0"/>
              <a:t>Collaboration with other partners CDC, WAHO, WHO, ANVR, WIN, PIIVEC, RAFT and Emory University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C80FA-10CD-AA49-85C9-08BC4302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E9362-0774-DD47-B462-9135E3AA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531C8-524E-4C5B-1830-523159BAC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7462-454D-E547-994B-E4C80267D568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70814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B029-9B26-4B4F-9A0A-F51F2FB18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687" y="-215104"/>
            <a:ext cx="10266713" cy="964620"/>
          </a:xfrm>
        </p:spPr>
        <p:txBody>
          <a:bodyPr anchor="b">
            <a:noAutofit/>
          </a:bodyPr>
          <a:lstStyle/>
          <a:p>
            <a:r>
              <a:rPr lang="en-GH" sz="4000" b="1" dirty="0"/>
              <a:t>Activities (December 2017-August 2023)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E3A5D-E251-B54D-8263-001240E0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D6F424C-EC6F-2249-A4CF-317DD89C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picture containing indoor, kitchen, sitting, room&#10;&#10;Description automatically generated">
            <a:extLst>
              <a:ext uri="{FF2B5EF4-FFF2-40B4-BE49-F238E27FC236}">
                <a16:creationId xmlns:a16="http://schemas.microsoft.com/office/drawing/2014/main" id="{FAE52DEB-8B45-964F-8A50-7B7056FCAF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1" y="846320"/>
            <a:ext cx="3822168" cy="4687926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99BDCB-52CF-B847-8C48-772CB36CE3DF}"/>
              </a:ext>
            </a:extLst>
          </p:cNvPr>
          <p:cNvSpPr/>
          <p:nvPr/>
        </p:nvSpPr>
        <p:spPr>
          <a:xfrm>
            <a:off x="998863" y="5629054"/>
            <a:ext cx="3401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H" i="1" dirty="0"/>
              <a:t>Presented WAASuN at the WIN conference in Singapore, October 2018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5F451DD-596D-1F4B-87ED-8EE71828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304" y="1151560"/>
            <a:ext cx="6148965" cy="4056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BE824C-7087-2141-847E-B56C544CF983}"/>
              </a:ext>
            </a:extLst>
          </p:cNvPr>
          <p:cNvSpPr/>
          <p:nvPr/>
        </p:nvSpPr>
        <p:spPr>
          <a:xfrm>
            <a:off x="6498555" y="5526177"/>
            <a:ext cx="3401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H" i="1" dirty="0"/>
              <a:t>Meeting of WAASuN members at ASTMH, Atlanta-2018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CA2538-DCEF-54E0-65D8-32221D1E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EEA9-01A3-8740-BF85-65EFF96DC146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43621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C36AB1-B17D-7945-851D-83F5C6A4B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70" y="-169609"/>
            <a:ext cx="10856613" cy="6122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H" sz="11200" dirty="0"/>
          </a:p>
          <a:p>
            <a:pPr algn="ctr"/>
            <a:r>
              <a:rPr lang="en-GH" sz="11200" dirty="0">
                <a:solidFill>
                  <a:schemeClr val="bg1"/>
                </a:solidFill>
              </a:rPr>
              <a:t>1st Regional Training Workshop in Accra, Ghana (8th -12th, July, 2019) </a:t>
            </a:r>
          </a:p>
          <a:p>
            <a:endParaRPr lang="en-GH" sz="15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A1BB26-1018-B342-BDCB-97D13899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E71D17D-8B89-C145-AE70-8F4E8865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B2BC0-39BE-7841-B71F-B3CE37886A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6" y="1766668"/>
            <a:ext cx="6005133" cy="38129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C17402-4EEA-A440-BEEC-D1D3F64B30BF}"/>
              </a:ext>
            </a:extLst>
          </p:cNvPr>
          <p:cNvSpPr/>
          <p:nvPr/>
        </p:nvSpPr>
        <p:spPr>
          <a:xfrm>
            <a:off x="2402090" y="5628794"/>
            <a:ext cx="621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US" sz="2400" i="1" dirty="0"/>
              <a:t>Participants  from 16 West African Countries + Angola, DRC and Cameroon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76812C-B910-EB40-9F4F-1BC98FC9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954" y="1729258"/>
            <a:ext cx="5208086" cy="380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1AB0C7-A073-B389-072A-4307F737F262}"/>
              </a:ext>
            </a:extLst>
          </p:cNvPr>
          <p:cNvSpPr txBox="1"/>
          <p:nvPr/>
        </p:nvSpPr>
        <p:spPr>
          <a:xfrm>
            <a:off x="323525" y="1207923"/>
            <a:ext cx="117157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22222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Theme: Strengthening the capacity of West African countries in </a:t>
            </a:r>
            <a:r>
              <a:rPr lang="en-GB" sz="2000" b="1" i="1" dirty="0">
                <a:solidFill>
                  <a:srgbClr val="222222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Aedes</a:t>
            </a:r>
            <a:r>
              <a:rPr lang="en-GB" sz="2000" b="1" dirty="0">
                <a:solidFill>
                  <a:srgbClr val="222222"/>
                </a:solidFill>
                <a:effectLst/>
                <a:latin typeface="Trebuchet MS" panose="020B070302020209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surveillance and control</a:t>
            </a:r>
            <a:r>
              <a:rPr lang="en-GH" sz="2000" dirty="0">
                <a:effectLst/>
              </a:rPr>
              <a:t> </a:t>
            </a:r>
            <a:endParaRPr lang="en-GH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9784E-FFE8-56FB-8483-6E1C15AB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E2157-2E83-9440-9254-FF9B7C32F405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106552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90" y="1394460"/>
            <a:ext cx="5722085" cy="3814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4468" y="-67138"/>
            <a:ext cx="95813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CAPACITY BUILDING EFFORTS IN WEST AFRICA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86C76-23F2-054A-A48C-0236B382DA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6214" y="1311305"/>
            <a:ext cx="5558116" cy="38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CF46C-AFA7-944C-8442-0DC962A81B93}"/>
              </a:ext>
            </a:extLst>
          </p:cNvPr>
          <p:cNvSpPr txBox="1"/>
          <p:nvPr/>
        </p:nvSpPr>
        <p:spPr>
          <a:xfrm>
            <a:off x="2066330" y="5328451"/>
            <a:ext cx="91971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H" dirty="0"/>
          </a:p>
          <a:p>
            <a:r>
              <a:rPr lang="en-GH" sz="2000" b="1" dirty="0"/>
              <a:t>Training in insecticide resistance Monitoring in </a:t>
            </a:r>
            <a:r>
              <a:rPr lang="en-GH" sz="2000" b="1" i="1" dirty="0"/>
              <a:t>Aedes </a:t>
            </a:r>
            <a:r>
              <a:rPr lang="en-GH" sz="2000" b="1" dirty="0"/>
              <a:t>mosquitoes in Accra</a:t>
            </a:r>
            <a:r>
              <a:rPr lang="en-GH" sz="2000" b="1"/>
              <a:t>, Ghana-2019</a:t>
            </a:r>
            <a:endParaRPr lang="en-GH" sz="2000" b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B61BA3-864E-E74B-9476-CFE16D45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D8F13-0CDE-5B47-A721-CF0A1006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16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54CD09B-9AFF-D6FD-77F9-3ABBFFC1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F538-D31A-9E49-B368-2703E4E45A6B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122982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D0A7-06F7-8B4C-A92B-852FE8B4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177" y="-270529"/>
            <a:ext cx="9601200" cy="1485900"/>
          </a:xfrm>
        </p:spPr>
        <p:txBody>
          <a:bodyPr/>
          <a:lstStyle/>
          <a:p>
            <a:r>
              <a:rPr lang="en-GH" dirty="0"/>
              <a:t>Publication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5763D-59B0-5641-AFF2-3858D71E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E2AF-0E07-654B-A847-94A8B60B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17</a:t>
            </a:fld>
            <a:endParaRPr lang="en-G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2DB4A-4AA4-2F4A-9834-3061DD46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44" y="847770"/>
            <a:ext cx="9771879" cy="485200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408D-4332-F6E3-DE25-8C6C106F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89CC7-D8CD-5E46-962D-EA4F641D63C3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81786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181C-7FAF-DD4A-B5F8-A599D26E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020" y="133041"/>
            <a:ext cx="12195810" cy="667059"/>
          </a:xfrm>
        </p:spPr>
        <p:txBody>
          <a:bodyPr>
            <a:noAutofit/>
          </a:bodyPr>
          <a:lstStyle/>
          <a:p>
            <a:pPr algn="ctr"/>
            <a:r>
              <a:rPr lang="en-GH" sz="3200" dirty="0"/>
              <a:t>WHO/TDR/WAHO Arboviral  workshop in Dakar, Senegal-July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87188-F21B-A845-9734-34E89C38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62AB7-7AD6-9749-814F-B9BB1BFF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69B949-63BC-6541-9605-1D313B63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281" y="904302"/>
            <a:ext cx="3564009" cy="43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326D58-30DA-334C-A82D-1FC716CD6B82}"/>
              </a:ext>
            </a:extLst>
          </p:cNvPr>
          <p:cNvSpPr/>
          <p:nvPr/>
        </p:nvSpPr>
        <p:spPr>
          <a:xfrm>
            <a:off x="1035587" y="5383335"/>
            <a:ext cx="8770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H" dirty="0"/>
              <a:t>Three of our members invited to WHO/TDR/WAHO Arboviral  workshop in Dakar, Senegal in July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H" dirty="0"/>
              <a:t>Supported the drafting of the Entomological Surveillance protocol for Arboviruses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E8E687D-F3E4-BB44-896B-763C6BDA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887453"/>
            <a:ext cx="5512675" cy="42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98968-FDE4-2935-264E-1C299B1B3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6AF2-3E28-094A-8545-3D8EBD8392BC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0086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351875-6A73-8341-A847-96F95C046CCE}"/>
              </a:ext>
            </a:extLst>
          </p:cNvPr>
          <p:cNvSpPr/>
          <p:nvPr/>
        </p:nvSpPr>
        <p:spPr>
          <a:xfrm>
            <a:off x="407625" y="10861"/>
            <a:ext cx="1146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Technical assistance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Cape Verde, Mauritania, Niger, Senegal, Burkina Faso, Nigeria and Cote D Ivoire for the implementation of a surveillance</a:t>
            </a:r>
            <a:endParaRPr lang="en-GH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10DBD-EA86-5D43-BAB1-1AC4026807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562" y="1850220"/>
            <a:ext cx="3512238" cy="2584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264EA-0EE4-A144-8303-21E6678488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49" y="1850220"/>
            <a:ext cx="3533570" cy="26495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6C05C-0C6C-E941-B5B7-A5B0DF0CCB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933" y="1911790"/>
            <a:ext cx="3860800" cy="25021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AC44B7-59CC-1F41-AC6B-E80CC8156691}"/>
              </a:ext>
            </a:extLst>
          </p:cNvPr>
          <p:cNvSpPr/>
          <p:nvPr/>
        </p:nvSpPr>
        <p:spPr>
          <a:xfrm>
            <a:off x="468371" y="4857523"/>
            <a:ext cx="2788685" cy="1141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ctr"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857250" algn="l"/>
              </a:tabLst>
            </a:pPr>
            <a:r>
              <a:rPr lang="en-GB" sz="14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Meeting with the Vector Control Team of the Ministry of Health and Social Security</a:t>
            </a:r>
            <a:endParaRPr lang="en-GH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tabLst>
                <a:tab pos="857250" algn="l"/>
              </a:tabLst>
            </a:pPr>
            <a:endParaRPr lang="en-G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00F62-FDAB-634B-BB80-0D243ACDC7B8}"/>
              </a:ext>
            </a:extLst>
          </p:cNvPr>
          <p:cNvSpPr/>
          <p:nvPr/>
        </p:nvSpPr>
        <p:spPr>
          <a:xfrm>
            <a:off x="4413387" y="4857523"/>
            <a:ext cx="2522243" cy="88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600" b="1" dirty="0">
                <a:latin typeface="Cambria" panose="02040503050406030204" pitchFamily="18" charset="0"/>
              </a:rPr>
              <a:t>Participants being taken through lectures</a:t>
            </a:r>
            <a:endParaRPr lang="en-GH" sz="1600" b="1" dirty="0">
              <a:latin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tabLst>
                <a:tab pos="857250" algn="l"/>
              </a:tabLst>
            </a:pPr>
            <a:endParaRPr lang="en-G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260FB-B73B-874B-A2DD-94DF1F85043C}"/>
              </a:ext>
            </a:extLst>
          </p:cNvPr>
          <p:cNvSpPr/>
          <p:nvPr/>
        </p:nvSpPr>
        <p:spPr>
          <a:xfrm>
            <a:off x="8091961" y="4683421"/>
            <a:ext cx="2259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ctr">
              <a:buFont typeface="Arial" panose="020B0604020202020204" pitchFamily="34" charset="0"/>
              <a:buChar char="•"/>
            </a:pPr>
            <a:r>
              <a:rPr lang="en-GB" sz="1400" b="1" dirty="0">
                <a:latin typeface="Cambria" panose="02040503050406030204" pitchFamily="18" charset="0"/>
              </a:rPr>
              <a:t>Participants being taken through lectures on Entomological surveillance protocol</a:t>
            </a:r>
            <a:endParaRPr lang="en-GH" sz="1400" b="1" dirty="0">
              <a:latin typeface="Cambria" panose="020405030504060302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5AE84FD-70B9-694B-8270-20008DAF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A745322-13FF-5644-81E9-B1007D2F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19</a:t>
            </a:fld>
            <a:endParaRPr lang="en-GH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8D24178-8FD5-EF1F-CDB5-B3B19038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A4E1-12A9-2D48-9E64-1B3C79EC9FC6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10014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6440E-93A2-1027-9F3B-20532C84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" y="136510"/>
            <a:ext cx="11418570" cy="554997"/>
          </a:xfrm>
        </p:spPr>
        <p:txBody>
          <a:bodyPr/>
          <a:lstStyle/>
          <a:p>
            <a:r>
              <a:rPr lang="en-GH" dirty="0"/>
              <a:t>Outline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E1CEA-9EF4-0AAC-FDA7-1538D992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18" y="1154430"/>
            <a:ext cx="10684763" cy="5133354"/>
          </a:xfrm>
        </p:spPr>
        <p:txBody>
          <a:bodyPr>
            <a:normAutofit/>
          </a:bodyPr>
          <a:lstStyle/>
          <a:p>
            <a:r>
              <a:rPr lang="en-GH" sz="3600" dirty="0"/>
              <a:t>Burden of Vector-borne diseases</a:t>
            </a:r>
          </a:p>
          <a:p>
            <a:r>
              <a:rPr lang="en-GH" sz="3600" dirty="0"/>
              <a:t>Challenges </a:t>
            </a:r>
          </a:p>
          <a:p>
            <a:r>
              <a:rPr lang="en-GH" sz="3600" dirty="0"/>
              <a:t>Importance of Networking in control of VBDs</a:t>
            </a:r>
          </a:p>
          <a:p>
            <a:r>
              <a:rPr lang="en-GH" sz="3600" dirty="0"/>
              <a:t>WAASuN as a example of Networks on Arboviruses</a:t>
            </a:r>
          </a:p>
          <a:p>
            <a:r>
              <a:rPr lang="en-GH" sz="3600" dirty="0"/>
              <a:t>Conclusions and Wayforward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D787-784A-9898-F5BE-6611ADB7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DB36-C659-5DAB-5D4B-7847DC4A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</a:t>
            </a:fld>
            <a:endParaRPr lang="en-GH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C96AE01-E671-36E4-180C-55B86FD4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B34B-3F3C-CC44-BF9E-C4DA5F17E134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22233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9FCF-0B53-494C-9773-FDD598E3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778" y="136511"/>
            <a:ext cx="9489689" cy="1227457"/>
          </a:xfrm>
        </p:spPr>
        <p:txBody>
          <a:bodyPr>
            <a:noAutofit/>
          </a:bodyPr>
          <a:lstStyle/>
          <a:p>
            <a:br>
              <a:rPr lang="en-US" sz="2800" b="1" i="1" dirty="0">
                <a:solidFill>
                  <a:srgbClr val="7030A0"/>
                </a:solidFill>
              </a:rPr>
            </a:br>
            <a:br>
              <a:rPr lang="en-US" sz="2800" b="1" i="1" dirty="0">
                <a:solidFill>
                  <a:srgbClr val="7030A0"/>
                </a:solidFill>
              </a:rPr>
            </a:br>
            <a:br>
              <a:rPr lang="en-US" sz="2800" b="1" i="1" dirty="0">
                <a:solidFill>
                  <a:srgbClr val="7030A0"/>
                </a:solidFill>
              </a:rPr>
            </a:br>
            <a:br>
              <a:rPr lang="en-US" sz="2800" b="1" i="1" dirty="0">
                <a:solidFill>
                  <a:srgbClr val="7030A0"/>
                </a:solidFill>
              </a:rPr>
            </a:br>
            <a:r>
              <a:rPr lang="en-US" sz="2800" b="1" i="1" dirty="0"/>
              <a:t>SYMPOSIUM-ASTMH 2020</a:t>
            </a:r>
            <a:br>
              <a:rPr lang="en-US" sz="2800" b="1" i="1" dirty="0"/>
            </a:br>
            <a:br>
              <a:rPr lang="en-US" sz="2800" b="1" i="1" dirty="0"/>
            </a:br>
            <a:r>
              <a:rPr lang="en-US" sz="2800" b="1" i="1" dirty="0"/>
              <a:t>Aedes </a:t>
            </a:r>
            <a:r>
              <a:rPr lang="en-US" sz="2800" b="1" dirty="0"/>
              <a:t>surveillance in Africa: </a:t>
            </a:r>
            <a:br>
              <a:rPr lang="en-US" sz="2800" b="1" dirty="0"/>
            </a:br>
            <a:r>
              <a:rPr lang="en-US" sz="2800" b="1" dirty="0"/>
              <a:t>(Re-) Building capacity to address growing arboviral disease threats</a:t>
            </a:r>
            <a:br>
              <a:rPr lang="en-US" sz="2800" b="1" dirty="0"/>
            </a:br>
            <a:r>
              <a:rPr lang="en-US" sz="2800" b="1" dirty="0"/>
              <a:t>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3CA39-A868-4BF2-893B-3D0829145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039" y="2469209"/>
            <a:ext cx="4448961" cy="1655762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Presented by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Samuel K. Dadzie</a:t>
            </a:r>
          </a:p>
          <a:p>
            <a:r>
              <a:rPr lang="en-US" dirty="0">
                <a:solidFill>
                  <a:schemeClr val="bg1"/>
                </a:solidFill>
              </a:rPr>
              <a:t>Florence </a:t>
            </a:r>
            <a:r>
              <a:rPr lang="en-US" dirty="0" err="1">
                <a:solidFill>
                  <a:schemeClr val="bg1"/>
                </a:solidFill>
              </a:rPr>
              <a:t>Fouque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Rebecca Levine</a:t>
            </a:r>
          </a:p>
          <a:p>
            <a:r>
              <a:rPr lang="en-US" dirty="0">
                <a:solidFill>
                  <a:schemeClr val="bg1"/>
                </a:solidFill>
              </a:rPr>
              <a:t>Mawlouth Diallo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9574E-9A36-DB86-20E8-28CAEDD0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CFDBC-16DD-1410-18C0-FAD01BEB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20</a:t>
            </a:fld>
            <a:endParaRPr lang="en-GH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564DB5-D4A8-44FC-B064-2FA9F53EA0BB}"/>
              </a:ext>
            </a:extLst>
          </p:cNvPr>
          <p:cNvSpPr txBox="1">
            <a:spLocks/>
          </p:cNvSpPr>
          <p:nvPr/>
        </p:nvSpPr>
        <p:spPr>
          <a:xfrm>
            <a:off x="6759609" y="2601119"/>
            <a:ext cx="44489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u="sng" dirty="0">
                <a:solidFill>
                  <a:schemeClr val="bg1"/>
                </a:solidFill>
              </a:rPr>
              <a:t>Moderated by</a:t>
            </a:r>
            <a:r>
              <a:rPr lang="en-US" sz="1900" dirty="0">
                <a:solidFill>
                  <a:schemeClr val="bg1"/>
                </a:solidFill>
              </a:rPr>
              <a:t>:</a:t>
            </a:r>
          </a:p>
          <a:p>
            <a:r>
              <a:rPr lang="en-US" sz="1900" dirty="0">
                <a:solidFill>
                  <a:schemeClr val="bg1"/>
                </a:solidFill>
              </a:rPr>
              <a:t>Samuel K. Dadzie</a:t>
            </a:r>
          </a:p>
          <a:p>
            <a:r>
              <a:rPr lang="en-US" sz="1900" dirty="0">
                <a:solidFill>
                  <a:schemeClr val="bg1"/>
                </a:solidFill>
              </a:rPr>
              <a:t>Mamadou Coulibaly</a:t>
            </a:r>
          </a:p>
          <a:p>
            <a:r>
              <a:rPr lang="en-US" sz="1900" dirty="0">
                <a:solidFill>
                  <a:schemeClr val="bg1"/>
                </a:solidFill>
              </a:rPr>
              <a:t>Audrey Lenhart</a:t>
            </a:r>
          </a:p>
          <a:p>
            <a:endParaRPr lang="en-US" sz="1900" dirty="0"/>
          </a:p>
        </p:txBody>
      </p:sp>
      <p:pic>
        <p:nvPicPr>
          <p:cNvPr id="13" name="Picture 12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C78074EB-9632-41D1-95AB-3B0E1F9AB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3588" y="136511"/>
            <a:ext cx="1220682" cy="109440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A0CD1F-92EF-3201-D50E-97EF9C75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5A09-DDCD-A546-968D-92B7A3FD1A7F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38915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209BC-5C13-41F9-BB61-67F4EFBB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91"/>
            <a:ext cx="10515600" cy="788670"/>
          </a:xfrm>
        </p:spPr>
        <p:txBody>
          <a:bodyPr/>
          <a:lstStyle/>
          <a:p>
            <a:pPr algn="ctr"/>
            <a:r>
              <a:rPr lang="en-US" b="1" dirty="0"/>
              <a:t>Speakers and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09AC-BD39-456A-A90B-555E5D656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" y="983623"/>
            <a:ext cx="11026140" cy="573786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i="1" dirty="0"/>
              <a:t>edes</a:t>
            </a:r>
            <a:r>
              <a:rPr lang="en-US" dirty="0"/>
              <a:t>-borne arboviruses as an emerging public health threat in Africa and multi-sectoral approaches for prevention and control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i="1" dirty="0">
                <a:solidFill>
                  <a:schemeClr val="accent4"/>
                </a:solidFill>
              </a:rPr>
              <a:t>Dr. Florence </a:t>
            </a:r>
            <a:r>
              <a:rPr lang="en-US" sz="2200" i="1" dirty="0" err="1">
                <a:solidFill>
                  <a:schemeClr val="accent4"/>
                </a:solidFill>
              </a:rPr>
              <a:t>Fouque</a:t>
            </a:r>
            <a:r>
              <a:rPr lang="en-US" sz="2200" i="1" dirty="0">
                <a:solidFill>
                  <a:schemeClr val="accent4"/>
                </a:solidFill>
              </a:rPr>
              <a:t>, WHO-TDR, Geneva, Switzerland</a:t>
            </a:r>
          </a:p>
          <a:p>
            <a:pPr marL="0" indent="0">
              <a:buNone/>
            </a:pPr>
            <a:endParaRPr lang="en-US" sz="22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2.    The West African </a:t>
            </a:r>
            <a:r>
              <a:rPr lang="en-US" i="1" dirty="0"/>
              <a:t>Aedes</a:t>
            </a:r>
            <a:r>
              <a:rPr lang="en-US" dirty="0"/>
              <a:t> Surveillance Network (</a:t>
            </a:r>
            <a:r>
              <a:rPr lang="en-US" dirty="0" err="1"/>
              <a:t>WAASuN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i="1" dirty="0">
                <a:solidFill>
                  <a:schemeClr val="accent4"/>
                </a:solidFill>
              </a:rPr>
              <a:t>Dr. Samuel K. Dadzie, </a:t>
            </a:r>
            <a:r>
              <a:rPr lang="en-US" sz="2200" i="1" dirty="0" err="1">
                <a:solidFill>
                  <a:schemeClr val="accent4"/>
                </a:solidFill>
              </a:rPr>
              <a:t>WAASuN</a:t>
            </a:r>
            <a:r>
              <a:rPr lang="en-US" sz="2200" i="1" dirty="0">
                <a:solidFill>
                  <a:schemeClr val="accent4"/>
                </a:solidFill>
              </a:rPr>
              <a:t> President, Noguchi Memorial Institute for Medical 	Research,         	Accra, Ghana</a:t>
            </a:r>
          </a:p>
          <a:p>
            <a:pPr marL="0" indent="0">
              <a:buNone/>
            </a:pPr>
            <a:endParaRPr lang="en-US" sz="2200" i="1" dirty="0">
              <a:solidFill>
                <a:schemeClr val="accent1"/>
              </a:solidFill>
            </a:endParaRPr>
          </a:p>
          <a:p>
            <a:pPr marL="514350" indent="-514350">
              <a:buAutoNum type="arabicPeriod" startAt="3"/>
            </a:pPr>
            <a:r>
              <a:rPr lang="en-US" dirty="0"/>
              <a:t>Leveraging existing entomology capacities for malaria to address </a:t>
            </a:r>
            <a:r>
              <a:rPr lang="en-US" i="1" dirty="0"/>
              <a:t>Aedes</a:t>
            </a:r>
            <a:r>
              <a:rPr lang="en-US" dirty="0"/>
              <a:t>      surveillance: an example from Sierra Leone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i="1" dirty="0">
                <a:solidFill>
                  <a:schemeClr val="accent4"/>
                </a:solidFill>
              </a:rPr>
              <a:t>Dr. Rebecca Levine, U.S. Centers for Disease Control and Prevention, Atlanta, USA</a:t>
            </a:r>
          </a:p>
          <a:p>
            <a:pPr marL="0" indent="0">
              <a:buNone/>
            </a:pPr>
            <a:endParaRPr lang="en-US" sz="2200" i="1" dirty="0">
              <a:solidFill>
                <a:schemeClr val="accent1"/>
              </a:solidFill>
            </a:endParaRPr>
          </a:p>
          <a:p>
            <a:pPr marL="514350" indent="-514350">
              <a:buAutoNum type="arabicPeriod" startAt="4"/>
            </a:pPr>
            <a:r>
              <a:rPr lang="en-US" dirty="0"/>
              <a:t>An operational example of </a:t>
            </a:r>
            <a:r>
              <a:rPr lang="en-US" i="1" dirty="0"/>
              <a:t>Aedes</a:t>
            </a:r>
            <a:r>
              <a:rPr lang="en-US" dirty="0"/>
              <a:t> surveillance to improve vector control in Senegal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200" i="1" dirty="0">
                <a:solidFill>
                  <a:schemeClr val="accent4"/>
                </a:solidFill>
              </a:rPr>
              <a:t>Dr. Mawlouth Diallo, </a:t>
            </a:r>
            <a:r>
              <a:rPr lang="en-US" sz="2200" i="1" dirty="0" err="1">
                <a:solidFill>
                  <a:schemeClr val="accent4"/>
                </a:solidFill>
              </a:rPr>
              <a:t>Institut</a:t>
            </a:r>
            <a:r>
              <a:rPr lang="en-US" sz="2200" i="1" dirty="0">
                <a:solidFill>
                  <a:schemeClr val="accent4"/>
                </a:solidFill>
              </a:rPr>
              <a:t> Pasteur de Dakar, Senegal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82D98-422B-7DFF-AA6D-21907BCD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1C5BC-8F6D-6600-FF2F-02D54C27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21</a:t>
            </a:fld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EF2C4-1D55-4576-D078-58E499C0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2A1F-CC92-3D46-9AB4-DAB1A35B34F9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00574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AA24-96CB-E74B-8B15-3C9C4D78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4" y="102486"/>
            <a:ext cx="11703632" cy="1176471"/>
          </a:xfrm>
        </p:spPr>
        <p:txBody>
          <a:bodyPr>
            <a:normAutofit fontScale="90000"/>
          </a:bodyPr>
          <a:lstStyle/>
          <a:p>
            <a:pPr algn="ctr"/>
            <a:r>
              <a:rPr lang="en-GH" sz="3600" dirty="0"/>
              <a:t>2nd Meeting in Grand Bassam, Cote D`Ivoire, July 2022</a:t>
            </a:r>
            <a:br>
              <a:rPr lang="en-GH" sz="3600" dirty="0"/>
            </a:br>
            <a:endParaRPr lang="en-GH" sz="3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D1BEA-EBF5-0E45-8DDB-94E27774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4A685-68AE-5247-82F7-9E233A88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22</a:t>
            </a:fld>
            <a:endParaRPr lang="en-G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53BE7-40AA-074A-A8EE-5A0BD70C6463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194" y="1897380"/>
            <a:ext cx="7167276" cy="41833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5B8B8F-044F-E341-BFCB-C908F26350E0}"/>
              </a:ext>
            </a:extLst>
          </p:cNvPr>
          <p:cNvSpPr txBox="1"/>
          <p:nvPr/>
        </p:nvSpPr>
        <p:spPr>
          <a:xfrm>
            <a:off x="8153400" y="2136338"/>
            <a:ext cx="387442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000" dirty="0"/>
              <a:t>44 participants from 18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000" dirty="0"/>
              <a:t>RAFT members  present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H" sz="2000" dirty="0"/>
              <a:t>Training in morphological identification of </a:t>
            </a:r>
            <a:r>
              <a:rPr lang="en-GH" sz="2000" i="1" dirty="0"/>
              <a:t>A. stephensi</a:t>
            </a:r>
          </a:p>
          <a:p>
            <a:endParaRPr lang="en-G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D9B8BB-61E3-8C19-A782-05B14A0CCDC9}"/>
              </a:ext>
            </a:extLst>
          </p:cNvPr>
          <p:cNvSpPr txBox="1"/>
          <p:nvPr/>
        </p:nvSpPr>
        <p:spPr>
          <a:xfrm>
            <a:off x="1272934" y="895700"/>
            <a:ext cx="9806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Theme: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WAASuN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creating awareness on the threat of invasive non-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Aedes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mosquito species in West Africa</a:t>
            </a:r>
            <a:endParaRPr lang="en-GH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EC24B-D43A-7DDC-298E-61482F14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177C-8F4B-9C4C-A670-8693D042CE63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0322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041-108E-7E4C-AD84-6732A0CB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54" y="-49827"/>
            <a:ext cx="11281980" cy="881349"/>
          </a:xfrm>
        </p:spPr>
        <p:txBody>
          <a:bodyPr>
            <a:normAutofit/>
          </a:bodyPr>
          <a:lstStyle/>
          <a:p>
            <a:pPr algn="ctr"/>
            <a:r>
              <a:rPr lang="en-GH" sz="3600" dirty="0"/>
              <a:t>3rd Meeting in Praia, Cabo Verde- 5th-9th June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A792C-2649-E344-B45F-E552D910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7307E-47C3-A944-ABDB-53C9681E9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23</a:t>
            </a:fld>
            <a:endParaRPr lang="en-G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8FDB7-CB9D-B4EA-4EA2-44E48161D3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15" y="1596368"/>
            <a:ext cx="4577762" cy="3237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DFE2DC-5CFB-B35A-CDFE-CB654539FBC4}"/>
              </a:ext>
            </a:extLst>
          </p:cNvPr>
          <p:cNvSpPr txBox="1"/>
          <p:nvPr/>
        </p:nvSpPr>
        <p:spPr>
          <a:xfrm>
            <a:off x="1784733" y="4826675"/>
            <a:ext cx="470971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1400" dirty="0"/>
              <a:t>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H" sz="1400" dirty="0"/>
              <a:t>Country 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H" sz="1400" dirty="0"/>
              <a:t>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H" sz="1400" dirty="0"/>
              <a:t>Bionomics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H" sz="1400" dirty="0"/>
              <a:t>Integration and of Aedes and </a:t>
            </a:r>
            <a:r>
              <a:rPr lang="en-GH" sz="1400" i="1" dirty="0"/>
              <a:t>A. stephensi </a:t>
            </a:r>
            <a:r>
              <a:rPr lang="en-GH" sz="1400" dirty="0"/>
              <a:t>surveillance and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H" sz="1400" dirty="0"/>
              <a:t>Panel discussion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FD523-B513-96C5-205C-99F28A841D3E}"/>
              </a:ext>
            </a:extLst>
          </p:cNvPr>
          <p:cNvSpPr txBox="1"/>
          <p:nvPr/>
        </p:nvSpPr>
        <p:spPr>
          <a:xfrm>
            <a:off x="1577249" y="925499"/>
            <a:ext cx="106147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212121"/>
                </a:solidFill>
                <a:effectLst/>
                <a:latin typeface="TrebuchetMS" panose="020B0603020202020204" pitchFamily="34" charset="0"/>
              </a:rPr>
              <a:t>Theme: Enhancing Aedes surveillance and control through multisectoral approach’ </a:t>
            </a:r>
            <a:endParaRPr lang="en-GB" dirty="0"/>
          </a:p>
        </p:txBody>
      </p:sp>
      <p:pic>
        <p:nvPicPr>
          <p:cNvPr id="5122" name="Picture 2" descr="May be an image of dais">
            <a:extLst>
              <a:ext uri="{FF2B5EF4-FFF2-40B4-BE49-F238E27FC236}">
                <a16:creationId xmlns:a16="http://schemas.microsoft.com/office/drawing/2014/main" id="{1D32AB07-82BD-7783-3187-97D7FF54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902" y="1596367"/>
            <a:ext cx="4709711" cy="313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B14543-59E0-34E9-6CEA-F422575C065C}"/>
              </a:ext>
            </a:extLst>
          </p:cNvPr>
          <p:cNvSpPr txBox="1"/>
          <p:nvPr/>
        </p:nvSpPr>
        <p:spPr>
          <a:xfrm>
            <a:off x="6494444" y="5172459"/>
            <a:ext cx="2978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H" sz="2400" dirty="0"/>
              <a:t>19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H" sz="2400" dirty="0"/>
              <a:t>70 participants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3C2A6B5-19BB-1B07-215A-3D01FBF6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5AE-C9CC-C549-90D2-7A100A21B453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61829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99CD-D963-6C49-8793-D8D12102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975" y="0"/>
            <a:ext cx="9700353" cy="842790"/>
          </a:xfrm>
        </p:spPr>
        <p:txBody>
          <a:bodyPr/>
          <a:lstStyle/>
          <a:p>
            <a:r>
              <a:rPr lang="en-GH" b="1" dirty="0"/>
              <a:t>Progress made so far….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23FC0-B709-B04F-BF6F-49FCD6FF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026884"/>
            <a:ext cx="11555730" cy="5442496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800"/>
              </a:spcAft>
            </a:pPr>
            <a:r>
              <a:rPr lang="en-GH" sz="8000" dirty="0"/>
              <a:t>Organized three successful regional meetings in Accra, Ghana, Grand Bissam, Cote Dlvoire and Praia, Cabo Verde</a:t>
            </a:r>
          </a:p>
          <a:p>
            <a:pPr>
              <a:spcAft>
                <a:spcPts val="800"/>
              </a:spcAft>
            </a:pPr>
            <a:r>
              <a:rPr lang="en-GH" sz="8000" dirty="0"/>
              <a:t>Built capacity of  over 60 participants from member countries in insecticide resistance monitoring, geo-mapping and identification of </a:t>
            </a:r>
            <a:r>
              <a:rPr lang="en-GH" sz="8000" i="1" dirty="0"/>
              <a:t>An. stephensi</a:t>
            </a:r>
          </a:p>
          <a:p>
            <a:pPr>
              <a:spcAft>
                <a:spcPts val="800"/>
              </a:spcAft>
            </a:pPr>
            <a:r>
              <a:rPr lang="en-GH" sz="8000" dirty="0"/>
              <a:t>Leveraged the focal persons in countries to apply for grants</a:t>
            </a:r>
          </a:p>
          <a:p>
            <a:pPr>
              <a:spcAft>
                <a:spcPts val="800"/>
              </a:spcAft>
            </a:pPr>
            <a:r>
              <a:rPr lang="en-GH" sz="8000" dirty="0"/>
              <a:t>Very good collaboration with WHO/TDR, WAHO, ANVR, CDC, </a:t>
            </a:r>
            <a:r>
              <a:rPr lang="en-US" sz="8000" dirty="0"/>
              <a:t>WIN, PIIVEC </a:t>
            </a:r>
            <a:r>
              <a:rPr lang="en-US" sz="8000" dirty="0" err="1"/>
              <a:t>etc</a:t>
            </a:r>
            <a:r>
              <a:rPr lang="en-US" sz="8000" dirty="0"/>
              <a:t> Emory University</a:t>
            </a:r>
          </a:p>
          <a:p>
            <a:pPr>
              <a:spcAft>
                <a:spcPts val="800"/>
              </a:spcAft>
            </a:pPr>
            <a:r>
              <a:rPr lang="en-US" sz="8000" dirty="0"/>
              <a:t>Successfully mobilized limited financial resources to support hosting of regional meetings</a:t>
            </a:r>
          </a:p>
          <a:p>
            <a:pPr>
              <a:spcAft>
                <a:spcPts val="800"/>
              </a:spcAft>
            </a:pPr>
            <a:r>
              <a:rPr lang="en-US" sz="8000" dirty="0"/>
              <a:t>Supported WHO/TDR and WAHO to develop standard arboviral entomological surveillance protocols which is being piloted in 7 WA countries</a:t>
            </a:r>
          </a:p>
          <a:p>
            <a:pPr>
              <a:spcAft>
                <a:spcPts val="800"/>
              </a:spcAft>
            </a:pPr>
            <a:r>
              <a:rPr lang="en-US" sz="8000" dirty="0"/>
              <a:t>Successfully organized a symposium at the 2020 ASTMH meeting</a:t>
            </a:r>
          </a:p>
          <a:p>
            <a:pPr>
              <a:spcAft>
                <a:spcPts val="800"/>
              </a:spcAft>
            </a:pPr>
            <a:r>
              <a:rPr lang="en-US" sz="8000" dirty="0"/>
              <a:t>Supported the capacity building efforts of WHO/TDR/ WAHO in the sub-region</a:t>
            </a:r>
          </a:p>
          <a:p>
            <a:pPr>
              <a:spcAft>
                <a:spcPts val="800"/>
              </a:spcAft>
            </a:pPr>
            <a:r>
              <a:rPr lang="en-US" sz="8000" dirty="0"/>
              <a:t>Started a regional project on </a:t>
            </a:r>
            <a:r>
              <a:rPr lang="en-US" sz="8000" b="1" dirty="0"/>
              <a:t>Population genetics of Aedes aegypti (POPUGEN) </a:t>
            </a:r>
            <a:r>
              <a:rPr lang="en-US" sz="8000" dirty="0"/>
              <a:t>project</a:t>
            </a:r>
          </a:p>
          <a:p>
            <a:pPr>
              <a:spcAft>
                <a:spcPts val="800"/>
              </a:spcAft>
            </a:pPr>
            <a:r>
              <a:rPr lang="en-US" sz="8000" b="1" dirty="0"/>
              <a:t>Enhanced </a:t>
            </a:r>
            <a:r>
              <a:rPr lang="en-US" sz="8000" b="1" i="1" dirty="0"/>
              <a:t>Aedes</a:t>
            </a:r>
            <a:r>
              <a:rPr lang="en-US" sz="8000" b="1" dirty="0"/>
              <a:t> surveillance capabilities of member countries</a:t>
            </a:r>
          </a:p>
          <a:p>
            <a:endParaRPr lang="en-G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E63F3-3CF8-314E-AA65-C1C8BDBC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EBE22-AC87-8A44-80DF-51CCC5A55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24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762A3-20A4-4ECF-052C-74E18BFB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42B0-155F-EE4C-86E9-8E5E53F5266D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009545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1330-6806-DFEF-692F-CB5A80D9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39" y="19286"/>
            <a:ext cx="10771431" cy="365125"/>
          </a:xfrm>
        </p:spPr>
        <p:txBody>
          <a:bodyPr>
            <a:normAutofit fontScale="90000"/>
          </a:bodyPr>
          <a:lstStyle/>
          <a:p>
            <a:br>
              <a:rPr lang="en-GH" sz="3600" dirty="0"/>
            </a:br>
            <a:r>
              <a:rPr lang="en-GH" sz="3600" dirty="0"/>
              <a:t>Increased </a:t>
            </a:r>
            <a:r>
              <a:rPr lang="en-GH" sz="3600" i="1" dirty="0"/>
              <a:t>Aedes</a:t>
            </a:r>
            <a:r>
              <a:rPr lang="en-GH" sz="3600" dirty="0"/>
              <a:t> surveillance capacities of member countries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AD0A3-D7A2-D1DB-9B44-B22FB9AF2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DE12F-1885-1348-BE3A-6E704FA1D675}" type="datetime1">
              <a:rPr lang="en-US" smtClean="0"/>
              <a:t>10/11/2023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EC7FA-2160-276E-37EC-CB948591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3847-92AF-D885-EAA8-412EEB83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25</a:t>
            </a:fld>
            <a:endParaRPr lang="en-G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E1615-8F64-2DD7-D44F-35EC674F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995863"/>
            <a:ext cx="9384030" cy="5236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BA5372-16E0-BD8D-BF4D-85DC6583732E}"/>
              </a:ext>
            </a:extLst>
          </p:cNvPr>
          <p:cNvSpPr txBox="1"/>
          <p:nvPr/>
        </p:nvSpPr>
        <p:spPr>
          <a:xfrm>
            <a:off x="9475470" y="2023110"/>
            <a:ext cx="2617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H" b="1" dirty="0"/>
              <a:t>Increased Aedes surveillance capacities of countries by 76% in 6 ye</a:t>
            </a:r>
            <a:r>
              <a:rPr lang="en-GB" b="1" dirty="0" err="1"/>
              <a:t>ars</a:t>
            </a:r>
            <a:r>
              <a:rPr lang="en-GH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96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9D30-B147-D222-43C2-D16971E09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30" y="-15635"/>
            <a:ext cx="11183007" cy="888042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system-ui"/>
              </a:rPr>
              <a:t>Way forward</a:t>
            </a:r>
            <a:endParaRPr lang="en-G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15D1-C910-B8B4-0BAD-1017CA426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30" y="2114550"/>
            <a:ext cx="11532870" cy="507035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400"/>
              </a:spcAft>
            </a:pPr>
            <a:r>
              <a:rPr lang="en-GH" dirty="0"/>
              <a:t>We need advocacy at all levels to enhance political will and financing of surveillance and control activities</a:t>
            </a:r>
          </a:p>
          <a:p>
            <a:pPr>
              <a:spcAft>
                <a:spcPts val="1400"/>
              </a:spcAft>
            </a:pPr>
            <a:r>
              <a:rPr lang="en-GH" dirty="0"/>
              <a:t>We need to escalate research to enhance our understanding of the vector bionomics</a:t>
            </a:r>
          </a:p>
          <a:p>
            <a:pPr>
              <a:spcAft>
                <a:spcPts val="1400"/>
              </a:spcAft>
            </a:pPr>
            <a:r>
              <a:rPr lang="en-GH" dirty="0"/>
              <a:t>We need to engage our communities  and encourage multisectoral approach in surveillance</a:t>
            </a:r>
          </a:p>
          <a:p>
            <a:pPr>
              <a:spcAft>
                <a:spcPts val="1400"/>
              </a:spcAft>
            </a:pPr>
            <a:r>
              <a:rPr lang="en-US" sz="3400" dirty="0"/>
              <a:t>Strengthen collaboration with other existing networks and consortium such as PAMCA, WIN, ANVR, RAFT </a:t>
            </a:r>
            <a:r>
              <a:rPr lang="en-US" sz="3400" dirty="0" err="1"/>
              <a:t>etc</a:t>
            </a:r>
            <a:endParaRPr lang="en-GH" sz="3400" dirty="0"/>
          </a:p>
          <a:p>
            <a:pPr>
              <a:spcAft>
                <a:spcPts val="1400"/>
              </a:spcAft>
            </a:pPr>
            <a:r>
              <a:rPr lang="en-GH" dirty="0"/>
              <a:t>We need to build capacity at all levels to enhance control of VBDs</a:t>
            </a:r>
          </a:p>
          <a:p>
            <a:pPr>
              <a:spcAft>
                <a:spcPts val="1400"/>
              </a:spcAft>
            </a:pPr>
            <a:r>
              <a:rPr lang="en-GH" b="1" dirty="0"/>
              <a:t>We need knowledge and experience sharing across regions and continents</a:t>
            </a:r>
          </a:p>
          <a:p>
            <a:pPr>
              <a:spcAft>
                <a:spcPts val="1400"/>
              </a:spcAft>
            </a:pPr>
            <a:r>
              <a:rPr lang="en-GH" b="1" dirty="0"/>
              <a:t>Regional networks are important to facilitate data sharing and enhance collaboration and networking –Central, Southern, West Africa, North Africa clusters </a:t>
            </a:r>
          </a:p>
          <a:p>
            <a:pPr marL="0" indent="0">
              <a:buNone/>
            </a:pPr>
            <a:endParaRPr lang="en-G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2121A-DFC9-015E-759A-C5286705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FA34-7DBA-E6F8-C1EE-76A513EC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26</a:t>
            </a:fld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44CA6-6196-E43B-081D-9EEE2870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0E11-CDC3-BB4B-8430-01115F021DBF}" type="datetime1">
              <a:rPr lang="en-US" smtClean="0"/>
              <a:t>10/11/2023</a:t>
            </a:fld>
            <a:endParaRPr lang="en-G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A9913-506D-673B-2AEB-0FDC8C1DA216}"/>
              </a:ext>
            </a:extLst>
          </p:cNvPr>
          <p:cNvSpPr txBox="1"/>
          <p:nvPr/>
        </p:nvSpPr>
        <p:spPr>
          <a:xfrm>
            <a:off x="227330" y="968419"/>
            <a:ext cx="99326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system-ui"/>
              </a:rPr>
              <a:t>Networking </a:t>
            </a:r>
            <a:r>
              <a:rPr lang="en-GB" sz="2800" b="0" i="0" dirty="0">
                <a:solidFill>
                  <a:schemeClr val="accent4"/>
                </a:solidFill>
                <a:effectLst/>
                <a:latin typeface="system-ui"/>
              </a:rPr>
              <a:t>to improve surveillance and control of VBDs </a:t>
            </a:r>
            <a:r>
              <a:rPr lang="en-GB" sz="2800" dirty="0">
                <a:solidFill>
                  <a:schemeClr val="accent4"/>
                </a:solidFill>
                <a:latin typeface="system-ui"/>
              </a:rPr>
              <a:t>within the context of  MSA</a:t>
            </a:r>
            <a:endParaRPr lang="en-GH" sz="2800" dirty="0"/>
          </a:p>
        </p:txBody>
      </p:sp>
    </p:spTree>
    <p:extLst>
      <p:ext uri="{BB962C8B-B14F-4D97-AF65-F5344CB8AC3E}">
        <p14:creationId xmlns:p14="http://schemas.microsoft.com/office/powerpoint/2010/main" val="1196199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8B6F-7B1C-2144-A5E5-2AE50319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42" y="-226966"/>
            <a:ext cx="10515600" cy="1325563"/>
          </a:xfrm>
        </p:spPr>
        <p:txBody>
          <a:bodyPr/>
          <a:lstStyle/>
          <a:p>
            <a:r>
              <a:rPr lang="en-GH" b="1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B32DA-A9FC-774E-993E-B95BC3258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145" y="1098597"/>
            <a:ext cx="10573213" cy="4966591"/>
          </a:xfrm>
        </p:spPr>
        <p:txBody>
          <a:bodyPr>
            <a:normAutofit/>
          </a:bodyPr>
          <a:lstStyle/>
          <a:p>
            <a:r>
              <a:rPr lang="en-GH" sz="2400" dirty="0"/>
              <a:t>WHO/TDR</a:t>
            </a:r>
          </a:p>
          <a:p>
            <a:r>
              <a:rPr lang="en-GH" sz="2400" dirty="0"/>
              <a:t>All WAASuN executives and members</a:t>
            </a:r>
          </a:p>
          <a:p>
            <a:r>
              <a:rPr lang="en-GH" sz="2400" dirty="0"/>
              <a:t>West African Health Organization (WAHO)</a:t>
            </a:r>
          </a:p>
          <a:p>
            <a:r>
              <a:rPr lang="en-GH" sz="2400" dirty="0"/>
              <a:t>Emory University, USA</a:t>
            </a:r>
          </a:p>
          <a:p>
            <a:r>
              <a:rPr lang="en-GH" sz="2400" dirty="0"/>
              <a:t>School of Public Health, University of Ghana</a:t>
            </a:r>
          </a:p>
          <a:p>
            <a:r>
              <a:rPr lang="en-GH" sz="2400" dirty="0"/>
              <a:t>Ghana Health Service</a:t>
            </a:r>
          </a:p>
          <a:p>
            <a:r>
              <a:rPr lang="en-GH" sz="2400" dirty="0"/>
              <a:t>Noguchi Memorial Institute for Medical Research</a:t>
            </a:r>
          </a:p>
          <a:p>
            <a:r>
              <a:rPr lang="en-GH" sz="2400" dirty="0"/>
              <a:t>RAFT</a:t>
            </a:r>
          </a:p>
          <a:p>
            <a:r>
              <a:rPr lang="en-GH" dirty="0">
                <a:solidFill>
                  <a:srgbClr val="FF0000"/>
                </a:solidFill>
              </a:rPr>
              <a:t>CDC, Atlanta,USA (Main Funders)</a:t>
            </a:r>
          </a:p>
          <a:p>
            <a:r>
              <a:rPr lang="en-GH" dirty="0">
                <a:solidFill>
                  <a:srgbClr val="FF0000"/>
                </a:solidFill>
              </a:rPr>
              <a:t>WHO-TDR (supported Cabo Verde meeting)</a:t>
            </a:r>
          </a:p>
          <a:p>
            <a:endParaRPr lang="en-GH" dirty="0"/>
          </a:p>
          <a:p>
            <a:endParaRPr lang="en-GH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F29BAE8-AF62-B648-AA09-4D4823F4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5A3F6-65A0-5047-9739-F1473933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D11D-07D2-4D44-B28F-2A76FC31F52D}" type="slidenum">
              <a:rPr lang="en-US" smtClean="0"/>
              <a:t>27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B63B245-B310-E78A-1A42-E1FE5E74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8603-9811-9F43-8288-909B32BB74A9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319362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7026" y="1161433"/>
            <a:ext cx="6899837" cy="4535134"/>
          </a:xfrm>
        </p:spPr>
        <p:txBody>
          <a:bodyPr/>
          <a:lstStyle/>
          <a:p>
            <a:r>
              <a:rPr lang="en-US" dirty="0"/>
              <a:t>       </a:t>
            </a:r>
          </a:p>
          <a:p>
            <a:endParaRPr lang="en-US" dirty="0"/>
          </a:p>
          <a:p>
            <a:endParaRPr lang="en-US" dirty="0"/>
          </a:p>
          <a:p>
            <a:pPr marL="82296" indent="0" algn="ctr">
              <a:buNone/>
            </a:pPr>
            <a:r>
              <a:rPr lang="en-US" sz="7200" dirty="0"/>
              <a:t>THANK YOU</a:t>
            </a:r>
          </a:p>
          <a:p>
            <a:pPr marL="82296" indent="0" algn="ctr">
              <a:buNone/>
            </a:pPr>
            <a:r>
              <a:rPr lang="en-US" sz="6000" i="1" dirty="0" err="1"/>
              <a:t>www.waasun.org</a:t>
            </a:r>
            <a:endParaRPr lang="en-US" sz="6000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D9E30-3DD8-2C4F-9D57-E709FEB1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BE952-2793-B844-8A74-9A7B2674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28</a:t>
            </a:fld>
            <a:endParaRPr lang="en-G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37A680-F70D-45CA-45DE-454F4343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CFE4-E47C-7443-AE96-3516B63545C5}" type="datetime1">
              <a:rPr lang="en-US" smtClean="0"/>
              <a:t>10/11/2023</a:t>
            </a:fld>
            <a:endParaRPr lang="en-G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88EBF6-A836-A147-9DA6-A5C59023B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38362" y="1601075"/>
            <a:ext cx="5483791" cy="40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DBE8-2D68-85ED-5F42-1E5182B9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-80010"/>
            <a:ext cx="7520940" cy="980144"/>
          </a:xfrm>
        </p:spPr>
        <p:txBody>
          <a:bodyPr/>
          <a:lstStyle/>
          <a:p>
            <a:r>
              <a:rPr lang="en-GH" dirty="0"/>
              <a:t>Burden of VBDs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5290E-111F-7135-70A5-3F97C901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C8DA7-C13C-4D9A-A746-6C415F4C5A5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03B012-F6C5-956A-74C9-61168E8AACD1}"/>
              </a:ext>
            </a:extLst>
          </p:cNvPr>
          <p:cNvSpPr txBox="1"/>
          <p:nvPr/>
        </p:nvSpPr>
        <p:spPr>
          <a:xfrm>
            <a:off x="117662" y="807071"/>
            <a:ext cx="804799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+mj-lt"/>
              </a:rPr>
              <a:t>VECTORS CAN CAUSE NUMEROUS DISEASES IN HUMANS </a:t>
            </a:r>
          </a:p>
          <a:p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RISK, </a:t>
            </a:r>
            <a:r>
              <a:rPr lang="en-GB" sz="3200" dirty="0">
                <a:solidFill>
                  <a:srgbClr val="7030A0"/>
                </a:solidFill>
                <a:latin typeface="+mj-lt"/>
              </a:rPr>
              <a:t>80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% of the world’s population is at risk of one or more vector-borne disease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BURDEN, </a:t>
            </a:r>
            <a:r>
              <a:rPr lang="en-GB" sz="3200" dirty="0">
                <a:solidFill>
                  <a:srgbClr val="7030A0"/>
                </a:solidFill>
                <a:latin typeface="+mj-lt"/>
              </a:rPr>
              <a:t>17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% of the global burden of communicable diseases is due to vector-borne diseases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GB" sz="320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latin typeface="+mj-lt"/>
              </a:rPr>
              <a:t>MORTALITY, Over </a:t>
            </a:r>
            <a:r>
              <a:rPr lang="en-GB" sz="3200" dirty="0">
                <a:solidFill>
                  <a:srgbClr val="7030A0"/>
                </a:solidFill>
                <a:latin typeface="+mj-lt"/>
              </a:rPr>
              <a:t>700 000 </a:t>
            </a:r>
            <a:r>
              <a:rPr lang="en-GB" sz="3200" dirty="0">
                <a:solidFill>
                  <a:srgbClr val="000000"/>
                </a:solidFill>
                <a:latin typeface="+mj-lt"/>
              </a:rPr>
              <a:t>deaths are caused by vector-borne diseases annually</a:t>
            </a:r>
            <a:endParaRPr lang="en-GH" sz="3200" dirty="0">
              <a:latin typeface="+mj-lt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FA01A6F-FF3D-FABF-8A26-B467D85B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B816EBD-571A-D361-4B82-8895D3F4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0F4E-60F3-FA4B-B172-40EA0FE911CB}" type="datetime1">
              <a:rPr lang="en-US" smtClean="0"/>
              <a:t>10/11/2023</a:t>
            </a:fld>
            <a:endParaRPr lang="en-G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12122-1A24-2072-D3B6-5AA0A746BE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0" y="807071"/>
            <a:ext cx="4085590" cy="58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066D-3F1B-B21A-7340-D2B7DBA8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" y="22211"/>
            <a:ext cx="12091416" cy="664155"/>
          </a:xfrm>
        </p:spPr>
        <p:txBody>
          <a:bodyPr/>
          <a:lstStyle/>
          <a:p>
            <a:r>
              <a:rPr lang="en-GH" sz="3600" dirty="0"/>
              <a:t>Structural challenges in the control of vector-borne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7FC4A-5A8C-B64D-4357-FA0CF960A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64" y="941832"/>
            <a:ext cx="11621644" cy="5688852"/>
          </a:xfrm>
        </p:spPr>
        <p:txBody>
          <a:bodyPr/>
          <a:lstStyle/>
          <a:p>
            <a:pPr>
              <a:spcAft>
                <a:spcPts val="1400"/>
              </a:spcAft>
            </a:pPr>
            <a:r>
              <a:rPr lang="en-GB" sz="2800" dirty="0"/>
              <a:t>Lack of political will and strong leadership-</a:t>
            </a:r>
            <a:r>
              <a:rPr lang="en-GB" sz="2800" b="1" i="0" dirty="0">
                <a:solidFill>
                  <a:srgbClr val="423B43"/>
                </a:solidFill>
                <a:effectLst/>
                <a:latin typeface="Europa"/>
              </a:rPr>
              <a:t>Country leadership</a:t>
            </a:r>
            <a:endParaRPr lang="en-GB" sz="2800" dirty="0"/>
          </a:p>
          <a:p>
            <a:pPr>
              <a:spcAft>
                <a:spcPts val="1400"/>
              </a:spcAft>
            </a:pPr>
            <a:r>
              <a:rPr lang="en-GB" sz="2800" dirty="0"/>
              <a:t>Inadequate communication and coordination among partners</a:t>
            </a:r>
          </a:p>
          <a:p>
            <a:pPr>
              <a:spcAft>
                <a:spcPts val="1400"/>
              </a:spcAft>
            </a:pPr>
            <a:r>
              <a:rPr lang="en-GB" sz="2800" dirty="0"/>
              <a:t>Insufficient participation of communities</a:t>
            </a:r>
          </a:p>
          <a:p>
            <a:pPr>
              <a:spcAft>
                <a:spcPts val="1400"/>
              </a:spcAft>
            </a:pPr>
            <a:r>
              <a:rPr lang="en-GB" sz="2800" dirty="0" err="1"/>
              <a:t>Unsustained</a:t>
            </a:r>
            <a:r>
              <a:rPr lang="en-GB" sz="2800" dirty="0"/>
              <a:t> funding and unsustainable interventions</a:t>
            </a:r>
          </a:p>
          <a:p>
            <a:pPr>
              <a:spcAft>
                <a:spcPts val="1400"/>
              </a:spcAft>
            </a:pPr>
            <a:r>
              <a:rPr lang="en-GB" sz="2800" b="0" i="0" dirty="0">
                <a:solidFill>
                  <a:srgbClr val="3A343A"/>
                </a:solidFill>
                <a:effectLst/>
                <a:latin typeface="Europa"/>
              </a:rPr>
              <a:t>insufficient entomological capacity for vector control programmes</a:t>
            </a:r>
          </a:p>
          <a:p>
            <a:pPr>
              <a:spcAft>
                <a:spcPts val="1400"/>
              </a:spcAft>
            </a:pPr>
            <a:r>
              <a:rPr lang="en-GB" sz="2800" b="0" i="0" dirty="0">
                <a:solidFill>
                  <a:srgbClr val="3A343A"/>
                </a:solidFill>
                <a:effectLst/>
                <a:latin typeface="Europa"/>
              </a:rPr>
              <a:t>poor links between organisations, and other structural requirements</a:t>
            </a:r>
          </a:p>
          <a:p>
            <a:pPr>
              <a:spcAft>
                <a:spcPts val="1400"/>
              </a:spcAft>
            </a:pPr>
            <a:r>
              <a:rPr lang="en-GB" sz="2800" b="1" i="0" dirty="0">
                <a:solidFill>
                  <a:srgbClr val="423B43"/>
                </a:solidFill>
                <a:effectLst/>
                <a:latin typeface="Europa"/>
              </a:rPr>
              <a:t>Low advocacy, Resource Mobilisation and Partner Coordination</a:t>
            </a:r>
          </a:p>
          <a:p>
            <a:endParaRPr lang="en-GH" dirty="0"/>
          </a:p>
          <a:p>
            <a:endParaRPr lang="en-GH" dirty="0"/>
          </a:p>
          <a:p>
            <a:endParaRPr lang="en-G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0AD78-BA4C-3456-839B-71A7B342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C8DA7-C13C-4D9A-A746-6C415F4C5A5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99E4-A4A5-65EF-D8FD-F6A1ACAA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E29A5F-FFCB-A144-A652-4D3442CA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B81F-9B27-D748-A715-3B5CBC5303D2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56697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58E6-7710-CCC1-5F00-4BE3E83F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82" y="3459"/>
            <a:ext cx="10120108" cy="785211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H" sz="3700" dirty="0"/>
              <a:t>Importance of Networking in control of VBDs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90E2-19F4-7616-FD18-50A351272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6703" y="977040"/>
            <a:ext cx="9551358" cy="5103720"/>
          </a:xfrm>
        </p:spPr>
        <p:txBody>
          <a:bodyPr wrap="square" anchor="t">
            <a:normAutofit/>
          </a:bodyPr>
          <a:lstStyle/>
          <a:p>
            <a:r>
              <a:rPr lang="en-GH" dirty="0"/>
              <a:t>Global Vector Control Response 2017-2030</a:t>
            </a:r>
          </a:p>
          <a:p>
            <a:pPr lvl="1"/>
            <a:r>
              <a:rPr lang="en-GB" sz="2800" dirty="0"/>
              <a:t>Pillars of action</a:t>
            </a:r>
          </a:p>
          <a:p>
            <a:pPr lvl="2"/>
            <a:r>
              <a:rPr lang="en-GB" sz="2800" dirty="0">
                <a:solidFill>
                  <a:srgbClr val="7030A0"/>
                </a:solidFill>
              </a:rPr>
              <a:t>Strengthen inter- and intra-sectoral action and collaboration</a:t>
            </a:r>
          </a:p>
          <a:p>
            <a:pPr lvl="2"/>
            <a:r>
              <a:rPr lang="en-GB" sz="2800" dirty="0">
                <a:solidFill>
                  <a:srgbClr val="7030A0"/>
                </a:solidFill>
              </a:rPr>
              <a:t>Engage and mobilize communities</a:t>
            </a:r>
          </a:p>
          <a:p>
            <a:pPr lvl="2"/>
            <a:r>
              <a:rPr lang="en-GB" sz="2800" dirty="0"/>
              <a:t>Enhance vector surveillance, and monitoring and evaluation of interventions</a:t>
            </a:r>
          </a:p>
          <a:p>
            <a:pPr lvl="2"/>
            <a:r>
              <a:rPr lang="en-GB" sz="2800" dirty="0"/>
              <a:t>Scale up and integrate tools and approaches</a:t>
            </a:r>
            <a:endParaRPr lang="en-GH" sz="2800" dirty="0"/>
          </a:p>
          <a:p>
            <a:r>
              <a:rPr lang="en-GH" dirty="0"/>
              <a:t>Global Arboviral Initiative</a:t>
            </a:r>
          </a:p>
          <a:p>
            <a:r>
              <a:rPr lang="en-GH" dirty="0"/>
              <a:t>Multisetoral approaches to the control VBDs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4FE20-0EC2-7A6A-C94F-A01494F2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42C8DA7-C13C-4D9A-A746-6C415F4C5A50}" type="slidenum">
              <a:rPr lang="en-US" alt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altLang="en-US"/>
          </a:p>
        </p:txBody>
      </p:sp>
      <p:pic>
        <p:nvPicPr>
          <p:cNvPr id="2050" name="Picture 2" descr="Global vector control response 2017–2030">
            <a:extLst>
              <a:ext uri="{FF2B5EF4-FFF2-40B4-BE49-F238E27FC236}">
                <a16:creationId xmlns:a16="http://schemas.microsoft.com/office/drawing/2014/main" id="{73265081-0241-7B64-6B6D-010C0C5D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939" y="796960"/>
            <a:ext cx="2078062" cy="268137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2" name="Picture 4" descr="Multisectoral Approach for the Prevention and Control of Vector-Borne Diseases">
            <a:extLst>
              <a:ext uri="{FF2B5EF4-FFF2-40B4-BE49-F238E27FC236}">
                <a16:creationId xmlns:a16="http://schemas.microsoft.com/office/drawing/2014/main" id="{07CAB1E9-D157-4834-41F2-AD2DAFE5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99" y="3666702"/>
            <a:ext cx="2195503" cy="30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0A81-6D20-C504-0FAB-8498D8AC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2E5B40-540D-66B2-8226-65ABFE51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DC55-D49F-6E4E-A83F-52D824585EA2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6979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2CED-0113-8C9F-F768-86BA9B80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846"/>
            <a:ext cx="9601200" cy="632650"/>
          </a:xfrm>
        </p:spPr>
        <p:txBody>
          <a:bodyPr/>
          <a:lstStyle/>
          <a:p>
            <a:r>
              <a:rPr lang="en-GH" dirty="0"/>
              <a:t>Networks for vector control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843046-D908-6CA8-162B-254BFBCF2C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62954" y="977809"/>
            <a:ext cx="2092609" cy="7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E02E-E850-5776-3EB7-3ED6F4B1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0538" y="6323745"/>
            <a:ext cx="1596292" cy="404614"/>
          </a:xfrm>
        </p:spPr>
        <p:txBody>
          <a:bodyPr/>
          <a:lstStyle/>
          <a:p>
            <a:pPr>
              <a:defRPr/>
            </a:pPr>
            <a:fld id="{842C8DA7-C13C-4D9A-A746-6C415F4C5A5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F9BA3B-D740-4A46-1B74-B5F550BEE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333" y="1016525"/>
            <a:ext cx="25400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C6C8F17-ACA6-371C-3D25-11096F0D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7080" y="1553560"/>
            <a:ext cx="1963900" cy="19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9BE6723-52C8-05DF-E5A3-81F448A6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429" y="4922973"/>
            <a:ext cx="2356268" cy="11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3EED840-D3E0-CC68-A1F1-ABC04B884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06" y="1909788"/>
            <a:ext cx="1733635" cy="17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9D6DF5F-8FAB-3F65-F027-3F6E463A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89625" y="3938840"/>
            <a:ext cx="2687889" cy="10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C989678-F350-BA0A-2233-51A19037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302" y="4836868"/>
            <a:ext cx="1322198" cy="13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B15340-D6F3-3E5D-C802-C0A991877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447" y="2158511"/>
            <a:ext cx="1887622" cy="101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D91F6F05-7D65-4419-6A29-1EB79B03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56" y="3300992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30EA063B-AC59-F03F-7BE1-473DE65F3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84" y="5130458"/>
            <a:ext cx="1335972" cy="133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uilding the capacity of West African countries in Aedes surveillance:  inaugural meeting of the West African Aedes Surveillance Network (WAASuN) |  Parasites &amp; Vectors | Full Text">
            <a:extLst>
              <a:ext uri="{FF2B5EF4-FFF2-40B4-BE49-F238E27FC236}">
                <a16:creationId xmlns:a16="http://schemas.microsoft.com/office/drawing/2014/main" id="{B339C1F5-F95D-2370-BE48-FFD791D58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1" b="-3672"/>
          <a:stretch/>
        </p:blipFill>
        <p:spPr bwMode="auto">
          <a:xfrm>
            <a:off x="2234467" y="929978"/>
            <a:ext cx="1534629" cy="150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04A9F-E5FB-2698-2755-4C126CEB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401ED-B866-0253-F6C0-22FA8B2C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5DF-1930-DB42-9BF2-86BE54758B8C}" type="datetime1">
              <a:rPr lang="en-US" smtClean="0"/>
              <a:t>10/11/2023</a:t>
            </a:fld>
            <a:endParaRPr lang="en-GH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A37641-1AC0-A664-99CF-CA7A03AB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9629" y="3937436"/>
            <a:ext cx="1394902" cy="13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B7D0BAA-1981-51AD-B52E-CD8FD17D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422" y="2489033"/>
            <a:ext cx="1733636" cy="138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4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DF85-780A-DB45-CFB6-2D1C65F6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9065" y="257393"/>
            <a:ext cx="12470130" cy="831911"/>
          </a:xfrm>
        </p:spPr>
        <p:txBody>
          <a:bodyPr/>
          <a:lstStyle/>
          <a:p>
            <a:r>
              <a:rPr lang="en-GH" sz="3600" dirty="0"/>
              <a:t>Networking for control of VBDs    (Arboviral diseases)</a:t>
            </a:r>
            <a:br>
              <a:rPr lang="en-GH" sz="3600" dirty="0"/>
            </a:br>
            <a:endParaRPr lang="en-G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3463-BB13-3E5B-DF46-2381444F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" y="1005840"/>
            <a:ext cx="11440449" cy="5064245"/>
          </a:xfrm>
        </p:spPr>
        <p:txBody>
          <a:bodyPr/>
          <a:lstStyle/>
          <a:p>
            <a:r>
              <a:rPr lang="en-GB" sz="2400" dirty="0">
                <a:solidFill>
                  <a:srgbClr val="734126"/>
                </a:solidFill>
                <a:latin typeface="Cambria" panose="02040503050406030204" pitchFamily="18" charset="0"/>
              </a:rPr>
              <a:t>Networks already existing that provide some support for arbovirus issues (</a:t>
            </a:r>
            <a:r>
              <a:rPr lang="en-GB" sz="2400" dirty="0" err="1">
                <a:solidFill>
                  <a:srgbClr val="734126"/>
                </a:solidFill>
                <a:latin typeface="Cambria" panose="02040503050406030204" pitchFamily="18" charset="0"/>
              </a:rPr>
              <a:t>Braack</a:t>
            </a:r>
            <a:r>
              <a:rPr lang="en-GB" sz="2400" dirty="0">
                <a:solidFill>
                  <a:srgbClr val="734126"/>
                </a:solidFill>
                <a:latin typeface="Cambria" panose="02040503050406030204" pitchFamily="18" charset="0"/>
              </a:rPr>
              <a:t> et. al. 2023)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Africa Centres for Disease Control and Prevention (Africa CDC)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African Gene Drive for Vector Control (AGDVC) network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Global Vector Hub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Pan-African Mosquito Control Association (PAMCA)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Partnership for Increasing the Impact of Vector Control (</a:t>
            </a:r>
            <a:r>
              <a:rPr lang="en-GB" sz="2400" dirty="0" err="1">
                <a:solidFill>
                  <a:srgbClr val="212121"/>
                </a:solidFill>
                <a:latin typeface="Cambria" panose="02040503050406030204" pitchFamily="18" charset="0"/>
              </a:rPr>
              <a:t>PIIVeC</a:t>
            </a: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)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Prepare4VBD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Southern African Centre for Infectious Disease Surveillance (SACIDS)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</a:rPr>
              <a:t>West African Aedes Surveillance Network (</a:t>
            </a:r>
            <a:r>
              <a:rPr lang="en-GB" sz="2400" dirty="0" err="1">
                <a:solidFill>
                  <a:srgbClr val="FF0000"/>
                </a:solidFill>
                <a:latin typeface="Cambria" panose="02040503050406030204" pitchFamily="18" charset="0"/>
              </a:rPr>
              <a:t>WAASuN</a:t>
            </a:r>
            <a:r>
              <a:rPr lang="en-GB" sz="2400" dirty="0">
                <a:solidFill>
                  <a:srgbClr val="FF0000"/>
                </a:solidFill>
                <a:latin typeface="Cambria" panose="02040503050406030204" pitchFamily="18" charset="0"/>
              </a:rPr>
              <a:t>),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Worldwide Insecticide resistance Network (WIN)</a:t>
            </a:r>
          </a:p>
          <a:p>
            <a:pPr lvl="1">
              <a:spcBef>
                <a:spcPts val="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Pasteur </a:t>
            </a:r>
            <a:r>
              <a:rPr lang="en-GB" sz="2400" dirty="0" err="1">
                <a:solidFill>
                  <a:srgbClr val="212121"/>
                </a:solidFill>
                <a:latin typeface="Cambria" panose="02040503050406030204" pitchFamily="18" charset="0"/>
              </a:rPr>
              <a:t>Institut</a:t>
            </a:r>
            <a:r>
              <a:rPr lang="en-GB" sz="2400" dirty="0">
                <a:solidFill>
                  <a:srgbClr val="212121"/>
                </a:solidFill>
                <a:latin typeface="Cambria" panose="02040503050406030204" pitchFamily="18" charset="0"/>
              </a:rPr>
              <a:t> network</a:t>
            </a:r>
          </a:p>
          <a:p>
            <a:pPr lvl="1"/>
            <a:endParaRPr lang="en-G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ED2BF-65F4-2A9D-47FA-EF57D96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C8DA7-C13C-4D9A-A746-6C415F4C5A5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80B9-BA5E-057F-5F49-D42257A2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5DB0F7-C783-A52A-AB5A-1D94C796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6569-2246-C644-AE7E-3AE116E863A9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58673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0E65-3DB3-90A2-0A99-1CF966BE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62" y="-290156"/>
            <a:ext cx="10802038" cy="1318856"/>
          </a:xfrm>
        </p:spPr>
        <p:txBody>
          <a:bodyPr/>
          <a:lstStyle/>
          <a:p>
            <a:r>
              <a:rPr lang="en-GH" dirty="0"/>
              <a:t>Importance of Networking in control of VBDs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CAFF-5606-A0C8-3C5E-D8314E19B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09" y="971550"/>
            <a:ext cx="10802037" cy="5069687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666666"/>
                </a:solidFill>
                <a:latin typeface="Franklin Gothic Medium" panose="020B0603020102020204" pitchFamily="34" charset="0"/>
              </a:rPr>
              <a:t>Enhances communication within the scientific community and stakeholders and increase synergies </a:t>
            </a:r>
          </a:p>
          <a:p>
            <a:r>
              <a:rPr lang="en-GB" sz="2400" dirty="0"/>
              <a:t>Promotes awareness on emerging diseases and vector control with public authorities, researchers, citizens, existing networks.</a:t>
            </a:r>
          </a:p>
          <a:p>
            <a:r>
              <a:rPr lang="en-GB" sz="2400" dirty="0"/>
              <a:t>Creates synergies and connections across the scientific community (SC) and between the SC and stakeholders.</a:t>
            </a:r>
          </a:p>
          <a:p>
            <a:r>
              <a:rPr lang="en-GB" sz="2400" dirty="0"/>
              <a:t>Improve awareness creation</a:t>
            </a:r>
          </a:p>
          <a:p>
            <a:r>
              <a:rPr lang="en-GB" sz="2400" dirty="0"/>
              <a:t>Increases the visibility control strategies</a:t>
            </a:r>
          </a:p>
          <a:p>
            <a:r>
              <a:rPr lang="en-GB" sz="2400" dirty="0"/>
              <a:t>Support on outreaching activities</a:t>
            </a:r>
          </a:p>
          <a:p>
            <a:r>
              <a:rPr lang="en-GB" sz="2400" dirty="0"/>
              <a:t>Divulgation of new tools</a:t>
            </a:r>
          </a:p>
          <a:p>
            <a:r>
              <a:rPr lang="en-GB" sz="2400" dirty="0"/>
              <a:t>Support the implementation of newly developed tools and products for diagnostic and research within the scientific community of entomologists and stakeholders.</a:t>
            </a:r>
            <a:endParaRPr lang="en-G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42A0A-3375-C5F5-1073-E4DA9ADE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C8DA7-C13C-4D9A-A746-6C415F4C5A5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6114-A3AB-5854-6847-D798AF40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74240D-C5D4-DFC3-5E98-F0294AAF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04F6-DB9B-7547-8E6D-4D4800EDA035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5414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6FAC-5055-DCCB-0512-D1D8563B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15" y="1070926"/>
            <a:ext cx="12432030" cy="765810"/>
          </a:xfrm>
        </p:spPr>
        <p:txBody>
          <a:bodyPr>
            <a:noAutofit/>
          </a:bodyPr>
          <a:lstStyle/>
          <a:p>
            <a:r>
              <a:rPr lang="en-GH" sz="3200" b="1" dirty="0">
                <a:solidFill>
                  <a:schemeClr val="accent4"/>
                </a:solidFill>
              </a:rPr>
              <a:t>THE WAASUN EXAMPLE OF NETWORKING FOR </a:t>
            </a:r>
            <a:r>
              <a:rPr lang="en-GH" sz="3200" b="1" i="1" dirty="0">
                <a:solidFill>
                  <a:schemeClr val="accent4"/>
                </a:solidFill>
              </a:rPr>
              <a:t>AEDES</a:t>
            </a:r>
            <a:r>
              <a:rPr lang="en-GH" sz="3200" b="1" dirty="0">
                <a:solidFill>
                  <a:schemeClr val="accent4"/>
                </a:solidFill>
              </a:rPr>
              <a:t> SURVEILLANCE AND CONTROL</a:t>
            </a:r>
            <a:endParaRPr lang="en-GH" sz="3200" dirty="0">
              <a:solidFill>
                <a:schemeClr val="accent4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12A9-8E18-1B02-3B07-7A9188D7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WHO MSA workshop-Senegal 2023</a:t>
            </a:r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37783-3492-C4F8-419B-5998976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19F7-01CE-9D45-9245-9CF263879844}" type="slidenum">
              <a:rPr lang="en-GH" smtClean="0"/>
              <a:t>9</a:t>
            </a:fld>
            <a:endParaRPr lang="en-G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2D1EA-FF28-24A9-3E2D-A1D41F52177F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8508" y="2457260"/>
            <a:ext cx="2294953" cy="22157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FAA330-E423-ED53-9D83-056EDD64AEB7}"/>
              </a:ext>
            </a:extLst>
          </p:cNvPr>
          <p:cNvSpPr txBox="1"/>
          <p:nvPr/>
        </p:nvSpPr>
        <p:spPr>
          <a:xfrm>
            <a:off x="922020" y="5148263"/>
            <a:ext cx="11601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548DD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the capacity of West African countries to control arboviral diseases</a:t>
            </a:r>
            <a:r>
              <a:rPr lang="en-GH" sz="2400" b="1" dirty="0">
                <a:effectLst/>
              </a:rPr>
              <a:t> </a:t>
            </a:r>
            <a:endParaRPr lang="en-GH" sz="2400" b="1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8D7993-582A-D1BA-A5B1-DA0EC544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CCC7-4C66-A843-B2B7-AEEC98B1066C}" type="datetime1">
              <a:rPr lang="en-US" smtClean="0"/>
              <a:t>10/11/2023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143243357"/>
      </p:ext>
    </p:extLst>
  </p:cSld>
  <p:clrMapOvr>
    <a:masterClrMapping/>
  </p:clrMapOvr>
</p:sld>
</file>

<file path=ppt/theme/theme1.xml><?xml version="1.0" encoding="utf-8"?>
<a:theme xmlns:a="http://schemas.openxmlformats.org/drawingml/2006/main" name="1_U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G" id="{14F2CB72-60CE-4962-973B-107FFDA6D289}" vid="{9070A0A7-C2E6-4930-B897-D2B3248C61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46624</TotalTime>
  <Words>1733</Words>
  <Application>Microsoft Office PowerPoint</Application>
  <PresentationFormat>Widescreen</PresentationFormat>
  <Paragraphs>280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Cambria</vt:lpstr>
      <vt:lpstr>Europa</vt:lpstr>
      <vt:lpstr>Franklin Gothic Medium</vt:lpstr>
      <vt:lpstr>system-ui</vt:lpstr>
      <vt:lpstr>Times New Roman</vt:lpstr>
      <vt:lpstr>Trebuchet MS</vt:lpstr>
      <vt:lpstr>TrebuchetMS</vt:lpstr>
      <vt:lpstr>Wingdings</vt:lpstr>
      <vt:lpstr>1_UG</vt:lpstr>
      <vt:lpstr>PowerPoint Presentation</vt:lpstr>
      <vt:lpstr>Outline of presentation</vt:lpstr>
      <vt:lpstr>Burden of VBDs</vt:lpstr>
      <vt:lpstr>Structural challenges in the control of vector-borne diseases</vt:lpstr>
      <vt:lpstr>Importance of Networking in control of VBDs</vt:lpstr>
      <vt:lpstr>Networks for vector control</vt:lpstr>
      <vt:lpstr>Networking for control of VBDs    (Arboviral diseases) </vt:lpstr>
      <vt:lpstr>Importance of Networking in control of VBDs</vt:lpstr>
      <vt:lpstr>THE WAASUN EXAMPLE OF NETWORKING FOR AEDES SURVEILLANCE AND CONTROL</vt:lpstr>
      <vt:lpstr>Key messages from Sierra Leone meeting-Dec, 2017  </vt:lpstr>
      <vt:lpstr>West African Aedes Surveillance Network (WAASuN) </vt:lpstr>
      <vt:lpstr>Status of WAASuN </vt:lpstr>
      <vt:lpstr>Key strategic areas of WAASuN</vt:lpstr>
      <vt:lpstr>Activities (December 2017-August 2023)</vt:lpstr>
      <vt:lpstr>PowerPoint Presentation</vt:lpstr>
      <vt:lpstr>PowerPoint Presentation</vt:lpstr>
      <vt:lpstr>Publication</vt:lpstr>
      <vt:lpstr>WHO/TDR/WAHO Arboviral  workshop in Dakar, Senegal-July 2022</vt:lpstr>
      <vt:lpstr>PowerPoint Presentation</vt:lpstr>
      <vt:lpstr>    SYMPOSIUM-ASTMH 2020  Aedes surveillance in Africa:  (Re-) Building capacity to address growing arboviral disease threats    </vt:lpstr>
      <vt:lpstr>Speakers and topics</vt:lpstr>
      <vt:lpstr>2nd Meeting in Grand Bassam, Cote D`Ivoire, July 2022 </vt:lpstr>
      <vt:lpstr>3rd Meeting in Praia, Cabo Verde- 5th-9th June 2023</vt:lpstr>
      <vt:lpstr>Progress made so far….</vt:lpstr>
      <vt:lpstr> Increased Aedes surveillance capacities of member countries</vt:lpstr>
      <vt:lpstr>Way forward</vt:lpstr>
      <vt:lpstr>Acknowledgement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NMIMR-UG Template</dc:title>
  <dc:creator>Prince Asare</dc:creator>
  <cp:keywords>E_works</cp:keywords>
  <cp:lastModifiedBy>Bianca Fizzotti</cp:lastModifiedBy>
  <cp:revision>2453</cp:revision>
  <dcterms:created xsi:type="dcterms:W3CDTF">2015-04-22T15:09:58Z</dcterms:created>
  <dcterms:modified xsi:type="dcterms:W3CDTF">2023-10-11T10:54:07Z</dcterms:modified>
</cp:coreProperties>
</file>